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4F_D206653.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43"/>
  </p:notesMasterIdLst>
  <p:sldIdLst>
    <p:sldId id="282" r:id="rId5"/>
    <p:sldId id="298" r:id="rId6"/>
    <p:sldId id="310" r:id="rId7"/>
    <p:sldId id="308" r:id="rId8"/>
    <p:sldId id="366" r:id="rId9"/>
    <p:sldId id="335" r:id="rId10"/>
    <p:sldId id="349" r:id="rId11"/>
    <p:sldId id="346" r:id="rId12"/>
    <p:sldId id="347" r:id="rId13"/>
    <p:sldId id="348" r:id="rId14"/>
    <p:sldId id="370" r:id="rId15"/>
    <p:sldId id="344" r:id="rId16"/>
    <p:sldId id="354" r:id="rId17"/>
    <p:sldId id="355" r:id="rId18"/>
    <p:sldId id="350" r:id="rId19"/>
    <p:sldId id="351" r:id="rId20"/>
    <p:sldId id="367" r:id="rId21"/>
    <p:sldId id="368" r:id="rId22"/>
    <p:sldId id="321" r:id="rId23"/>
    <p:sldId id="338" r:id="rId24"/>
    <p:sldId id="339" r:id="rId25"/>
    <p:sldId id="340" r:id="rId26"/>
    <p:sldId id="342" r:id="rId27"/>
    <p:sldId id="337" r:id="rId28"/>
    <p:sldId id="343" r:id="rId29"/>
    <p:sldId id="323" r:id="rId30"/>
    <p:sldId id="324" r:id="rId31"/>
    <p:sldId id="325" r:id="rId32"/>
    <p:sldId id="326" r:id="rId33"/>
    <p:sldId id="327" r:id="rId34"/>
    <p:sldId id="336" r:id="rId35"/>
    <p:sldId id="328" r:id="rId36"/>
    <p:sldId id="362" r:id="rId37"/>
    <p:sldId id="352" r:id="rId38"/>
    <p:sldId id="369" r:id="rId39"/>
    <p:sldId id="363" r:id="rId40"/>
    <p:sldId id="364" r:id="rId41"/>
    <p:sldId id="365" r:id="rId42"/>
  </p:sldIdLst>
  <p:sldSz cx="14630400" cy="8229600"/>
  <p:notesSz cx="9601200" cy="15087600"/>
  <p:embeddedFontLst>
    <p:embeddedFont>
      <p:font typeface="Karla" panose="020B0004030503030003" pitchFamily="34" charset="0"/>
      <p:regular r:id="rId44"/>
      <p:bold r:id="rId45"/>
      <p:italic r:id="rId46"/>
      <p:boldItalic r:id="rId47"/>
    </p:embeddedFont>
    <p:embeddedFont>
      <p:font typeface="Univers" pitchFamily="50" charset="0"/>
      <p:regular r:id="rId48"/>
      <p:bold r:id="rId49"/>
    </p:embeddedFont>
    <p:embeddedFont>
      <p:font typeface="Univers 47 Condensed Light" charset="0"/>
      <p:regular r:id="rId50"/>
    </p:embeddedFont>
    <p:embeddedFont>
      <p:font typeface="Univers 55" pitchFamily="50" charset="0"/>
      <p:regular r:id="rId51"/>
    </p:embeddedFont>
    <p:embeddedFont>
      <p:font typeface="Univers Condensed" panose="020B0506020202050204" pitchFamily="34" charset="0"/>
      <p:regular r:id="rId52"/>
      <p:bold r:id="rId53"/>
    </p:embeddedFont>
    <p:embeddedFont>
      <p:font typeface="Univers Condensed Light" panose="020B0306020202040204" pitchFamily="34" charset="0"/>
      <p:regular r:id="rId5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userDrawn="1">
          <p15:clr>
            <a:srgbClr val="A4A3A4"/>
          </p15:clr>
        </p15:guide>
        <p15:guide id="2" pos="460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2BA3CC1-3248-214F-AACE-5FC33F7C54F1}" name="Xu Zhang" initials="XZ" userId="S::xu.zhang@smithgroup.com::c0462f00-5a9c-46c8-944b-cfe461bc3c8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787F"/>
    <a:srgbClr val="80BBC0"/>
    <a:srgbClr val="007EAA"/>
    <a:srgbClr val="70A800"/>
    <a:srgbClr val="E79973"/>
    <a:srgbClr val="00616A"/>
    <a:srgbClr val="FF0073"/>
    <a:srgbClr val="FEDD02"/>
    <a:srgbClr val="FFF9D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D87317-BA42-46B2-9073-2283F47E54C5}" v="1" dt="2026-07-21T16:53:20.7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45" autoAdjust="0"/>
    <p:restoredTop sz="94660"/>
  </p:normalViewPr>
  <p:slideViewPr>
    <p:cSldViewPr snapToGrid="0">
      <p:cViewPr varScale="1">
        <p:scale>
          <a:sx n="80" d="100"/>
          <a:sy n="80" d="100"/>
        </p:scale>
        <p:origin x="144" y="64"/>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tableStyles" Target="tableStyles.xml"/><Relationship Id="rId5" Type="http://schemas.openxmlformats.org/officeDocument/2006/relationships/slide" Target="slides/slide1.xml"/><Relationship Id="rId61"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font" Target="fonts/font8.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3.fntdata"/><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6.fntdata"/><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1.fntdata"/><Relationship Id="rId52" Type="http://schemas.openxmlformats.org/officeDocument/2006/relationships/font" Target="fonts/font9.fntdata"/><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ssie Goodwin" userId="eb6a9716-27b2-46fb-9208-de707c5d1eb7" providerId="ADAL" clId="{1216E4D0-AE29-4468-8757-ED3AE44C9890}"/>
    <pc:docChg chg="custSel modSld sldOrd">
      <pc:chgData name="Cassie Goodwin" userId="eb6a9716-27b2-46fb-9208-de707c5d1eb7" providerId="ADAL" clId="{1216E4D0-AE29-4468-8757-ED3AE44C9890}" dt="2026-07-21T16:54:22.103" v="214"/>
      <pc:docMkLst>
        <pc:docMk/>
      </pc:docMkLst>
      <pc:sldChg chg="modSp mod">
        <pc:chgData name="Cassie Goodwin" userId="eb6a9716-27b2-46fb-9208-de707c5d1eb7" providerId="ADAL" clId="{1216E4D0-AE29-4468-8757-ED3AE44C9890}" dt="2026-07-21T16:52:35.385" v="176" actId="20577"/>
        <pc:sldMkLst>
          <pc:docMk/>
          <pc:sldMk cId="3631004966" sldId="282"/>
        </pc:sldMkLst>
        <pc:spChg chg="mod">
          <ac:chgData name="Cassie Goodwin" userId="eb6a9716-27b2-46fb-9208-de707c5d1eb7" providerId="ADAL" clId="{1216E4D0-AE29-4468-8757-ED3AE44C9890}" dt="2026-07-21T16:52:28" v="164" actId="20577"/>
          <ac:spMkLst>
            <pc:docMk/>
            <pc:sldMk cId="3631004966" sldId="282"/>
            <ac:spMk id="4" creationId="{1DB41F58-7DEB-4598-80F3-C526EA64B08A}"/>
          </ac:spMkLst>
        </pc:spChg>
        <pc:spChg chg="mod">
          <ac:chgData name="Cassie Goodwin" userId="eb6a9716-27b2-46fb-9208-de707c5d1eb7" providerId="ADAL" clId="{1216E4D0-AE29-4468-8757-ED3AE44C9890}" dt="2026-07-21T16:52:35.385" v="176" actId="20577"/>
          <ac:spMkLst>
            <pc:docMk/>
            <pc:sldMk cId="3631004966" sldId="282"/>
            <ac:spMk id="5" creationId="{7EFDA500-98B5-4A8F-9C14-CFE5DD3168F5}"/>
          </ac:spMkLst>
        </pc:spChg>
      </pc:sldChg>
      <pc:sldChg chg="modSp mod">
        <pc:chgData name="Cassie Goodwin" userId="eb6a9716-27b2-46fb-9208-de707c5d1eb7" providerId="ADAL" clId="{1216E4D0-AE29-4468-8757-ED3AE44C9890}" dt="2026-07-21T16:53:01.427" v="209" actId="20577"/>
        <pc:sldMkLst>
          <pc:docMk/>
          <pc:sldMk cId="218328749" sldId="298"/>
        </pc:sldMkLst>
        <pc:spChg chg="mod">
          <ac:chgData name="Cassie Goodwin" userId="eb6a9716-27b2-46fb-9208-de707c5d1eb7" providerId="ADAL" clId="{1216E4D0-AE29-4468-8757-ED3AE44C9890}" dt="2026-07-21T16:52:51.347" v="191" actId="20577"/>
          <ac:spMkLst>
            <pc:docMk/>
            <pc:sldMk cId="218328749" sldId="298"/>
            <ac:spMk id="19" creationId="{A04106CD-77FD-459A-984E-7564F435E906}"/>
          </ac:spMkLst>
        </pc:spChg>
        <pc:spChg chg="mod">
          <ac:chgData name="Cassie Goodwin" userId="eb6a9716-27b2-46fb-9208-de707c5d1eb7" providerId="ADAL" clId="{1216E4D0-AE29-4468-8757-ED3AE44C9890}" dt="2026-07-21T16:52:47.592" v="190" actId="20577"/>
          <ac:spMkLst>
            <pc:docMk/>
            <pc:sldMk cId="218328749" sldId="298"/>
            <ac:spMk id="20" creationId="{ED2A2D29-6436-43AC-9C03-3381312543B1}"/>
          </ac:spMkLst>
        </pc:spChg>
        <pc:spChg chg="mod">
          <ac:chgData name="Cassie Goodwin" userId="eb6a9716-27b2-46fb-9208-de707c5d1eb7" providerId="ADAL" clId="{1216E4D0-AE29-4468-8757-ED3AE44C9890}" dt="2026-07-21T16:53:01.427" v="209" actId="20577"/>
          <ac:spMkLst>
            <pc:docMk/>
            <pc:sldMk cId="218328749" sldId="298"/>
            <ac:spMk id="21" creationId="{BF38B338-893B-488F-AF37-6A2AD01E6DB3}"/>
          </ac:spMkLst>
        </pc:spChg>
      </pc:sldChg>
      <pc:sldChg chg="modSp mod">
        <pc:chgData name="Cassie Goodwin" userId="eb6a9716-27b2-46fb-9208-de707c5d1eb7" providerId="ADAL" clId="{1216E4D0-AE29-4468-8757-ED3AE44C9890}" dt="2026-07-21T16:53:34.422" v="210" actId="1076"/>
        <pc:sldMkLst>
          <pc:docMk/>
          <pc:sldMk cId="1427430043" sldId="310"/>
        </pc:sldMkLst>
        <pc:cxnChg chg="mod">
          <ac:chgData name="Cassie Goodwin" userId="eb6a9716-27b2-46fb-9208-de707c5d1eb7" providerId="ADAL" clId="{1216E4D0-AE29-4468-8757-ED3AE44C9890}" dt="2026-07-21T16:53:34.422" v="210" actId="1076"/>
          <ac:cxnSpMkLst>
            <pc:docMk/>
            <pc:sldMk cId="1427430043" sldId="310"/>
            <ac:cxnSpMk id="5" creationId="{1999B3E9-DD71-34E3-C60D-8212F4D59EDA}"/>
          </ac:cxnSpMkLst>
        </pc:cxnChg>
      </pc:sldChg>
      <pc:sldChg chg="mod ord modShow">
        <pc:chgData name="Cassie Goodwin" userId="eb6a9716-27b2-46fb-9208-de707c5d1eb7" providerId="ADAL" clId="{1216E4D0-AE29-4468-8757-ED3AE44C9890}" dt="2026-07-21T16:54:22.103" v="214"/>
        <pc:sldMkLst>
          <pc:docMk/>
          <pc:sldMk cId="3907611966" sldId="363"/>
        </pc:sldMkLst>
      </pc:sldChg>
      <pc:sldChg chg="mod ord modShow">
        <pc:chgData name="Cassie Goodwin" userId="eb6a9716-27b2-46fb-9208-de707c5d1eb7" providerId="ADAL" clId="{1216E4D0-AE29-4468-8757-ED3AE44C9890}" dt="2026-07-21T16:54:22.103" v="214"/>
        <pc:sldMkLst>
          <pc:docMk/>
          <pc:sldMk cId="2528146195" sldId="364"/>
        </pc:sldMkLst>
      </pc:sldChg>
      <pc:sldChg chg="mod ord modShow">
        <pc:chgData name="Cassie Goodwin" userId="eb6a9716-27b2-46fb-9208-de707c5d1eb7" providerId="ADAL" clId="{1216E4D0-AE29-4468-8757-ED3AE44C9890}" dt="2026-07-21T16:54:22.103" v="214"/>
        <pc:sldMkLst>
          <pc:docMk/>
          <pc:sldMk cId="3000301484" sldId="365"/>
        </pc:sldMkLst>
      </pc:sldChg>
      <pc:sldChg chg="mod ord modShow">
        <pc:chgData name="Cassie Goodwin" userId="eb6a9716-27b2-46fb-9208-de707c5d1eb7" providerId="ADAL" clId="{1216E4D0-AE29-4468-8757-ED3AE44C9890}" dt="2026-07-21T16:54:22.103" v="214"/>
        <pc:sldMkLst>
          <pc:docMk/>
          <pc:sldMk cId="4046987578" sldId="369"/>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xzhang\AppData\Local\Microsoft\Windows\INetCache\Content.Outlook\FVJVQO76\30th%20Street%20PIM%20Survey%20and%20Comment%20form%20informatio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xzhang\AppData\Local\Microsoft\Windows\INetCache\Content.Outlook\FVJVQO76\30th%20Street%20PIM%20Survey%20and%20Comment%20form%20inform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xzhang\AppData\Local\Microsoft\Windows\INetCache\Content.Outlook\FVJVQO76\30th%20Street%20PIM%20Survey%20and%20Comment%20form%20inform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xzhang\AppData\Local\Microsoft\Windows\INetCache\Content.Outlook\FVJVQO76\30th%20Street%20PIM%20Survey%20and%20Comment%20form%20inform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smithgroup4.sharepoint.com/sites/00100309-Consultants/Shared%20Documents/Consultants/ENGAGEMENT/PIM#2 Materials/Survey/Online Survey_in person_Combined_Results.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'Online survey questionMost cont'!$C$56</c:f>
              <c:strCache>
                <c:ptCount val="1"/>
                <c:pt idx="0">
                  <c:v>Count</c:v>
                </c:pt>
              </c:strCache>
            </c:strRef>
          </c:tx>
          <c:spPr>
            <a:ln>
              <a:solidFill>
                <a:schemeClr val="tx1"/>
              </a:solidFill>
            </a:ln>
          </c:spPr>
          <c:explosion val="2"/>
          <c:dPt>
            <c:idx val="0"/>
            <c:bubble3D val="0"/>
            <c:spPr>
              <a:solidFill>
                <a:srgbClr val="0085A8"/>
              </a:solidFill>
              <a:ln>
                <a:solidFill>
                  <a:schemeClr val="tx1"/>
                </a:solidFill>
              </a:ln>
              <a:effectLst/>
            </c:spPr>
            <c:extLst>
              <c:ext xmlns:c16="http://schemas.microsoft.com/office/drawing/2014/chart" uri="{C3380CC4-5D6E-409C-BE32-E72D297353CC}">
                <c16:uniqueId val="{00000001-1298-405D-88A7-AADFB850D6A6}"/>
              </c:ext>
            </c:extLst>
          </c:dPt>
          <c:dPt>
            <c:idx val="1"/>
            <c:bubble3D val="0"/>
            <c:spPr>
              <a:solidFill>
                <a:schemeClr val="bg1">
                  <a:lumMod val="50000"/>
                </a:schemeClr>
              </a:solidFill>
              <a:ln>
                <a:solidFill>
                  <a:schemeClr val="tx1"/>
                </a:solidFill>
              </a:ln>
              <a:effectLst/>
            </c:spPr>
            <c:extLst>
              <c:ext xmlns:c16="http://schemas.microsoft.com/office/drawing/2014/chart" uri="{C3380CC4-5D6E-409C-BE32-E72D297353CC}">
                <c16:uniqueId val="{00000003-1298-405D-88A7-AADFB850D6A6}"/>
              </c:ext>
            </c:extLst>
          </c:dPt>
          <c:dPt>
            <c:idx val="2"/>
            <c:bubble3D val="0"/>
            <c:spPr>
              <a:solidFill>
                <a:srgbClr val="70A800"/>
              </a:solidFill>
              <a:ln>
                <a:solidFill>
                  <a:schemeClr val="tx1"/>
                </a:solidFill>
              </a:ln>
              <a:effectLst/>
            </c:spPr>
            <c:extLst>
              <c:ext xmlns:c16="http://schemas.microsoft.com/office/drawing/2014/chart" uri="{C3380CC4-5D6E-409C-BE32-E72D297353CC}">
                <c16:uniqueId val="{00000005-1298-405D-88A7-AADFB850D6A6}"/>
              </c:ext>
            </c:extLst>
          </c:dPt>
          <c:dPt>
            <c:idx val="3"/>
            <c:bubble3D val="0"/>
            <c:spPr>
              <a:solidFill>
                <a:srgbClr val="E79973"/>
              </a:solidFill>
              <a:ln>
                <a:solidFill>
                  <a:schemeClr val="tx1"/>
                </a:solidFill>
              </a:ln>
              <a:effectLst/>
            </c:spPr>
            <c:extLst>
              <c:ext xmlns:c16="http://schemas.microsoft.com/office/drawing/2014/chart" uri="{C3380CC4-5D6E-409C-BE32-E72D297353CC}">
                <c16:uniqueId val="{00000007-1298-405D-88A7-AADFB850D6A6}"/>
              </c:ext>
            </c:extLst>
          </c:dPt>
          <c:dLbls>
            <c:dLbl>
              <c:idx val="0"/>
              <c:layout>
                <c:manualLayout>
                  <c:x val="1.0862469074799548E-3"/>
                  <c:y val="-1.331123765415484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298-405D-88A7-AADFB850D6A6}"/>
                </c:ext>
              </c:extLst>
            </c:dLbl>
            <c:dLbl>
              <c:idx val="1"/>
              <c:layout>
                <c:manualLayout>
                  <c:x val="8.3187320922642374E-2"/>
                  <c:y val="5.6080775603251894E-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298-405D-88A7-AADFB850D6A6}"/>
                </c:ext>
              </c:extLst>
            </c:dLbl>
            <c:dLbl>
              <c:idx val="2"/>
              <c:layout>
                <c:manualLayout>
                  <c:x val="0.11722972333443198"/>
                  <c:y val="-0.2950674742729875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298-405D-88A7-AADFB850D6A6}"/>
                </c:ext>
              </c:extLst>
            </c:dLbl>
            <c:dLbl>
              <c:idx val="3"/>
              <c:layout>
                <c:manualLayout>
                  <c:x val="5.9860800800693906E-2"/>
                  <c:y val="0.15308567282565011"/>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298-405D-88A7-AADFB850D6A6}"/>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solidFill>
                    <a:latin typeface="Univers Condensed Light" panose="020B0306020202040204" pitchFamily="34" charset="0"/>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'Online survey questionMost cont'!$B$57:$B$60</c:f>
              <c:strCache>
                <c:ptCount val="4"/>
                <c:pt idx="0">
                  <c:v>Explore the Neighborhoods</c:v>
                </c:pt>
                <c:pt idx="1">
                  <c:v>I don’t know or don’t have a strong preference</c:v>
                </c:pt>
                <c:pt idx="2">
                  <c:v>Greenway Link</c:v>
                </c:pt>
                <c:pt idx="3">
                  <c:v>Corridor Direct</c:v>
                </c:pt>
              </c:strCache>
            </c:strRef>
          </c:cat>
          <c:val>
            <c:numRef>
              <c:f>'Online survey questionMost cont'!$C$57:$C$60</c:f>
              <c:numCache>
                <c:formatCode>General</c:formatCode>
                <c:ptCount val="4"/>
                <c:pt idx="0">
                  <c:v>21</c:v>
                </c:pt>
                <c:pt idx="1">
                  <c:v>23</c:v>
                </c:pt>
                <c:pt idx="2">
                  <c:v>87</c:v>
                </c:pt>
                <c:pt idx="3">
                  <c:v>109</c:v>
                </c:pt>
              </c:numCache>
            </c:numRef>
          </c:val>
          <c:extLst>
            <c:ext xmlns:c16="http://schemas.microsoft.com/office/drawing/2014/chart" uri="{C3380CC4-5D6E-409C-BE32-E72D297353CC}">
              <c16:uniqueId val="{00000008-1298-405D-88A7-AADFB850D6A6}"/>
            </c:ext>
          </c:extLst>
        </c:ser>
        <c:dLbls>
          <c:showLegendKey val="0"/>
          <c:showVal val="0"/>
          <c:showCatName val="0"/>
          <c:showSerName val="0"/>
          <c:showPercent val="0"/>
          <c:showBubbleSize val="0"/>
          <c:showLeaderLines val="1"/>
        </c:dLbls>
        <c:firstSliceAng val="73"/>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'Online survey questionMost cont'!$C$1</c:f>
              <c:strCache>
                <c:ptCount val="1"/>
                <c:pt idx="0">
                  <c:v>count</c:v>
                </c:pt>
              </c:strCache>
            </c:strRef>
          </c:tx>
          <c:spPr>
            <a:solidFill>
              <a:schemeClr val="bg1">
                <a:lumMod val="50000"/>
              </a:schemeClr>
            </a:solidFill>
            <a:ln>
              <a:noFill/>
            </a:ln>
            <a:effectLst/>
          </c:spPr>
          <c:invertIfNegative val="0"/>
          <c:dPt>
            <c:idx val="7"/>
            <c:invertIfNegative val="0"/>
            <c:bubble3D val="0"/>
            <c:spPr>
              <a:solidFill>
                <a:srgbClr val="E79973"/>
              </a:solidFill>
              <a:ln>
                <a:noFill/>
              </a:ln>
              <a:effectLst/>
            </c:spPr>
            <c:extLst>
              <c:ext xmlns:c16="http://schemas.microsoft.com/office/drawing/2014/chart" uri="{C3380CC4-5D6E-409C-BE32-E72D297353CC}">
                <c16:uniqueId val="{00000001-CCE2-4BB0-B632-744918E86786}"/>
              </c:ext>
            </c:extLst>
          </c:dPt>
          <c:dPt>
            <c:idx val="8"/>
            <c:invertIfNegative val="0"/>
            <c:bubble3D val="0"/>
            <c:spPr>
              <a:solidFill>
                <a:srgbClr val="E79973"/>
              </a:solidFill>
              <a:ln>
                <a:noFill/>
              </a:ln>
              <a:effectLst/>
            </c:spPr>
            <c:extLst>
              <c:ext xmlns:c16="http://schemas.microsoft.com/office/drawing/2014/chart" uri="{C3380CC4-5D6E-409C-BE32-E72D297353CC}">
                <c16:uniqueId val="{00000003-CCE2-4BB0-B632-744918E86786}"/>
              </c:ext>
            </c:extLst>
          </c:dPt>
          <c:dPt>
            <c:idx val="9"/>
            <c:invertIfNegative val="0"/>
            <c:bubble3D val="0"/>
            <c:spPr>
              <a:solidFill>
                <a:srgbClr val="E79973"/>
              </a:solidFill>
              <a:ln>
                <a:noFill/>
              </a:ln>
              <a:effectLst/>
            </c:spPr>
            <c:extLst>
              <c:ext xmlns:c16="http://schemas.microsoft.com/office/drawing/2014/chart" uri="{C3380CC4-5D6E-409C-BE32-E72D297353CC}">
                <c16:uniqueId val="{00000005-CCE2-4BB0-B632-744918E86786}"/>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Univers Condensed Light" panose="020B030602020204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'Online survey questionMost cont'!$B$2:$B$11</c:f>
              <c:strCache>
                <c:ptCount val="10"/>
                <c:pt idx="0">
                  <c:v>I don’t like anything about this alternative</c:v>
                </c:pt>
                <c:pt idx="1">
                  <c:v>Other</c:v>
                </c:pt>
                <c:pt idx="2">
                  <c:v>I don’t know or don’t have a strong preference</c:v>
                </c:pt>
                <c:pt idx="3">
                  <c:v>Pedestrian/bicycle tunnels below major streets</c:v>
                </c:pt>
                <c:pt idx="4">
                  <c:v>Elevated trail segments to avoid railroad yards and spurs</c:v>
                </c:pt>
                <c:pt idx="5">
                  <c:v>Segments of trail that are within the railroad corridor</c:v>
                </c:pt>
                <c:pt idx="6">
                  <c:v>Segment of trail along the Menomonee River</c:v>
                </c:pt>
                <c:pt idx="7">
                  <c:v>No at-grade street crossings</c:v>
                </c:pt>
                <c:pt idx="8">
                  <c:v>Pedestrian/bicycle bridges over major streets</c:v>
                </c:pt>
                <c:pt idx="9">
                  <c:v>Most continuous trail</c:v>
                </c:pt>
              </c:strCache>
            </c:strRef>
          </c:cat>
          <c:val>
            <c:numRef>
              <c:f>'Online survey questionMost cont'!$C$2:$C$11</c:f>
              <c:numCache>
                <c:formatCode>General</c:formatCode>
                <c:ptCount val="10"/>
                <c:pt idx="0">
                  <c:v>1</c:v>
                </c:pt>
                <c:pt idx="1">
                  <c:v>5</c:v>
                </c:pt>
                <c:pt idx="2">
                  <c:v>10</c:v>
                </c:pt>
                <c:pt idx="3">
                  <c:v>31</c:v>
                </c:pt>
                <c:pt idx="4">
                  <c:v>54</c:v>
                </c:pt>
                <c:pt idx="5">
                  <c:v>58</c:v>
                </c:pt>
                <c:pt idx="6">
                  <c:v>77</c:v>
                </c:pt>
                <c:pt idx="7">
                  <c:v>119</c:v>
                </c:pt>
                <c:pt idx="8">
                  <c:v>120</c:v>
                </c:pt>
                <c:pt idx="9">
                  <c:v>188</c:v>
                </c:pt>
              </c:numCache>
            </c:numRef>
          </c:val>
          <c:extLst>
            <c:ext xmlns:c16="http://schemas.microsoft.com/office/drawing/2014/chart" uri="{C3380CC4-5D6E-409C-BE32-E72D297353CC}">
              <c16:uniqueId val="{00000006-CCE2-4BB0-B632-744918E86786}"/>
            </c:ext>
          </c:extLst>
        </c:ser>
        <c:dLbls>
          <c:showLegendKey val="0"/>
          <c:showVal val="0"/>
          <c:showCatName val="0"/>
          <c:showSerName val="0"/>
          <c:showPercent val="0"/>
          <c:showBubbleSize val="0"/>
        </c:dLbls>
        <c:gapWidth val="60"/>
        <c:axId val="277011232"/>
        <c:axId val="277006432"/>
      </c:barChart>
      <c:catAx>
        <c:axId val="2770112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Univers Condensed" panose="020B0506020202050204" pitchFamily="34" charset="0"/>
                <a:ea typeface="+mn-ea"/>
                <a:cs typeface="+mn-cs"/>
              </a:defRPr>
            </a:pPr>
            <a:endParaRPr lang="en-US"/>
          </a:p>
        </c:txPr>
        <c:crossAx val="277006432"/>
        <c:crosses val="autoZero"/>
        <c:auto val="1"/>
        <c:lblAlgn val="ctr"/>
        <c:lblOffset val="100"/>
        <c:noMultiLvlLbl val="0"/>
      </c:catAx>
      <c:valAx>
        <c:axId val="2770064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nivers Condensed Light" panose="020B0306020202040204" pitchFamily="34" charset="0"/>
                <a:ea typeface="+mn-ea"/>
                <a:cs typeface="+mn-cs"/>
              </a:defRPr>
            </a:pPr>
            <a:endParaRPr lang="en-US"/>
          </a:p>
        </c:txPr>
        <c:crossAx val="2770112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'Online survey questionMost cont'!$C$1</c:f>
              <c:strCache>
                <c:ptCount val="1"/>
                <c:pt idx="0">
                  <c:v>count</c:v>
                </c:pt>
              </c:strCache>
            </c:strRef>
          </c:tx>
          <c:spPr>
            <a:solidFill>
              <a:schemeClr val="bg1">
                <a:lumMod val="50000"/>
              </a:schemeClr>
            </a:solidFill>
            <a:ln>
              <a:noFill/>
            </a:ln>
            <a:effectLst/>
          </c:spPr>
          <c:invertIfNegative val="0"/>
          <c:dPt>
            <c:idx val="7"/>
            <c:invertIfNegative val="0"/>
            <c:bubble3D val="0"/>
            <c:spPr>
              <a:solidFill>
                <a:srgbClr val="70A800"/>
              </a:solidFill>
              <a:ln>
                <a:noFill/>
              </a:ln>
              <a:effectLst/>
            </c:spPr>
            <c:extLst>
              <c:ext xmlns:c16="http://schemas.microsoft.com/office/drawing/2014/chart" uri="{C3380CC4-5D6E-409C-BE32-E72D297353CC}">
                <c16:uniqueId val="{00000001-9BE8-44A7-9600-B8841E15DA1B}"/>
              </c:ext>
            </c:extLst>
          </c:dPt>
          <c:dPt>
            <c:idx val="8"/>
            <c:invertIfNegative val="0"/>
            <c:bubble3D val="0"/>
            <c:spPr>
              <a:solidFill>
                <a:srgbClr val="70A800"/>
              </a:solidFill>
              <a:ln>
                <a:noFill/>
              </a:ln>
              <a:effectLst/>
            </c:spPr>
            <c:extLst>
              <c:ext xmlns:c16="http://schemas.microsoft.com/office/drawing/2014/chart" uri="{C3380CC4-5D6E-409C-BE32-E72D297353CC}">
                <c16:uniqueId val="{00000003-9BE8-44A7-9600-B8841E15DA1B}"/>
              </c:ext>
            </c:extLst>
          </c:dPt>
          <c:dPt>
            <c:idx val="9"/>
            <c:invertIfNegative val="0"/>
            <c:bubble3D val="0"/>
            <c:spPr>
              <a:solidFill>
                <a:srgbClr val="70A800"/>
              </a:solidFill>
              <a:ln>
                <a:noFill/>
              </a:ln>
              <a:effectLst/>
            </c:spPr>
            <c:extLst>
              <c:ext xmlns:c16="http://schemas.microsoft.com/office/drawing/2014/chart" uri="{C3380CC4-5D6E-409C-BE32-E72D297353CC}">
                <c16:uniqueId val="{00000005-9BE8-44A7-9600-B8841E15DA1B}"/>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Univers Condensed Light" panose="020B030602020204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'Online survey questionMost cont'!$B$15:$B$24</c:f>
              <c:strCache>
                <c:ptCount val="10"/>
                <c:pt idx="0">
                  <c:v>Other</c:v>
                </c:pt>
                <c:pt idx="1">
                  <c:v>I don’t like anything about this alternative</c:v>
                </c:pt>
                <c:pt idx="2">
                  <c:v>Segments of trail that are within street right-of-way</c:v>
                </c:pt>
                <c:pt idx="3">
                  <c:v>I don’t know or don’t have a strong preference</c:v>
                </c:pt>
                <c:pt idx="4">
                  <c:v>Segments of trail that are within the railroad corridor</c:v>
                </c:pt>
                <c:pt idx="5">
                  <c:v>Segments of trail along Lincoln Creek</c:v>
                </c:pt>
                <c:pt idx="6">
                  <c:v>Fewer at-grade street crossings</c:v>
                </c:pt>
                <c:pt idx="7">
                  <c:v>Segment of trail along the Menomonee River</c:v>
                </c:pt>
                <c:pt idx="8">
                  <c:v>Pedestrian/bicycle bridges or underpasses to avoid major streets</c:v>
                </c:pt>
                <c:pt idx="9">
                  <c:v>Connections to parks and green spaces</c:v>
                </c:pt>
              </c:strCache>
            </c:strRef>
          </c:cat>
          <c:val>
            <c:numRef>
              <c:f>'Online survey questionMost cont'!$C$15:$C$24</c:f>
              <c:numCache>
                <c:formatCode>General</c:formatCode>
                <c:ptCount val="10"/>
                <c:pt idx="0">
                  <c:v>8</c:v>
                </c:pt>
                <c:pt idx="1">
                  <c:v>9</c:v>
                </c:pt>
                <c:pt idx="2">
                  <c:v>10</c:v>
                </c:pt>
                <c:pt idx="3">
                  <c:v>12</c:v>
                </c:pt>
                <c:pt idx="4">
                  <c:v>31</c:v>
                </c:pt>
                <c:pt idx="5">
                  <c:v>48</c:v>
                </c:pt>
                <c:pt idx="6">
                  <c:v>88</c:v>
                </c:pt>
                <c:pt idx="7">
                  <c:v>103</c:v>
                </c:pt>
                <c:pt idx="8">
                  <c:v>111</c:v>
                </c:pt>
                <c:pt idx="9">
                  <c:v>181</c:v>
                </c:pt>
              </c:numCache>
            </c:numRef>
          </c:val>
          <c:extLst>
            <c:ext xmlns:c16="http://schemas.microsoft.com/office/drawing/2014/chart" uri="{C3380CC4-5D6E-409C-BE32-E72D297353CC}">
              <c16:uniqueId val="{00000006-9BE8-44A7-9600-B8841E15DA1B}"/>
            </c:ext>
          </c:extLst>
        </c:ser>
        <c:dLbls>
          <c:showLegendKey val="0"/>
          <c:showVal val="0"/>
          <c:showCatName val="0"/>
          <c:showSerName val="0"/>
          <c:showPercent val="0"/>
          <c:showBubbleSize val="0"/>
        </c:dLbls>
        <c:gapWidth val="60"/>
        <c:axId val="277011232"/>
        <c:axId val="277006432"/>
      </c:barChart>
      <c:catAx>
        <c:axId val="2770112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600" b="0" i="0" u="none" strike="noStrike" kern="1200" baseline="0">
                <a:solidFill>
                  <a:schemeClr val="tx1">
                    <a:lumMod val="65000"/>
                    <a:lumOff val="35000"/>
                  </a:schemeClr>
                </a:solidFill>
                <a:latin typeface="Univers Condensed" panose="020B0506020202050204" pitchFamily="34" charset="0"/>
                <a:ea typeface="+mn-ea"/>
                <a:cs typeface="+mn-cs"/>
              </a:defRPr>
            </a:pPr>
            <a:endParaRPr lang="en-US"/>
          </a:p>
        </c:txPr>
        <c:crossAx val="277006432"/>
        <c:crosses val="autoZero"/>
        <c:auto val="1"/>
        <c:lblAlgn val="ctr"/>
        <c:lblOffset val="100"/>
        <c:noMultiLvlLbl val="0"/>
      </c:catAx>
      <c:valAx>
        <c:axId val="2770064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nivers Condensed Light" panose="020B0306020202040204" pitchFamily="34" charset="0"/>
                <a:ea typeface="+mn-ea"/>
                <a:cs typeface="+mn-cs"/>
              </a:defRPr>
            </a:pPr>
            <a:endParaRPr lang="en-US"/>
          </a:p>
        </c:txPr>
        <c:crossAx val="2770112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'Online survey questionMost cont'!$C$1</c:f>
              <c:strCache>
                <c:ptCount val="1"/>
                <c:pt idx="0">
                  <c:v>count</c:v>
                </c:pt>
              </c:strCache>
            </c:strRef>
          </c:tx>
          <c:spPr>
            <a:solidFill>
              <a:schemeClr val="bg1">
                <a:lumMod val="50000"/>
              </a:schemeClr>
            </a:solidFill>
            <a:ln>
              <a:noFill/>
            </a:ln>
            <a:effectLst/>
          </c:spPr>
          <c:invertIfNegative val="0"/>
          <c:dPt>
            <c:idx val="7"/>
            <c:invertIfNegative val="0"/>
            <c:bubble3D val="0"/>
            <c:spPr>
              <a:solidFill>
                <a:srgbClr val="0085A8"/>
              </a:solidFill>
              <a:ln>
                <a:noFill/>
              </a:ln>
              <a:effectLst/>
            </c:spPr>
            <c:extLst>
              <c:ext xmlns:c16="http://schemas.microsoft.com/office/drawing/2014/chart" uri="{C3380CC4-5D6E-409C-BE32-E72D297353CC}">
                <c16:uniqueId val="{00000001-8B00-49B5-AB20-696094E5B4D9}"/>
              </c:ext>
            </c:extLst>
          </c:dPt>
          <c:dPt>
            <c:idx val="8"/>
            <c:invertIfNegative val="0"/>
            <c:bubble3D val="0"/>
            <c:spPr>
              <a:solidFill>
                <a:srgbClr val="0085A8"/>
              </a:solidFill>
              <a:ln>
                <a:noFill/>
              </a:ln>
              <a:effectLst/>
            </c:spPr>
            <c:extLst>
              <c:ext xmlns:c16="http://schemas.microsoft.com/office/drawing/2014/chart" uri="{C3380CC4-5D6E-409C-BE32-E72D297353CC}">
                <c16:uniqueId val="{00000003-8B00-49B5-AB20-696094E5B4D9}"/>
              </c:ext>
            </c:extLst>
          </c:dPt>
          <c:dPt>
            <c:idx val="9"/>
            <c:invertIfNegative val="0"/>
            <c:bubble3D val="0"/>
            <c:spPr>
              <a:solidFill>
                <a:srgbClr val="0085A8"/>
              </a:solidFill>
              <a:ln>
                <a:noFill/>
              </a:ln>
              <a:effectLst/>
            </c:spPr>
            <c:extLst>
              <c:ext xmlns:c16="http://schemas.microsoft.com/office/drawing/2014/chart" uri="{C3380CC4-5D6E-409C-BE32-E72D297353CC}">
                <c16:uniqueId val="{00000005-8B00-49B5-AB20-696094E5B4D9}"/>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Univers Condensed Light" panose="020B030602020204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'Online survey questionMost cont'!$B$29:$B$38</c:f>
              <c:strCache>
                <c:ptCount val="10"/>
                <c:pt idx="0">
                  <c:v>Other</c:v>
                </c:pt>
                <c:pt idx="1">
                  <c:v>I don’t know or don’t have a strong preference</c:v>
                </c:pt>
                <c:pt idx="2">
                  <c:v>Segment of trail along Lincoln Creek</c:v>
                </c:pt>
                <c:pt idx="3">
                  <c:v>I don’t like anything about this alternative</c:v>
                </c:pt>
                <c:pt idx="4">
                  <c:v>Alternate route that follows proposed WIS-175 bike infrastructure</c:v>
                </c:pt>
                <c:pt idx="5">
                  <c:v>Trail is all on publicly-owned property (no need for permission from Railroad)</c:v>
                </c:pt>
                <c:pt idx="6">
                  <c:v>Ease of access from city streets and transit</c:v>
                </c:pt>
                <c:pt idx="7">
                  <c:v>Connection to the Hank Aaron State Trail at 32nd Street</c:v>
                </c:pt>
                <c:pt idx="8">
                  <c:v>Safety improvements on streets and at major street crossings</c:v>
                </c:pt>
                <c:pt idx="9">
                  <c:v>Connections to neighborhoods and community destinations</c:v>
                </c:pt>
              </c:strCache>
            </c:strRef>
          </c:cat>
          <c:val>
            <c:numRef>
              <c:f>'Online survey questionMost cont'!$C$29:$C$38</c:f>
              <c:numCache>
                <c:formatCode>General</c:formatCode>
                <c:ptCount val="10"/>
                <c:pt idx="0">
                  <c:v>6</c:v>
                </c:pt>
                <c:pt idx="1">
                  <c:v>14</c:v>
                </c:pt>
                <c:pt idx="2">
                  <c:v>30</c:v>
                </c:pt>
                <c:pt idx="3">
                  <c:v>40</c:v>
                </c:pt>
                <c:pt idx="4">
                  <c:v>47</c:v>
                </c:pt>
                <c:pt idx="5">
                  <c:v>69</c:v>
                </c:pt>
                <c:pt idx="6">
                  <c:v>75</c:v>
                </c:pt>
                <c:pt idx="7">
                  <c:v>79</c:v>
                </c:pt>
                <c:pt idx="8">
                  <c:v>84</c:v>
                </c:pt>
                <c:pt idx="9">
                  <c:v>109</c:v>
                </c:pt>
              </c:numCache>
            </c:numRef>
          </c:val>
          <c:extLst>
            <c:ext xmlns:c16="http://schemas.microsoft.com/office/drawing/2014/chart" uri="{C3380CC4-5D6E-409C-BE32-E72D297353CC}">
              <c16:uniqueId val="{00000006-8B00-49B5-AB20-696094E5B4D9}"/>
            </c:ext>
          </c:extLst>
        </c:ser>
        <c:dLbls>
          <c:showLegendKey val="0"/>
          <c:showVal val="0"/>
          <c:showCatName val="0"/>
          <c:showSerName val="0"/>
          <c:showPercent val="0"/>
          <c:showBubbleSize val="0"/>
        </c:dLbls>
        <c:gapWidth val="60"/>
        <c:axId val="277011232"/>
        <c:axId val="277006432"/>
      </c:barChart>
      <c:catAx>
        <c:axId val="2770112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600" b="0" i="0" u="none" strike="noStrike" kern="1200" baseline="0">
                <a:solidFill>
                  <a:schemeClr val="tx1">
                    <a:lumMod val="65000"/>
                    <a:lumOff val="35000"/>
                  </a:schemeClr>
                </a:solidFill>
                <a:latin typeface="Univers Condensed" panose="020B0506020202050204" pitchFamily="34" charset="0"/>
                <a:ea typeface="+mn-ea"/>
                <a:cs typeface="+mn-cs"/>
              </a:defRPr>
            </a:pPr>
            <a:endParaRPr lang="en-US"/>
          </a:p>
        </c:txPr>
        <c:crossAx val="277006432"/>
        <c:crosses val="autoZero"/>
        <c:auto val="1"/>
        <c:lblAlgn val="ctr"/>
        <c:lblOffset val="100"/>
        <c:noMultiLvlLbl val="0"/>
      </c:catAx>
      <c:valAx>
        <c:axId val="2770064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nivers Condensed Light" panose="020B0306020202040204" pitchFamily="34" charset="0"/>
                <a:ea typeface="+mn-ea"/>
                <a:cs typeface="+mn-cs"/>
              </a:defRPr>
            </a:pPr>
            <a:endParaRPr lang="en-US"/>
          </a:p>
        </c:txPr>
        <c:crossAx val="2770112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chemeClr val="tx2">
                <a:lumMod val="60000"/>
                <a:lumOff val="40000"/>
              </a:schemeClr>
            </a:solidFill>
            <a:ln>
              <a:solidFill>
                <a:schemeClr val="bg1"/>
              </a:solidFill>
            </a:ln>
            <a:effectLst/>
          </c:spPr>
          <c:invertIfNegative val="0"/>
          <c:dPt>
            <c:idx val="8"/>
            <c:invertIfNegative val="0"/>
            <c:bubble3D val="0"/>
            <c:spPr>
              <a:solidFill>
                <a:srgbClr val="05787F"/>
              </a:solidFill>
              <a:ln>
                <a:solidFill>
                  <a:schemeClr val="bg1"/>
                </a:solidFill>
              </a:ln>
              <a:effectLst/>
            </c:spPr>
            <c:extLst>
              <c:ext xmlns:c16="http://schemas.microsoft.com/office/drawing/2014/chart" uri="{C3380CC4-5D6E-409C-BE32-E72D297353CC}">
                <c16:uniqueId val="{00000005-21BE-4441-ABEE-EB7FD82D6553}"/>
              </c:ext>
            </c:extLst>
          </c:dPt>
          <c:dPt>
            <c:idx val="9"/>
            <c:invertIfNegative val="0"/>
            <c:bubble3D val="0"/>
            <c:spPr>
              <a:solidFill>
                <a:srgbClr val="05787F"/>
              </a:solidFill>
              <a:ln>
                <a:solidFill>
                  <a:schemeClr val="bg1"/>
                </a:solidFill>
              </a:ln>
              <a:effectLst/>
            </c:spPr>
            <c:extLst>
              <c:ext xmlns:c16="http://schemas.microsoft.com/office/drawing/2014/chart" uri="{C3380CC4-5D6E-409C-BE32-E72D297353CC}">
                <c16:uniqueId val="{00000003-6A9A-447A-AFDF-3F70D3A341C1}"/>
              </c:ext>
            </c:extLst>
          </c:dPt>
          <c:dPt>
            <c:idx val="10"/>
            <c:invertIfNegative val="0"/>
            <c:bubble3D val="0"/>
            <c:spPr>
              <a:solidFill>
                <a:srgbClr val="05787F"/>
              </a:solidFill>
              <a:ln>
                <a:solidFill>
                  <a:schemeClr val="bg1"/>
                </a:solidFill>
              </a:ln>
              <a:effectLst/>
            </c:spPr>
            <c:extLst>
              <c:ext xmlns:c16="http://schemas.microsoft.com/office/drawing/2014/chart" uri="{C3380CC4-5D6E-409C-BE32-E72D297353CC}">
                <c16:uniqueId val="{00000004-21BE-4441-ABEE-EB7FD82D6553}"/>
              </c:ext>
            </c:extLst>
          </c:dPt>
          <c:dPt>
            <c:idx val="11"/>
            <c:invertIfNegative val="0"/>
            <c:bubble3D val="0"/>
            <c:spPr>
              <a:solidFill>
                <a:srgbClr val="05787F"/>
              </a:solidFill>
              <a:ln>
                <a:solidFill>
                  <a:schemeClr val="bg1"/>
                </a:solidFill>
              </a:ln>
              <a:effectLst/>
            </c:spPr>
            <c:extLst>
              <c:ext xmlns:c16="http://schemas.microsoft.com/office/drawing/2014/chart" uri="{C3380CC4-5D6E-409C-BE32-E72D297353CC}">
                <c16:uniqueId val="{00000003-21BE-4441-ABEE-EB7FD82D6553}"/>
              </c:ext>
            </c:extLst>
          </c:dPt>
          <c:dPt>
            <c:idx val="12"/>
            <c:invertIfNegative val="0"/>
            <c:bubble3D val="0"/>
            <c:spPr>
              <a:solidFill>
                <a:srgbClr val="05787F"/>
              </a:solidFill>
              <a:ln>
                <a:solidFill>
                  <a:schemeClr val="bg1"/>
                </a:solidFill>
              </a:ln>
              <a:effectLst/>
            </c:spPr>
            <c:extLst>
              <c:ext xmlns:c16="http://schemas.microsoft.com/office/drawing/2014/chart" uri="{C3380CC4-5D6E-409C-BE32-E72D297353CC}">
                <c16:uniqueId val="{00000002-21BE-4441-ABEE-EB7FD82D6553}"/>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Univers Condensed Light" panose="020B030602020204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'Combined favorites results'!$A$11:$A$23</c:f>
              <c:strCache>
                <c:ptCount val="13"/>
                <c:pt idx="0">
                  <c:v>Segments of trail within street right of way</c:v>
                </c:pt>
                <c:pt idx="1">
                  <c:v>Alternate route that follows proposed WIS-175 bike infrastructure</c:v>
                </c:pt>
                <c:pt idx="2">
                  <c:v>Elevated trail segments to avoid railroad spurs and yards</c:v>
                </c:pt>
                <c:pt idx="3">
                  <c:v>No need for railroad permission</c:v>
                </c:pt>
                <c:pt idx="4">
                  <c:v>Segments of trail along Lincoln Creek</c:v>
                </c:pt>
                <c:pt idx="5">
                  <c:v>Connection to the Hank Aaron State Trail at 32nd Street</c:v>
                </c:pt>
                <c:pt idx="6">
                  <c:v>Safety improvements on streets and at major street crossings</c:v>
                </c:pt>
                <c:pt idx="7">
                  <c:v>Segments of trail within the railroad</c:v>
                </c:pt>
                <c:pt idx="8">
                  <c:v>Segments of the trail along the Menomonee River </c:v>
                </c:pt>
                <c:pt idx="9">
                  <c:v>Connections to parks and green spaces </c:v>
                </c:pt>
                <c:pt idx="10">
                  <c:v>Neighborhood connections + easy access</c:v>
                </c:pt>
                <c:pt idx="11">
                  <c:v>Most continuous trail </c:v>
                </c:pt>
                <c:pt idx="12">
                  <c:v>No major at-grade street crossings (bridges/tunnels)</c:v>
                </c:pt>
              </c:strCache>
            </c:strRef>
          </c:cat>
          <c:val>
            <c:numRef>
              <c:f>'Combined favorites results'!$B$11:$B$23</c:f>
              <c:numCache>
                <c:formatCode>General</c:formatCode>
                <c:ptCount val="13"/>
                <c:pt idx="0">
                  <c:v>11</c:v>
                </c:pt>
                <c:pt idx="1">
                  <c:v>47</c:v>
                </c:pt>
                <c:pt idx="2">
                  <c:v>55</c:v>
                </c:pt>
                <c:pt idx="3">
                  <c:v>70</c:v>
                </c:pt>
                <c:pt idx="4">
                  <c:v>83</c:v>
                </c:pt>
                <c:pt idx="5">
                  <c:v>83</c:v>
                </c:pt>
                <c:pt idx="6">
                  <c:v>88</c:v>
                </c:pt>
                <c:pt idx="7">
                  <c:v>92</c:v>
                </c:pt>
                <c:pt idx="8">
                  <c:v>187</c:v>
                </c:pt>
                <c:pt idx="9">
                  <c:v>188</c:v>
                </c:pt>
                <c:pt idx="10">
                  <c:v>189</c:v>
                </c:pt>
                <c:pt idx="11">
                  <c:v>197</c:v>
                </c:pt>
                <c:pt idx="12">
                  <c:v>493</c:v>
                </c:pt>
              </c:numCache>
            </c:numRef>
          </c:val>
          <c:extLst>
            <c:ext xmlns:c16="http://schemas.microsoft.com/office/drawing/2014/chart" uri="{C3380CC4-5D6E-409C-BE32-E72D297353CC}">
              <c16:uniqueId val="{00000000-21BE-4441-ABEE-EB7FD82D6553}"/>
            </c:ext>
          </c:extLst>
        </c:ser>
        <c:dLbls>
          <c:showLegendKey val="0"/>
          <c:showVal val="0"/>
          <c:showCatName val="0"/>
          <c:showSerName val="0"/>
          <c:showPercent val="0"/>
          <c:showBubbleSize val="0"/>
        </c:dLbls>
        <c:gapWidth val="182"/>
        <c:axId val="1594654368"/>
        <c:axId val="225522352"/>
      </c:barChart>
      <c:catAx>
        <c:axId val="15946543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Univers Condensed Light" panose="020B0306020202040204" pitchFamily="34" charset="0"/>
                <a:ea typeface="+mn-ea"/>
                <a:cs typeface="+mn-cs"/>
              </a:defRPr>
            </a:pPr>
            <a:endParaRPr lang="en-US"/>
          </a:p>
        </c:txPr>
        <c:crossAx val="225522352"/>
        <c:crosses val="autoZero"/>
        <c:auto val="1"/>
        <c:lblAlgn val="ctr"/>
        <c:lblOffset val="100"/>
        <c:noMultiLvlLbl val="0"/>
      </c:catAx>
      <c:valAx>
        <c:axId val="22552235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nivers Condensed Light" panose="020B0306020202040204" pitchFamily="34" charset="0"/>
                <a:ea typeface="+mn-ea"/>
                <a:cs typeface="+mn-cs"/>
              </a:defRPr>
            </a:pPr>
            <a:endParaRPr lang="en-US"/>
          </a:p>
        </c:txPr>
        <c:crossAx val="15946543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4F_D206653.xml><?xml version="1.0" encoding="utf-8"?>
<p188:cmLst xmlns:a="http://schemas.openxmlformats.org/drawingml/2006/main" xmlns:r="http://schemas.openxmlformats.org/officeDocument/2006/relationships" xmlns:p188="http://schemas.microsoft.com/office/powerpoint/2018/8/main">
  <p188:cm id="{6F2CC910-AB34-450E-B861-198467B65A99}" authorId="{62BA3CC1-3248-214F-AACE-5FC33F7C54F1}" created="2026-05-26T19:28:32.698">
    <ac:deMkLst xmlns:ac="http://schemas.microsoft.com/office/drawing/2013/main/command">
      <pc:docMk xmlns:pc="http://schemas.microsoft.com/office/powerpoint/2013/main/command"/>
      <pc:sldMk xmlns:pc="http://schemas.microsoft.com/office/powerpoint/2013/main/command" cId="220227155" sldId="335"/>
      <ac:spMk id="18" creationId="{6265F9FF-A80B-1026-3536-CB24AE133CCE}"/>
    </ac:deMkLst>
    <p188:txBody>
      <a:bodyPr/>
      <a:lstStyle/>
      <a:p>
        <a:r>
          <a:rPr lang="en-US"/>
          <a:t>This is the number of people who signed in.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160520" cy="757000"/>
          </a:xfrm>
          <a:prstGeom prst="rect">
            <a:avLst/>
          </a:prstGeom>
        </p:spPr>
        <p:txBody>
          <a:bodyPr vert="horz" lIns="141067" tIns="70534" rIns="141067" bIns="70534" rtlCol="0"/>
          <a:lstStyle>
            <a:lvl1pPr algn="l">
              <a:defRPr sz="1900"/>
            </a:lvl1pPr>
          </a:lstStyle>
          <a:p>
            <a:endParaRPr lang="en-US"/>
          </a:p>
        </p:txBody>
      </p:sp>
      <p:sp>
        <p:nvSpPr>
          <p:cNvPr id="3" name="Date Placeholder 2"/>
          <p:cNvSpPr>
            <a:spLocks noGrp="1"/>
          </p:cNvSpPr>
          <p:nvPr>
            <p:ph type="dt" idx="1"/>
          </p:nvPr>
        </p:nvSpPr>
        <p:spPr>
          <a:xfrm>
            <a:off x="5438458" y="1"/>
            <a:ext cx="4160520" cy="757000"/>
          </a:xfrm>
          <a:prstGeom prst="rect">
            <a:avLst/>
          </a:prstGeom>
        </p:spPr>
        <p:txBody>
          <a:bodyPr vert="horz" lIns="141067" tIns="70534" rIns="141067" bIns="70534" rtlCol="0"/>
          <a:lstStyle>
            <a:lvl1pPr algn="r">
              <a:defRPr sz="1900"/>
            </a:lvl1pPr>
          </a:lstStyle>
          <a:p>
            <a:fld id="{1AD6EBFD-7599-4E32-9D00-D230F7B3413B}" type="datetimeFigureOut">
              <a:rPr lang="en-US" smtClean="0"/>
              <a:t>7/21/2026</a:t>
            </a:fld>
            <a:endParaRPr lang="en-US"/>
          </a:p>
        </p:txBody>
      </p:sp>
      <p:sp>
        <p:nvSpPr>
          <p:cNvPr id="4" name="Slide Image Placeholder 3"/>
          <p:cNvSpPr>
            <a:spLocks noGrp="1" noRot="1" noChangeAspect="1"/>
          </p:cNvSpPr>
          <p:nvPr>
            <p:ph type="sldImg" idx="2"/>
          </p:nvPr>
        </p:nvSpPr>
        <p:spPr>
          <a:xfrm>
            <a:off x="276225" y="1885950"/>
            <a:ext cx="9048750" cy="5091113"/>
          </a:xfrm>
          <a:prstGeom prst="rect">
            <a:avLst/>
          </a:prstGeom>
          <a:noFill/>
          <a:ln w="12700">
            <a:solidFill>
              <a:prstClr val="black"/>
            </a:solidFill>
          </a:ln>
        </p:spPr>
        <p:txBody>
          <a:bodyPr vert="horz" lIns="141067" tIns="70534" rIns="141067" bIns="70534" rtlCol="0" anchor="ctr"/>
          <a:lstStyle/>
          <a:p>
            <a:endParaRPr lang="en-US"/>
          </a:p>
        </p:txBody>
      </p:sp>
      <p:sp>
        <p:nvSpPr>
          <p:cNvPr id="5" name="Notes Placeholder 4"/>
          <p:cNvSpPr>
            <a:spLocks noGrp="1"/>
          </p:cNvSpPr>
          <p:nvPr>
            <p:ph type="body" sz="quarter" idx="3"/>
          </p:nvPr>
        </p:nvSpPr>
        <p:spPr>
          <a:xfrm>
            <a:off x="960120" y="7260908"/>
            <a:ext cx="7680960" cy="5940743"/>
          </a:xfrm>
          <a:prstGeom prst="rect">
            <a:avLst/>
          </a:prstGeom>
        </p:spPr>
        <p:txBody>
          <a:bodyPr vert="horz" lIns="141067" tIns="70534" rIns="141067" bIns="7053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4330602"/>
            <a:ext cx="4160520" cy="756998"/>
          </a:xfrm>
          <a:prstGeom prst="rect">
            <a:avLst/>
          </a:prstGeom>
        </p:spPr>
        <p:txBody>
          <a:bodyPr vert="horz" lIns="141067" tIns="70534" rIns="141067" bIns="70534" rtlCol="0" anchor="b"/>
          <a:lstStyle>
            <a:lvl1pPr algn="l">
              <a:defRPr sz="1900"/>
            </a:lvl1pPr>
          </a:lstStyle>
          <a:p>
            <a:endParaRPr lang="en-US"/>
          </a:p>
        </p:txBody>
      </p:sp>
      <p:sp>
        <p:nvSpPr>
          <p:cNvPr id="7" name="Slide Number Placeholder 6"/>
          <p:cNvSpPr>
            <a:spLocks noGrp="1"/>
          </p:cNvSpPr>
          <p:nvPr>
            <p:ph type="sldNum" sz="quarter" idx="5"/>
          </p:nvPr>
        </p:nvSpPr>
        <p:spPr>
          <a:xfrm>
            <a:off x="5438458" y="14330602"/>
            <a:ext cx="4160520" cy="756998"/>
          </a:xfrm>
          <a:prstGeom prst="rect">
            <a:avLst/>
          </a:prstGeom>
        </p:spPr>
        <p:txBody>
          <a:bodyPr vert="horz" lIns="141067" tIns="70534" rIns="141067" bIns="70534" rtlCol="0" anchor="b"/>
          <a:lstStyle>
            <a:lvl1pPr algn="r">
              <a:defRPr sz="1900"/>
            </a:lvl1pPr>
          </a:lstStyle>
          <a:p>
            <a:fld id="{851C6DBA-C8C2-46FE-B005-74AF6DE9A2F6}" type="slidenum">
              <a:rPr lang="en-US" smtClean="0"/>
              <a:t>‹#›</a:t>
            </a:fld>
            <a:endParaRPr lang="en-US"/>
          </a:p>
        </p:txBody>
      </p:sp>
    </p:spTree>
    <p:extLst>
      <p:ext uri="{BB962C8B-B14F-4D97-AF65-F5344CB8AC3E}">
        <p14:creationId xmlns:p14="http://schemas.microsoft.com/office/powerpoint/2010/main" val="1710123386"/>
      </p:ext>
    </p:extLst>
  </p:cSld>
  <p:clrMap bg1="lt1" tx1="dk1" bg2="lt2" tx2="dk2" accent1="accent1" accent2="accent2" accent3="accent3" accent4="accent4" accent5="accent5" accent6="accent6" hlink="hlink" folHlink="folHlink"/>
  <p:notesStyle>
    <a:lvl1pPr marL="0" algn="l" defTabSz="1097280" rtl="0" eaLnBrk="1" latinLnBrk="0" hangingPunct="1">
      <a:defRPr sz="1440" kern="1200">
        <a:solidFill>
          <a:schemeClr val="tx1"/>
        </a:solidFill>
        <a:latin typeface="+mn-lt"/>
        <a:ea typeface="+mn-ea"/>
        <a:cs typeface="+mn-cs"/>
      </a:defRPr>
    </a:lvl1pPr>
    <a:lvl2pPr marL="548640" algn="l" defTabSz="1097280" rtl="0" eaLnBrk="1" latinLnBrk="0" hangingPunct="1">
      <a:defRPr sz="1440" kern="1200">
        <a:solidFill>
          <a:schemeClr val="tx1"/>
        </a:solidFill>
        <a:latin typeface="+mn-lt"/>
        <a:ea typeface="+mn-ea"/>
        <a:cs typeface="+mn-cs"/>
      </a:defRPr>
    </a:lvl2pPr>
    <a:lvl3pPr marL="1097280" algn="l" defTabSz="1097280" rtl="0" eaLnBrk="1" latinLnBrk="0" hangingPunct="1">
      <a:defRPr sz="1440" kern="1200">
        <a:solidFill>
          <a:schemeClr val="tx1"/>
        </a:solidFill>
        <a:latin typeface="+mn-lt"/>
        <a:ea typeface="+mn-ea"/>
        <a:cs typeface="+mn-cs"/>
      </a:defRPr>
    </a:lvl3pPr>
    <a:lvl4pPr marL="1645920" algn="l" defTabSz="1097280" rtl="0" eaLnBrk="1" latinLnBrk="0" hangingPunct="1">
      <a:defRPr sz="1440" kern="1200">
        <a:solidFill>
          <a:schemeClr val="tx1"/>
        </a:solidFill>
        <a:latin typeface="+mn-lt"/>
        <a:ea typeface="+mn-ea"/>
        <a:cs typeface="+mn-cs"/>
      </a:defRPr>
    </a:lvl4pPr>
    <a:lvl5pPr marL="2194560" algn="l" defTabSz="1097280" rtl="0" eaLnBrk="1" latinLnBrk="0" hangingPunct="1">
      <a:defRPr sz="1440" kern="1200">
        <a:solidFill>
          <a:schemeClr val="tx1"/>
        </a:solidFill>
        <a:latin typeface="+mn-lt"/>
        <a:ea typeface="+mn-ea"/>
        <a:cs typeface="+mn-cs"/>
      </a:defRPr>
    </a:lvl5pPr>
    <a:lvl6pPr marL="2743200" algn="l" defTabSz="1097280" rtl="0" eaLnBrk="1" latinLnBrk="0" hangingPunct="1">
      <a:defRPr sz="1440" kern="1200">
        <a:solidFill>
          <a:schemeClr val="tx1"/>
        </a:solidFill>
        <a:latin typeface="+mn-lt"/>
        <a:ea typeface="+mn-ea"/>
        <a:cs typeface="+mn-cs"/>
      </a:defRPr>
    </a:lvl6pPr>
    <a:lvl7pPr marL="3291840" algn="l" defTabSz="1097280" rtl="0" eaLnBrk="1" latinLnBrk="0" hangingPunct="1">
      <a:defRPr sz="1440" kern="1200">
        <a:solidFill>
          <a:schemeClr val="tx1"/>
        </a:solidFill>
        <a:latin typeface="+mn-lt"/>
        <a:ea typeface="+mn-ea"/>
        <a:cs typeface="+mn-cs"/>
      </a:defRPr>
    </a:lvl7pPr>
    <a:lvl8pPr marL="3840480" algn="l" defTabSz="1097280" rtl="0" eaLnBrk="1" latinLnBrk="0" hangingPunct="1">
      <a:defRPr sz="1440" kern="1200">
        <a:solidFill>
          <a:schemeClr val="tx1"/>
        </a:solidFill>
        <a:latin typeface="+mn-lt"/>
        <a:ea typeface="+mn-ea"/>
        <a:cs typeface="+mn-cs"/>
      </a:defRPr>
    </a:lvl8pPr>
    <a:lvl9pPr marL="4389120" algn="l" defTabSz="1097280" rtl="0" eaLnBrk="1" latinLnBrk="0" hangingPunct="1">
      <a:defRPr sz="144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1C6DBA-C8C2-46FE-B005-74AF6DE9A2F6}" type="slidenum">
              <a:rPr lang="en-US" smtClean="0"/>
              <a:t>1</a:t>
            </a:fld>
            <a:endParaRPr lang="en-US"/>
          </a:p>
        </p:txBody>
      </p:sp>
    </p:spTree>
    <p:extLst>
      <p:ext uri="{BB962C8B-B14F-4D97-AF65-F5344CB8AC3E}">
        <p14:creationId xmlns:p14="http://schemas.microsoft.com/office/powerpoint/2010/main" val="382202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1C6DBA-C8C2-46FE-B005-74AF6DE9A2F6}" type="slidenum">
              <a:rPr lang="en-US" smtClean="0"/>
              <a:t>13</a:t>
            </a:fld>
            <a:endParaRPr lang="en-US"/>
          </a:p>
        </p:txBody>
      </p:sp>
    </p:spTree>
    <p:extLst>
      <p:ext uri="{BB962C8B-B14F-4D97-AF65-F5344CB8AC3E}">
        <p14:creationId xmlns:p14="http://schemas.microsoft.com/office/powerpoint/2010/main" val="89075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Consultant team is led by SmithGroup and includes 6 other consulting groups, including Kapur and Dr. Joan Prince who are here today and are leading public engagement. We report directly to Milwaukee County DOT, and the City and Rails to Trails are partners on the project.</a:t>
            </a:r>
          </a:p>
        </p:txBody>
      </p:sp>
      <p:sp>
        <p:nvSpPr>
          <p:cNvPr id="4" name="Slide Number Placeholder 3"/>
          <p:cNvSpPr>
            <a:spLocks noGrp="1"/>
          </p:cNvSpPr>
          <p:nvPr>
            <p:ph type="sldNum" sz="quarter" idx="5"/>
          </p:nvPr>
        </p:nvSpPr>
        <p:spPr/>
        <p:txBody>
          <a:bodyPr/>
          <a:lstStyle/>
          <a:p>
            <a:fld id="{851C6DBA-C8C2-46FE-B005-74AF6DE9A2F6}" type="slidenum">
              <a:rPr lang="en-US" smtClean="0"/>
              <a:t>20</a:t>
            </a:fld>
            <a:endParaRPr lang="en-US"/>
          </a:p>
        </p:txBody>
      </p:sp>
    </p:spTree>
    <p:extLst>
      <p:ext uri="{BB962C8B-B14F-4D97-AF65-F5344CB8AC3E}">
        <p14:creationId xmlns:p14="http://schemas.microsoft.com/office/powerpoint/2010/main" val="1229662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Objectives for the feasibility study include:</a:t>
            </a:r>
          </a:p>
        </p:txBody>
      </p:sp>
      <p:sp>
        <p:nvSpPr>
          <p:cNvPr id="4" name="Slide Number Placeholder 3"/>
          <p:cNvSpPr>
            <a:spLocks noGrp="1"/>
          </p:cNvSpPr>
          <p:nvPr>
            <p:ph type="sldNum" sz="quarter" idx="5"/>
          </p:nvPr>
        </p:nvSpPr>
        <p:spPr/>
        <p:txBody>
          <a:bodyPr/>
          <a:lstStyle/>
          <a:p>
            <a:fld id="{851C6DBA-C8C2-46FE-B005-74AF6DE9A2F6}" type="slidenum">
              <a:rPr lang="en-US" smtClean="0"/>
              <a:t>21</a:t>
            </a:fld>
            <a:endParaRPr lang="en-US"/>
          </a:p>
        </p:txBody>
      </p:sp>
    </p:spTree>
    <p:extLst>
      <p:ext uri="{BB962C8B-B14F-4D97-AF65-F5344CB8AC3E}">
        <p14:creationId xmlns:p14="http://schemas.microsoft.com/office/powerpoint/2010/main" val="1813294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are all likely very familiar with the Route of the Badger.</a:t>
            </a:r>
          </a:p>
        </p:txBody>
      </p:sp>
      <p:sp>
        <p:nvSpPr>
          <p:cNvPr id="4" name="Slide Number Placeholder 3"/>
          <p:cNvSpPr>
            <a:spLocks noGrp="1"/>
          </p:cNvSpPr>
          <p:nvPr>
            <p:ph type="sldNum" sz="quarter" idx="5"/>
          </p:nvPr>
        </p:nvSpPr>
        <p:spPr/>
        <p:txBody>
          <a:bodyPr/>
          <a:lstStyle/>
          <a:p>
            <a:fld id="{851C6DBA-C8C2-46FE-B005-74AF6DE9A2F6}" type="slidenum">
              <a:rPr lang="en-US" smtClean="0"/>
              <a:t>22</a:t>
            </a:fld>
            <a:endParaRPr lang="en-US"/>
          </a:p>
        </p:txBody>
      </p:sp>
    </p:spTree>
    <p:extLst>
      <p:ext uri="{BB962C8B-B14F-4D97-AF65-F5344CB8AC3E}">
        <p14:creationId xmlns:p14="http://schemas.microsoft.com/office/powerpoint/2010/main" val="3067323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1C6DBA-C8C2-46FE-B005-74AF6DE9A2F6}" type="slidenum">
              <a:rPr lang="en-US" smtClean="0"/>
              <a:t>32</a:t>
            </a:fld>
            <a:endParaRPr lang="en-US"/>
          </a:p>
        </p:txBody>
      </p:sp>
    </p:spTree>
    <p:extLst>
      <p:ext uri="{BB962C8B-B14F-4D97-AF65-F5344CB8AC3E}">
        <p14:creationId xmlns:p14="http://schemas.microsoft.com/office/powerpoint/2010/main" val="38312871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Color Image/Blacksmith Text">
    <p:bg>
      <p:bgPr>
        <a:solidFill>
          <a:srgbClr val="05787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3638BE8-6F89-4E30-9061-B81A9FDEBE08}"/>
              </a:ext>
            </a:extLst>
          </p:cNvPr>
          <p:cNvSpPr/>
          <p:nvPr userDrawn="1"/>
        </p:nvSpPr>
        <p:spPr>
          <a:xfrm>
            <a:off x="0" y="0"/>
            <a:ext cx="14630400" cy="8229599"/>
          </a:xfrm>
          <a:prstGeom prst="rect">
            <a:avLst/>
          </a:prstGeom>
          <a:solidFill>
            <a:srgbClr val="0578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23B64E-C681-4C5E-B523-8171B72A8DE9}"/>
              </a:ext>
            </a:extLst>
          </p:cNvPr>
          <p:cNvSpPr>
            <a:spLocks noGrp="1"/>
          </p:cNvSpPr>
          <p:nvPr>
            <p:ph type="title" hasCustomPrompt="1"/>
          </p:nvPr>
        </p:nvSpPr>
        <p:spPr>
          <a:xfrm>
            <a:off x="228600" y="228600"/>
            <a:ext cx="14173200" cy="3886200"/>
          </a:xfrm>
          <a:prstGeom prst="rect">
            <a:avLst/>
          </a:prstGeom>
        </p:spPr>
        <p:txBody>
          <a:bodyPr anchor="b">
            <a:noAutofit/>
          </a:bodyPr>
          <a:lstStyle>
            <a:lvl1pPr algn="ctr">
              <a:defRPr sz="6500" b="1" cap="all" baseline="0">
                <a:solidFill>
                  <a:schemeClr val="bg1"/>
                </a:solidFill>
                <a:latin typeface="Univers" pitchFamily="50" charset="0"/>
              </a:defRPr>
            </a:lvl1pPr>
          </a:lstStyle>
          <a:p>
            <a:r>
              <a:rPr lang="en-US"/>
              <a:t>CLICK TO EDIT MASTER TITLE STYLE</a:t>
            </a:r>
          </a:p>
        </p:txBody>
      </p:sp>
      <p:sp>
        <p:nvSpPr>
          <p:cNvPr id="11" name="Text Placeholder 10">
            <a:extLst>
              <a:ext uri="{FF2B5EF4-FFF2-40B4-BE49-F238E27FC236}">
                <a16:creationId xmlns:a16="http://schemas.microsoft.com/office/drawing/2014/main" id="{C002C83F-B4B3-45B8-B1C6-38B9CDA08142}"/>
              </a:ext>
            </a:extLst>
          </p:cNvPr>
          <p:cNvSpPr>
            <a:spLocks noGrp="1"/>
          </p:cNvSpPr>
          <p:nvPr>
            <p:ph type="body" sz="quarter" idx="10" hasCustomPrompt="1"/>
          </p:nvPr>
        </p:nvSpPr>
        <p:spPr>
          <a:xfrm>
            <a:off x="228600" y="4343402"/>
            <a:ext cx="14173200" cy="3200398"/>
          </a:xfrm>
        </p:spPr>
        <p:txBody>
          <a:bodyPr>
            <a:noAutofit/>
          </a:bodyPr>
          <a:lstStyle>
            <a:lvl1pPr marL="0" indent="0" algn="ctr">
              <a:buNone/>
              <a:defRPr sz="3500" cap="all" spc="100" baseline="0">
                <a:solidFill>
                  <a:schemeClr val="bg1"/>
                </a:solidFill>
                <a:latin typeface="Univers Condensed Light" panose="020B0306020202040204" pitchFamily="34" charset="0"/>
              </a:defRPr>
            </a:lvl1pPr>
          </a:lstStyle>
          <a:p>
            <a:pPr lvl="0"/>
            <a:r>
              <a:rPr lang="en-US"/>
              <a:t>SUBTITLE</a:t>
            </a:r>
          </a:p>
        </p:txBody>
      </p:sp>
      <p:pic>
        <p:nvPicPr>
          <p:cNvPr id="9" name="Picture 8">
            <a:extLst>
              <a:ext uri="{FF2B5EF4-FFF2-40B4-BE49-F238E27FC236}">
                <a16:creationId xmlns:a16="http://schemas.microsoft.com/office/drawing/2014/main" id="{C70B6EF0-1499-4A63-B3EC-9FE7845DAA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710160" y="7836494"/>
            <a:ext cx="1691640" cy="238411"/>
          </a:xfrm>
          <a:prstGeom prst="rect">
            <a:avLst/>
          </a:prstGeom>
        </p:spPr>
      </p:pic>
      <p:sp>
        <p:nvSpPr>
          <p:cNvPr id="3" name="Rectangle 2">
            <a:extLst>
              <a:ext uri="{FF2B5EF4-FFF2-40B4-BE49-F238E27FC236}">
                <a16:creationId xmlns:a16="http://schemas.microsoft.com/office/drawing/2014/main" id="{535517DD-B5A1-97CB-010D-E80EF3465822}"/>
              </a:ext>
            </a:extLst>
          </p:cNvPr>
          <p:cNvSpPr/>
          <p:nvPr userDrawn="1"/>
        </p:nvSpPr>
        <p:spPr>
          <a:xfrm>
            <a:off x="0" y="0"/>
            <a:ext cx="14630400" cy="1295400"/>
          </a:xfrm>
          <a:prstGeom prst="rect">
            <a:avLst/>
          </a:prstGeom>
          <a:solidFill>
            <a:srgbClr val="0578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F63A76A-FC77-A5A5-0265-38A220B3ADF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4713" y="6703970"/>
            <a:ext cx="1380724" cy="1182730"/>
          </a:xfrm>
          <a:prstGeom prst="rect">
            <a:avLst/>
          </a:prstGeom>
        </p:spPr>
      </p:pic>
      <p:pic>
        <p:nvPicPr>
          <p:cNvPr id="10" name="Picture 9">
            <a:extLst>
              <a:ext uri="{FF2B5EF4-FFF2-40B4-BE49-F238E27FC236}">
                <a16:creationId xmlns:a16="http://schemas.microsoft.com/office/drawing/2014/main" id="{A64355D9-A42B-28BF-E4B0-AB231EC421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057385" y="6755925"/>
            <a:ext cx="1133041" cy="1130775"/>
          </a:xfrm>
          <a:prstGeom prst="rect">
            <a:avLst/>
          </a:prstGeom>
        </p:spPr>
      </p:pic>
      <p:pic>
        <p:nvPicPr>
          <p:cNvPr id="13" name="Picture 12">
            <a:extLst>
              <a:ext uri="{FF2B5EF4-FFF2-40B4-BE49-F238E27FC236}">
                <a16:creationId xmlns:a16="http://schemas.microsoft.com/office/drawing/2014/main" id="{890F3A4F-A3C4-D6F9-0E7F-6FDBCEECFE1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229909" y="6626954"/>
            <a:ext cx="2190263" cy="1182730"/>
          </a:xfrm>
          <a:prstGeom prst="rect">
            <a:avLst/>
          </a:prstGeom>
        </p:spPr>
      </p:pic>
    </p:spTree>
    <p:extLst>
      <p:ext uri="{BB962C8B-B14F-4D97-AF65-F5344CB8AC3E}">
        <p14:creationId xmlns:p14="http://schemas.microsoft.com/office/powerpoint/2010/main" val="1511631830"/>
      </p:ext>
    </p:extLst>
  </p:cSld>
  <p:clrMapOvr>
    <a:masterClrMapping/>
  </p:clrMapOvr>
  <p:extLst>
    <p:ext uri="{DCECCB84-F9BA-43D5-87BE-67443E8EF086}">
      <p15:sldGuideLst xmlns:p15="http://schemas.microsoft.com/office/powerpoint/2012/main">
        <p15:guide id="1" orient="horz" pos="2448">
          <p15:clr>
            <a:srgbClr val="FBAE40"/>
          </p15:clr>
        </p15:guide>
        <p15:guide id="2" orient="horz" pos="273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 y="228600"/>
            <a:ext cx="14173200" cy="549251"/>
          </a:xfrm>
          <a:prstGeom prst="rect">
            <a:avLst/>
          </a:prstGeom>
        </p:spPr>
        <p:txBody>
          <a:bodyPr>
            <a:noAutofit/>
          </a:bodyPr>
          <a:lstStyle>
            <a:lvl1pPr>
              <a:defRPr sz="4000" cap="all" baseline="0">
                <a:solidFill>
                  <a:schemeClr val="bg1"/>
                </a:solidFill>
              </a:defRPr>
            </a:lvl1pPr>
          </a:lstStyle>
          <a:p>
            <a:r>
              <a:rPr lang="en-US"/>
              <a:t>CLICK TO EDIT MASTER TITLE STYLE</a:t>
            </a:r>
          </a:p>
        </p:txBody>
      </p:sp>
      <p:cxnSp>
        <p:nvCxnSpPr>
          <p:cNvPr id="8" name="Straight Connector 7">
            <a:extLst>
              <a:ext uri="{FF2B5EF4-FFF2-40B4-BE49-F238E27FC236}">
                <a16:creationId xmlns:a16="http://schemas.microsoft.com/office/drawing/2014/main" id="{1696BFFC-ACFD-4B6E-B411-233F01AE47F6}"/>
              </a:ext>
            </a:extLst>
          </p:cNvPr>
          <p:cNvCxnSpPr>
            <a:cxnSpLocks/>
          </p:cNvCxnSpPr>
          <p:nvPr userDrawn="1"/>
        </p:nvCxnSpPr>
        <p:spPr>
          <a:xfrm flipV="1">
            <a:off x="228600" y="7680325"/>
            <a:ext cx="11456469" cy="6"/>
          </a:xfrm>
          <a:prstGeom prst="line">
            <a:avLst/>
          </a:prstGeom>
          <a:ln>
            <a:solidFill>
              <a:srgbClr val="434142"/>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8B08E904-E22F-4318-82E5-198429101667}"/>
              </a:ext>
            </a:extLst>
          </p:cNvPr>
          <p:cNvSpPr>
            <a:spLocks noGrp="1"/>
          </p:cNvSpPr>
          <p:nvPr>
            <p:ph type="ftr" sz="quarter" idx="3"/>
          </p:nvPr>
        </p:nvSpPr>
        <p:spPr>
          <a:xfrm>
            <a:off x="2628900" y="7680330"/>
            <a:ext cx="4800600" cy="549259"/>
          </a:xfrm>
          <a:prstGeom prst="rect">
            <a:avLst/>
          </a:prstGeom>
        </p:spPr>
        <p:txBody>
          <a:bodyPr vert="horz" lIns="0" tIns="0" rIns="0" bIns="0" rtlCol="0" anchor="ctr" anchorCtr="0"/>
          <a:lstStyle>
            <a:lvl1pPr algn="l">
              <a:defRPr sz="1200">
                <a:solidFill>
                  <a:schemeClr val="tx1"/>
                </a:solidFill>
                <a:latin typeface="Karla" pitchFamily="2" charset="0"/>
                <a:ea typeface="Karla" pitchFamily="2" charset="0"/>
              </a:defRPr>
            </a:lvl1pPr>
          </a:lstStyle>
          <a:p>
            <a:r>
              <a:rPr lang="en-US"/>
              <a:t>Proposed Trail Route</a:t>
            </a:r>
            <a:endParaRPr lang="en-US" dirty="0"/>
          </a:p>
        </p:txBody>
      </p:sp>
      <p:sp>
        <p:nvSpPr>
          <p:cNvPr id="11" name="Slide Number Placeholder 5">
            <a:extLst>
              <a:ext uri="{FF2B5EF4-FFF2-40B4-BE49-F238E27FC236}">
                <a16:creationId xmlns:a16="http://schemas.microsoft.com/office/drawing/2014/main" id="{33485F0D-8403-405D-AB9C-C096588B84F3}"/>
              </a:ext>
            </a:extLst>
          </p:cNvPr>
          <p:cNvSpPr>
            <a:spLocks noGrp="1"/>
          </p:cNvSpPr>
          <p:nvPr>
            <p:ph type="sldNum" sz="quarter" idx="4"/>
          </p:nvPr>
        </p:nvSpPr>
        <p:spPr>
          <a:xfrm>
            <a:off x="228600" y="7680325"/>
            <a:ext cx="2171700" cy="549270"/>
          </a:xfrm>
          <a:prstGeom prst="rect">
            <a:avLst/>
          </a:prstGeom>
        </p:spPr>
        <p:txBody>
          <a:bodyPr vert="horz" lIns="0" tIns="0" rIns="0" bIns="0" rtlCol="0" anchor="ctr"/>
          <a:lstStyle>
            <a:lvl1pPr algn="l">
              <a:tabLst>
                <a:tab pos="571500" algn="l"/>
              </a:tabLst>
              <a:defRPr sz="1200">
                <a:solidFill>
                  <a:schemeClr val="tx1"/>
                </a:solidFill>
                <a:latin typeface="Karla" pitchFamily="2" charset="0"/>
                <a:ea typeface="Karla" pitchFamily="2" charset="0"/>
              </a:defRPr>
            </a:lvl1pPr>
          </a:lstStyle>
          <a:p>
            <a:fld id="{514752F4-EDD2-47D8-87E6-E31AFEC1386A}" type="slidenum">
              <a:rPr lang="en-US" smtClean="0">
                <a:latin typeface="Univers Condensed Light" panose="020B0306020202040204" pitchFamily="34" charset="0"/>
              </a:rPr>
              <a:pPr/>
              <a:t>‹#›</a:t>
            </a:fld>
            <a:r>
              <a:rPr lang="en-US"/>
              <a:t>	</a:t>
            </a:r>
            <a:endParaRPr lang="en-US" b="1"/>
          </a:p>
        </p:txBody>
      </p:sp>
      <p:sp>
        <p:nvSpPr>
          <p:cNvPr id="14" name="Text Placeholder 13">
            <a:extLst>
              <a:ext uri="{FF2B5EF4-FFF2-40B4-BE49-F238E27FC236}">
                <a16:creationId xmlns:a16="http://schemas.microsoft.com/office/drawing/2014/main" id="{FB998FBF-97F9-46F5-BB03-085404267094}"/>
              </a:ext>
            </a:extLst>
          </p:cNvPr>
          <p:cNvSpPr>
            <a:spLocks noGrp="1"/>
          </p:cNvSpPr>
          <p:nvPr>
            <p:ph type="body" sz="quarter" idx="10" hasCustomPrompt="1"/>
          </p:nvPr>
        </p:nvSpPr>
        <p:spPr>
          <a:xfrm>
            <a:off x="228600" y="777851"/>
            <a:ext cx="14173200" cy="822349"/>
          </a:xfrm>
        </p:spPr>
        <p:txBody>
          <a:bodyPr tIns="91440">
            <a:noAutofit/>
          </a:bodyPr>
          <a:lstStyle>
            <a:lvl1pPr marL="0" indent="0" algn="l" defTabSz="1097280" rtl="0" eaLnBrk="1" latinLnBrk="0" hangingPunct="1">
              <a:lnSpc>
                <a:spcPct val="90000"/>
              </a:lnSpc>
              <a:spcBef>
                <a:spcPct val="0"/>
              </a:spcBef>
              <a:buNone/>
              <a:defRPr lang="en-US" sz="2600" b="1" i="0" kern="1200" cap="none" spc="0" baseline="0" dirty="0">
                <a:solidFill>
                  <a:schemeClr val="bg1"/>
                </a:solidFill>
                <a:latin typeface="Univers Condensed Light" panose="020B0306020202040204" pitchFamily="34" charset="0"/>
                <a:ea typeface="Univers Condensed Light" panose="020B0306020202040204" pitchFamily="34" charset="0"/>
                <a:cs typeface="+mj-cs"/>
              </a:defRPr>
            </a:lvl1pPr>
          </a:lstStyle>
          <a:p>
            <a:pPr lvl="0"/>
            <a:r>
              <a:rPr lang="en-US"/>
              <a:t>Optional Subtitle Goes Here</a:t>
            </a:r>
          </a:p>
        </p:txBody>
      </p:sp>
      <p:pic>
        <p:nvPicPr>
          <p:cNvPr id="4" name="Picture 3">
            <a:extLst>
              <a:ext uri="{FF2B5EF4-FFF2-40B4-BE49-F238E27FC236}">
                <a16:creationId xmlns:a16="http://schemas.microsoft.com/office/drawing/2014/main" id="{2402C2F7-65CE-45ED-9654-A196DF946F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8660" y="7881794"/>
            <a:ext cx="1691640" cy="238411"/>
          </a:xfrm>
          <a:prstGeom prst="rect">
            <a:avLst/>
          </a:prstGeom>
        </p:spPr>
      </p:pic>
      <p:sp>
        <p:nvSpPr>
          <p:cNvPr id="5" name="Rectangle 4">
            <a:extLst>
              <a:ext uri="{FF2B5EF4-FFF2-40B4-BE49-F238E27FC236}">
                <a16:creationId xmlns:a16="http://schemas.microsoft.com/office/drawing/2014/main" id="{62FEB30F-D05C-8BFD-F0E6-05F86F23B559}"/>
              </a:ext>
            </a:extLst>
          </p:cNvPr>
          <p:cNvSpPr/>
          <p:nvPr userDrawn="1"/>
        </p:nvSpPr>
        <p:spPr>
          <a:xfrm>
            <a:off x="228600" y="7680331"/>
            <a:ext cx="1728163" cy="109728"/>
          </a:xfrm>
          <a:prstGeom prst="rect">
            <a:avLst/>
          </a:prstGeom>
          <a:solidFill>
            <a:srgbClr val="434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1743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28600" y="2057400"/>
            <a:ext cx="4572000" cy="5486400"/>
          </a:xfrm>
        </p:spPr>
        <p:txBody>
          <a:bodyPr>
            <a:normAutofit/>
          </a:bodyPr>
          <a:lstStyle>
            <a:lvl1pPr>
              <a:lnSpc>
                <a:spcPct val="100000"/>
              </a:lnSpc>
              <a:defRPr sz="2600">
                <a:solidFill>
                  <a:schemeClr val="tx1"/>
                </a:solidFill>
              </a:defRPr>
            </a:lvl1pPr>
            <a:lvl2pPr marL="685800" indent="-342900">
              <a:lnSpc>
                <a:spcPct val="100000"/>
              </a:lnSpc>
              <a:buFont typeface="Karla" pitchFamily="2" charset="0"/>
              <a:buChar char="—"/>
              <a:defRPr sz="2400">
                <a:solidFill>
                  <a:schemeClr val="tx1"/>
                </a:solidFill>
              </a:defRPr>
            </a:lvl2pPr>
            <a:lvl3pPr marL="1028700" indent="-342900">
              <a:lnSpc>
                <a:spcPct val="100000"/>
              </a:lnSpc>
              <a:buFont typeface="Wingdings" panose="05000000000000000000" pitchFamily="2" charset="2"/>
              <a:buChar char="§"/>
              <a:defRPr sz="2000">
                <a:solidFill>
                  <a:schemeClr val="tx1"/>
                </a:solidFill>
              </a:defRPr>
            </a:lvl3pPr>
            <a:lvl4pPr marL="1257300" indent="-228600">
              <a:lnSpc>
                <a:spcPct val="100000"/>
              </a:lnSpc>
              <a:buFont typeface="Karla" pitchFamily="2" charset="0"/>
              <a:buChar char="—"/>
              <a:defRPr sz="2000">
                <a:solidFill>
                  <a:schemeClr val="tx1"/>
                </a:solidFill>
              </a:defRPr>
            </a:lvl4pPr>
            <a:lvl5pPr marL="1485900" indent="-228600">
              <a:lnSpc>
                <a:spcPct val="100000"/>
              </a:lnSpc>
              <a:buFont typeface="Wingdings" panose="05000000000000000000" pitchFamily="2" charset="2"/>
              <a:buChar char="§"/>
              <a:defRPr sz="2000">
                <a:solidFill>
                  <a:schemeClr val="tx1"/>
                </a:solidFill>
              </a:defRPr>
            </a:lvl5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1696BFFC-ACFD-4B6E-B411-233F01AE47F6}"/>
              </a:ext>
            </a:extLst>
          </p:cNvPr>
          <p:cNvCxnSpPr>
            <a:cxnSpLocks/>
          </p:cNvCxnSpPr>
          <p:nvPr userDrawn="1"/>
        </p:nvCxnSpPr>
        <p:spPr>
          <a:xfrm flipV="1">
            <a:off x="228600" y="7680325"/>
            <a:ext cx="11841480" cy="6"/>
          </a:xfrm>
          <a:prstGeom prst="line">
            <a:avLst/>
          </a:prstGeom>
          <a:ln>
            <a:solidFill>
              <a:srgbClr val="434142"/>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8B08E904-E22F-4318-82E5-198429101667}"/>
              </a:ext>
            </a:extLst>
          </p:cNvPr>
          <p:cNvSpPr>
            <a:spLocks noGrp="1"/>
          </p:cNvSpPr>
          <p:nvPr>
            <p:ph type="ftr" sz="quarter" idx="3"/>
          </p:nvPr>
        </p:nvSpPr>
        <p:spPr>
          <a:xfrm>
            <a:off x="2628900" y="7680330"/>
            <a:ext cx="4800600" cy="549259"/>
          </a:xfrm>
          <a:prstGeom prst="rect">
            <a:avLst/>
          </a:prstGeom>
        </p:spPr>
        <p:txBody>
          <a:bodyPr vert="horz" lIns="0" tIns="0" rIns="0" bIns="0" rtlCol="0" anchor="ctr" anchorCtr="0"/>
          <a:lstStyle>
            <a:lvl1pPr algn="l">
              <a:defRPr sz="1200">
                <a:solidFill>
                  <a:schemeClr val="tx1"/>
                </a:solidFill>
                <a:latin typeface="Univers Condensed Light" panose="020B0306020202040204" pitchFamily="34" charset="0"/>
                <a:ea typeface="Univers Condensed Light" panose="020B0306020202040204" pitchFamily="34" charset="0"/>
              </a:defRPr>
            </a:lvl1pPr>
          </a:lstStyle>
          <a:p>
            <a:r>
              <a:rPr lang="en-US">
                <a:latin typeface="Univers Condensed Light" panose="020B0306020202040204" pitchFamily="34" charset="0"/>
              </a:rPr>
              <a:t>Proposed Trail Route</a:t>
            </a:r>
            <a:endParaRPr lang="en-US" dirty="0">
              <a:latin typeface="Univers Condensed Light" panose="020B0306020202040204" pitchFamily="34" charset="0"/>
            </a:endParaRPr>
          </a:p>
        </p:txBody>
      </p:sp>
      <p:sp>
        <p:nvSpPr>
          <p:cNvPr id="11" name="Slide Number Placeholder 5">
            <a:extLst>
              <a:ext uri="{FF2B5EF4-FFF2-40B4-BE49-F238E27FC236}">
                <a16:creationId xmlns:a16="http://schemas.microsoft.com/office/drawing/2014/main" id="{33485F0D-8403-405D-AB9C-C096588B84F3}"/>
              </a:ext>
            </a:extLst>
          </p:cNvPr>
          <p:cNvSpPr>
            <a:spLocks noGrp="1"/>
          </p:cNvSpPr>
          <p:nvPr>
            <p:ph type="sldNum" sz="quarter" idx="4"/>
          </p:nvPr>
        </p:nvSpPr>
        <p:spPr>
          <a:xfrm>
            <a:off x="228600" y="7680325"/>
            <a:ext cx="2171700" cy="549270"/>
          </a:xfrm>
          <a:prstGeom prst="rect">
            <a:avLst/>
          </a:prstGeom>
        </p:spPr>
        <p:txBody>
          <a:bodyPr vert="horz" lIns="0" tIns="0" rIns="0" bIns="0" rtlCol="0" anchor="ctr"/>
          <a:lstStyle>
            <a:lvl1pPr algn="l">
              <a:tabLst>
                <a:tab pos="571500" algn="l"/>
              </a:tabLst>
              <a:defRPr sz="1200">
                <a:solidFill>
                  <a:schemeClr val="tx1"/>
                </a:solidFill>
                <a:latin typeface="Karla" pitchFamily="2" charset="0"/>
                <a:ea typeface="Karla" pitchFamily="2" charset="0"/>
              </a:defRPr>
            </a:lvl1pPr>
          </a:lstStyle>
          <a:p>
            <a:fld id="{59782929-8F00-48CE-9BCA-316EA0FA2766}" type="slidenum">
              <a:rPr lang="en-US" smtClean="0">
                <a:latin typeface="Univers Condensed Light" panose="020B0306020202040204" pitchFamily="34" charset="0"/>
              </a:rPr>
              <a:pPr/>
              <a:t>‹#›</a:t>
            </a:fld>
            <a:r>
              <a:rPr lang="en-US"/>
              <a:t>	</a:t>
            </a:r>
            <a:endParaRPr lang="en-US" b="1"/>
          </a:p>
        </p:txBody>
      </p:sp>
      <p:sp>
        <p:nvSpPr>
          <p:cNvPr id="5" name="Title 1">
            <a:extLst>
              <a:ext uri="{FF2B5EF4-FFF2-40B4-BE49-F238E27FC236}">
                <a16:creationId xmlns:a16="http://schemas.microsoft.com/office/drawing/2014/main" id="{F43445D3-7560-FA99-6C8D-BB15B30CD626}"/>
              </a:ext>
            </a:extLst>
          </p:cNvPr>
          <p:cNvSpPr>
            <a:spLocks noGrp="1"/>
          </p:cNvSpPr>
          <p:nvPr>
            <p:ph type="title" hasCustomPrompt="1"/>
          </p:nvPr>
        </p:nvSpPr>
        <p:spPr>
          <a:xfrm>
            <a:off x="228600" y="228600"/>
            <a:ext cx="14173200" cy="549251"/>
          </a:xfrm>
          <a:prstGeom prst="rect">
            <a:avLst/>
          </a:prstGeom>
        </p:spPr>
        <p:txBody>
          <a:bodyPr>
            <a:noAutofit/>
          </a:bodyPr>
          <a:lstStyle>
            <a:lvl1pPr>
              <a:defRPr sz="4000" cap="all" baseline="0">
                <a:solidFill>
                  <a:schemeClr val="bg1"/>
                </a:solidFill>
              </a:defRPr>
            </a:lvl1pPr>
          </a:lstStyle>
          <a:p>
            <a:r>
              <a:rPr lang="en-US"/>
              <a:t>CLICK TO EDIT MASTER TITLE STYLE</a:t>
            </a:r>
          </a:p>
        </p:txBody>
      </p:sp>
      <p:sp>
        <p:nvSpPr>
          <p:cNvPr id="6" name="Text Placeholder 13">
            <a:extLst>
              <a:ext uri="{FF2B5EF4-FFF2-40B4-BE49-F238E27FC236}">
                <a16:creationId xmlns:a16="http://schemas.microsoft.com/office/drawing/2014/main" id="{EB6B2ECB-87F2-3603-01BF-07C487ED9989}"/>
              </a:ext>
            </a:extLst>
          </p:cNvPr>
          <p:cNvSpPr>
            <a:spLocks noGrp="1"/>
          </p:cNvSpPr>
          <p:nvPr>
            <p:ph type="body" sz="quarter" idx="10" hasCustomPrompt="1"/>
          </p:nvPr>
        </p:nvSpPr>
        <p:spPr>
          <a:xfrm>
            <a:off x="228600" y="777851"/>
            <a:ext cx="14173200" cy="822349"/>
          </a:xfrm>
        </p:spPr>
        <p:txBody>
          <a:bodyPr tIns="91440">
            <a:noAutofit/>
          </a:bodyPr>
          <a:lstStyle>
            <a:lvl1pPr marL="0" indent="0" algn="l" defTabSz="1097280" rtl="0" eaLnBrk="1" latinLnBrk="0" hangingPunct="1">
              <a:lnSpc>
                <a:spcPct val="90000"/>
              </a:lnSpc>
              <a:spcBef>
                <a:spcPct val="0"/>
              </a:spcBef>
              <a:buNone/>
              <a:defRPr lang="en-US" sz="2600" b="1" i="0" kern="1200" cap="none" spc="0" baseline="0" dirty="0">
                <a:solidFill>
                  <a:schemeClr val="bg1"/>
                </a:solidFill>
                <a:latin typeface="Univers Condensed Light" panose="020B0306020202040204" pitchFamily="34" charset="0"/>
                <a:ea typeface="Univers Condensed Light" panose="020B0306020202040204" pitchFamily="34" charset="0"/>
                <a:cs typeface="+mj-cs"/>
              </a:defRPr>
            </a:lvl1pPr>
          </a:lstStyle>
          <a:p>
            <a:pPr lvl="0"/>
            <a:r>
              <a:rPr lang="en-US"/>
              <a:t>Optional Subtitle Goes Here</a:t>
            </a:r>
          </a:p>
        </p:txBody>
      </p:sp>
      <p:pic>
        <p:nvPicPr>
          <p:cNvPr id="4" name="Picture 3">
            <a:extLst>
              <a:ext uri="{FF2B5EF4-FFF2-40B4-BE49-F238E27FC236}">
                <a16:creationId xmlns:a16="http://schemas.microsoft.com/office/drawing/2014/main" id="{C543AB02-B2A2-7FE4-67E0-973C43F19F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8660" y="7881794"/>
            <a:ext cx="1691640" cy="238411"/>
          </a:xfrm>
          <a:prstGeom prst="rect">
            <a:avLst/>
          </a:prstGeom>
        </p:spPr>
      </p:pic>
      <p:sp>
        <p:nvSpPr>
          <p:cNvPr id="7" name="Rectangle 6">
            <a:extLst>
              <a:ext uri="{FF2B5EF4-FFF2-40B4-BE49-F238E27FC236}">
                <a16:creationId xmlns:a16="http://schemas.microsoft.com/office/drawing/2014/main" id="{D8C4E48E-6503-4D0D-CAAD-30A2DA972053}"/>
              </a:ext>
            </a:extLst>
          </p:cNvPr>
          <p:cNvSpPr/>
          <p:nvPr userDrawn="1"/>
        </p:nvSpPr>
        <p:spPr>
          <a:xfrm>
            <a:off x="228600" y="7680331"/>
            <a:ext cx="1728163" cy="109728"/>
          </a:xfrm>
          <a:prstGeom prst="rect">
            <a:avLst/>
          </a:prstGeom>
          <a:solidFill>
            <a:srgbClr val="434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1073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057400"/>
            <a:ext cx="4572000" cy="5486400"/>
          </a:xfrm>
        </p:spPr>
        <p:txBody>
          <a:bodyPr>
            <a:normAutofit/>
          </a:bodyPr>
          <a:lstStyle>
            <a:lvl1pPr>
              <a:lnSpc>
                <a:spcPct val="100000"/>
              </a:lnSpc>
              <a:defRPr sz="2600">
                <a:solidFill>
                  <a:schemeClr val="tx1"/>
                </a:solidFill>
              </a:defRPr>
            </a:lvl1pPr>
            <a:lvl2pPr marL="685800" indent="-342900">
              <a:lnSpc>
                <a:spcPct val="100000"/>
              </a:lnSpc>
              <a:buFont typeface="Karla" pitchFamily="2" charset="0"/>
              <a:buChar char="—"/>
              <a:defRPr sz="2400">
                <a:solidFill>
                  <a:schemeClr val="tx1"/>
                </a:solidFill>
              </a:defRPr>
            </a:lvl2pPr>
            <a:lvl3pPr marL="1028700" indent="-342900">
              <a:lnSpc>
                <a:spcPct val="100000"/>
              </a:lnSpc>
              <a:buFont typeface="Wingdings" panose="05000000000000000000" pitchFamily="2" charset="2"/>
              <a:buChar char="§"/>
              <a:defRPr sz="2000">
                <a:solidFill>
                  <a:schemeClr val="tx1"/>
                </a:solidFill>
              </a:defRPr>
            </a:lvl3pPr>
            <a:lvl4pPr marL="1257300" indent="-228600">
              <a:lnSpc>
                <a:spcPct val="100000"/>
              </a:lnSpc>
              <a:buFont typeface="Karla" pitchFamily="2" charset="0"/>
              <a:buChar char="—"/>
              <a:defRPr sz="2000">
                <a:solidFill>
                  <a:schemeClr val="tx1"/>
                </a:solidFill>
              </a:defRPr>
            </a:lvl4pPr>
            <a:lvl5pPr marL="1485900" indent="-228600">
              <a:lnSpc>
                <a:spcPct val="100000"/>
              </a:lnSpc>
              <a:buFont typeface="Wingdings" panose="05000000000000000000" pitchFamily="2" charset="2"/>
              <a:buChar char="§"/>
              <a:defRPr sz="2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8B08E904-E22F-4318-82E5-198429101667}"/>
              </a:ext>
            </a:extLst>
          </p:cNvPr>
          <p:cNvSpPr>
            <a:spLocks noGrp="1"/>
          </p:cNvSpPr>
          <p:nvPr>
            <p:ph type="ftr" sz="quarter" idx="3"/>
          </p:nvPr>
        </p:nvSpPr>
        <p:spPr>
          <a:xfrm>
            <a:off x="2628900" y="7680330"/>
            <a:ext cx="4800600" cy="549259"/>
          </a:xfrm>
          <a:prstGeom prst="rect">
            <a:avLst/>
          </a:prstGeom>
        </p:spPr>
        <p:txBody>
          <a:bodyPr vert="horz" lIns="0" tIns="0" rIns="0" bIns="0" rtlCol="0" anchor="ctr" anchorCtr="0"/>
          <a:lstStyle>
            <a:lvl1pPr algn="l">
              <a:defRPr sz="1200">
                <a:solidFill>
                  <a:schemeClr val="tx1"/>
                </a:solidFill>
                <a:latin typeface="Univers Condensed Light" panose="020B0306020202040204" pitchFamily="34" charset="0"/>
                <a:ea typeface="Univers Condensed Light" panose="020B0306020202040204" pitchFamily="34" charset="0"/>
              </a:defRPr>
            </a:lvl1pPr>
          </a:lstStyle>
          <a:p>
            <a:r>
              <a:rPr lang="en-US">
                <a:latin typeface="Univers Condensed Light" panose="020B0306020202040204" pitchFamily="34" charset="0"/>
              </a:rPr>
              <a:t>Proposed Trail Route</a:t>
            </a:r>
            <a:endParaRPr lang="en-US" dirty="0">
              <a:latin typeface="Univers Condensed Light" panose="020B0306020202040204" pitchFamily="34" charset="0"/>
            </a:endParaRPr>
          </a:p>
        </p:txBody>
      </p:sp>
      <p:sp>
        <p:nvSpPr>
          <p:cNvPr id="11" name="Slide Number Placeholder 5">
            <a:extLst>
              <a:ext uri="{FF2B5EF4-FFF2-40B4-BE49-F238E27FC236}">
                <a16:creationId xmlns:a16="http://schemas.microsoft.com/office/drawing/2014/main" id="{33485F0D-8403-405D-AB9C-C096588B84F3}"/>
              </a:ext>
            </a:extLst>
          </p:cNvPr>
          <p:cNvSpPr>
            <a:spLocks noGrp="1"/>
          </p:cNvSpPr>
          <p:nvPr>
            <p:ph type="sldNum" sz="quarter" idx="4"/>
          </p:nvPr>
        </p:nvSpPr>
        <p:spPr>
          <a:xfrm>
            <a:off x="228600" y="7680325"/>
            <a:ext cx="2171700" cy="549270"/>
          </a:xfrm>
          <a:prstGeom prst="rect">
            <a:avLst/>
          </a:prstGeom>
        </p:spPr>
        <p:txBody>
          <a:bodyPr vert="horz" lIns="0" tIns="0" rIns="0" bIns="0" rtlCol="0" anchor="ctr"/>
          <a:lstStyle>
            <a:lvl1pPr algn="l">
              <a:tabLst>
                <a:tab pos="571500" algn="l"/>
              </a:tabLst>
              <a:defRPr sz="1200">
                <a:solidFill>
                  <a:schemeClr val="tx1"/>
                </a:solidFill>
                <a:latin typeface="Univers Condensed Light" panose="020B0306020202040204" pitchFamily="34" charset="0"/>
                <a:ea typeface="Univers Condensed Light" panose="020B0306020202040204" pitchFamily="34" charset="0"/>
              </a:defRPr>
            </a:lvl1pPr>
          </a:lstStyle>
          <a:p>
            <a:fld id="{CEEA3817-7990-4335-9E74-9F902A877366}" type="slidenum">
              <a:rPr lang="en-US" smtClean="0"/>
              <a:pPr/>
              <a:t>‹#›</a:t>
            </a:fld>
            <a:r>
              <a:rPr lang="en-US"/>
              <a:t>	</a:t>
            </a:r>
            <a:endParaRPr lang="en-US" b="1">
              <a:latin typeface="Univers Condensed Light" panose="020B0306020202040204" pitchFamily="34" charset="0"/>
            </a:endParaRPr>
          </a:p>
        </p:txBody>
      </p:sp>
      <p:cxnSp>
        <p:nvCxnSpPr>
          <p:cNvPr id="13" name="Straight Connector 12">
            <a:extLst>
              <a:ext uri="{FF2B5EF4-FFF2-40B4-BE49-F238E27FC236}">
                <a16:creationId xmlns:a16="http://schemas.microsoft.com/office/drawing/2014/main" id="{53C7ADC6-A35D-45D1-9B1E-B2004CA61777}"/>
              </a:ext>
            </a:extLst>
          </p:cNvPr>
          <p:cNvCxnSpPr>
            <a:cxnSpLocks/>
          </p:cNvCxnSpPr>
          <p:nvPr userDrawn="1"/>
        </p:nvCxnSpPr>
        <p:spPr>
          <a:xfrm flipV="1">
            <a:off x="228600" y="7680325"/>
            <a:ext cx="11870356" cy="6"/>
          </a:xfrm>
          <a:prstGeom prst="line">
            <a:avLst/>
          </a:prstGeom>
          <a:ln>
            <a:solidFill>
              <a:srgbClr val="434142"/>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9D2AEC4-4F7F-48A5-918A-C8C53A686D8F}"/>
              </a:ext>
            </a:extLst>
          </p:cNvPr>
          <p:cNvSpPr/>
          <p:nvPr userDrawn="1"/>
        </p:nvSpPr>
        <p:spPr>
          <a:xfrm>
            <a:off x="228600" y="7680331"/>
            <a:ext cx="1728163" cy="109728"/>
          </a:xfrm>
          <a:prstGeom prst="rect">
            <a:avLst/>
          </a:prstGeom>
          <a:solidFill>
            <a:srgbClr val="434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B8DCAA9E-E441-4C1B-9653-459C4C8545F1}"/>
              </a:ext>
            </a:extLst>
          </p:cNvPr>
          <p:cNvSpPr>
            <a:spLocks noGrp="1"/>
          </p:cNvSpPr>
          <p:nvPr>
            <p:ph type="body" sz="quarter" idx="11"/>
          </p:nvPr>
        </p:nvSpPr>
        <p:spPr>
          <a:xfrm>
            <a:off x="5029200" y="2057400"/>
            <a:ext cx="4572000" cy="5486400"/>
          </a:xfrm>
        </p:spPr>
        <p:txBody>
          <a:bodyPr/>
          <a:lstStyle>
            <a:lvl1pPr indent="-342900" algn="l" defTabSz="1097280" rtl="0" eaLnBrk="1" latinLnBrk="0" hangingPunct="1">
              <a:lnSpc>
                <a:spcPct val="100000"/>
              </a:lnSpc>
              <a:defRPr lang="en-US" sz="2600" kern="1200" dirty="0" smtClean="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100000"/>
              </a:lnSpc>
              <a:buFont typeface="Karla" pitchFamily="2" charset="0"/>
              <a:buChar char="—"/>
              <a:defRPr lang="en-US" sz="2400" kern="1200" dirty="0" smtClean="0">
                <a:solidFill>
                  <a:schemeClr val="tx1"/>
                </a:solidFill>
                <a:latin typeface="Univers Condensed Light" panose="020B0306020202040204" pitchFamily="34" charset="0"/>
                <a:ea typeface="Univers Condensed Light" panose="020B0306020202040204" pitchFamily="34" charset="0"/>
                <a:cs typeface="+mn-cs"/>
              </a:defRPr>
            </a:lvl2pPr>
            <a:lvl3pPr algn="l" defTabSz="1097280" rtl="0" eaLnBrk="1" latinLnBrk="0" hangingPunct="1">
              <a:lnSpc>
                <a:spcPct val="100000"/>
              </a:lnSpc>
              <a:spcBef>
                <a:spcPts val="600"/>
              </a:spcBef>
              <a:defRPr lang="en-US" sz="2000" kern="1200" dirty="0" smtClean="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100000"/>
              </a:lnSpc>
              <a:spcBef>
                <a:spcPts val="600"/>
              </a:spcBef>
              <a:buFont typeface="Karla" pitchFamily="2" charset="0"/>
              <a:buChar char="—"/>
              <a:defRPr lang="en-US" sz="2000" kern="1200" dirty="0" smtClean="0">
                <a:solidFill>
                  <a:schemeClr val="tx1"/>
                </a:solidFill>
                <a:latin typeface="Univers Condensed Light" panose="020B0306020202040204" pitchFamily="34" charset="0"/>
                <a:ea typeface="Univers Condensed Light" panose="020B0306020202040204" pitchFamily="34" charset="0"/>
                <a:cs typeface="+mn-cs"/>
              </a:defRPr>
            </a:lvl4pPr>
            <a:lvl5pPr algn="l" defTabSz="1097280" rtl="0" eaLnBrk="1" latinLnBrk="0" hangingPunct="1">
              <a:lnSpc>
                <a:spcPct val="100000"/>
              </a:lnSpc>
              <a:spcBef>
                <a:spcPts val="600"/>
              </a:spcBef>
              <a:defRPr lang="en-US" sz="2000" kern="1200" dirty="0">
                <a:solidFill>
                  <a:schemeClr val="tx1"/>
                </a:solidFill>
                <a:latin typeface="Univers Condensed Light" panose="020B0306020202040204" pitchFamily="34" charset="0"/>
                <a:ea typeface="Univers Condensed Light" panose="020B0306020202040204" pitchFamily="34" charset="0"/>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a:extLst>
              <a:ext uri="{FF2B5EF4-FFF2-40B4-BE49-F238E27FC236}">
                <a16:creationId xmlns:a16="http://schemas.microsoft.com/office/drawing/2014/main" id="{F4C92A03-A6E0-D893-D422-DB3A29C5F058}"/>
              </a:ext>
            </a:extLst>
          </p:cNvPr>
          <p:cNvSpPr>
            <a:spLocks noGrp="1"/>
          </p:cNvSpPr>
          <p:nvPr>
            <p:ph type="title" hasCustomPrompt="1"/>
          </p:nvPr>
        </p:nvSpPr>
        <p:spPr>
          <a:xfrm>
            <a:off x="228600" y="228600"/>
            <a:ext cx="14173200" cy="549251"/>
          </a:xfrm>
          <a:prstGeom prst="rect">
            <a:avLst/>
          </a:prstGeom>
        </p:spPr>
        <p:txBody>
          <a:bodyPr>
            <a:noAutofit/>
          </a:bodyPr>
          <a:lstStyle>
            <a:lvl1pPr>
              <a:defRPr sz="4000" cap="all" baseline="0">
                <a:solidFill>
                  <a:schemeClr val="bg1"/>
                </a:solidFill>
              </a:defRPr>
            </a:lvl1pPr>
          </a:lstStyle>
          <a:p>
            <a:r>
              <a:rPr lang="en-US"/>
              <a:t>CLICK TO EDIT MASTER TITLE STYLE</a:t>
            </a:r>
          </a:p>
        </p:txBody>
      </p:sp>
      <p:sp>
        <p:nvSpPr>
          <p:cNvPr id="5" name="Text Placeholder 13">
            <a:extLst>
              <a:ext uri="{FF2B5EF4-FFF2-40B4-BE49-F238E27FC236}">
                <a16:creationId xmlns:a16="http://schemas.microsoft.com/office/drawing/2014/main" id="{1BFD22CB-57C7-6A16-0BEB-822A08A9F742}"/>
              </a:ext>
            </a:extLst>
          </p:cNvPr>
          <p:cNvSpPr>
            <a:spLocks noGrp="1"/>
          </p:cNvSpPr>
          <p:nvPr>
            <p:ph type="body" sz="quarter" idx="10" hasCustomPrompt="1"/>
          </p:nvPr>
        </p:nvSpPr>
        <p:spPr>
          <a:xfrm>
            <a:off x="228600" y="777851"/>
            <a:ext cx="14173200" cy="822349"/>
          </a:xfrm>
        </p:spPr>
        <p:txBody>
          <a:bodyPr tIns="91440">
            <a:noAutofit/>
          </a:bodyPr>
          <a:lstStyle>
            <a:lvl1pPr marL="0" indent="0" algn="l" defTabSz="1097280" rtl="0" eaLnBrk="1" latinLnBrk="0" hangingPunct="1">
              <a:lnSpc>
                <a:spcPct val="90000"/>
              </a:lnSpc>
              <a:spcBef>
                <a:spcPct val="0"/>
              </a:spcBef>
              <a:buNone/>
              <a:defRPr lang="en-US" sz="2600" b="1" i="0" kern="1200" cap="none" spc="0" baseline="0" dirty="0">
                <a:solidFill>
                  <a:schemeClr val="bg1"/>
                </a:solidFill>
                <a:latin typeface="Univers Condensed Light" panose="020B0306020202040204" pitchFamily="34" charset="0"/>
                <a:ea typeface="Univers Condensed Light" panose="020B0306020202040204" pitchFamily="34" charset="0"/>
                <a:cs typeface="+mj-cs"/>
              </a:defRPr>
            </a:lvl1pPr>
          </a:lstStyle>
          <a:p>
            <a:pPr lvl="0"/>
            <a:r>
              <a:rPr lang="en-US"/>
              <a:t>Optional Subtitle Goes Here</a:t>
            </a:r>
          </a:p>
        </p:txBody>
      </p:sp>
    </p:spTree>
    <p:extLst>
      <p:ext uri="{BB962C8B-B14F-4D97-AF65-F5344CB8AC3E}">
        <p14:creationId xmlns:p14="http://schemas.microsoft.com/office/powerpoint/2010/main" val="3351694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057400"/>
            <a:ext cx="4572000" cy="5486400"/>
          </a:xfrm>
        </p:spPr>
        <p:txBody>
          <a:bodyPr>
            <a:normAutofit/>
          </a:bodyPr>
          <a:lstStyle>
            <a:lvl1pPr>
              <a:lnSpc>
                <a:spcPct val="100000"/>
              </a:lnSpc>
              <a:defRPr sz="2600">
                <a:solidFill>
                  <a:schemeClr val="tx1"/>
                </a:solidFill>
              </a:defRPr>
            </a:lvl1pPr>
            <a:lvl2pPr marL="685800" indent="-342900">
              <a:lnSpc>
                <a:spcPct val="100000"/>
              </a:lnSpc>
              <a:buFont typeface="Karla" pitchFamily="2" charset="0"/>
              <a:buChar char="—"/>
              <a:defRPr sz="2400">
                <a:solidFill>
                  <a:schemeClr val="tx1"/>
                </a:solidFill>
              </a:defRPr>
            </a:lvl2pPr>
            <a:lvl3pPr marL="1028700" indent="-342900">
              <a:lnSpc>
                <a:spcPct val="100000"/>
              </a:lnSpc>
              <a:buFont typeface="Wingdings" panose="05000000000000000000" pitchFamily="2" charset="2"/>
              <a:buChar char="§"/>
              <a:defRPr sz="2000">
                <a:solidFill>
                  <a:schemeClr val="tx1"/>
                </a:solidFill>
              </a:defRPr>
            </a:lvl3pPr>
            <a:lvl4pPr marL="1257300" indent="-228600">
              <a:lnSpc>
                <a:spcPct val="100000"/>
              </a:lnSpc>
              <a:buFont typeface="Karla" pitchFamily="2" charset="0"/>
              <a:buChar char="—"/>
              <a:defRPr sz="2000">
                <a:solidFill>
                  <a:schemeClr val="tx1"/>
                </a:solidFill>
              </a:defRPr>
            </a:lvl4pPr>
            <a:lvl5pPr marL="1485900" indent="-228600">
              <a:lnSpc>
                <a:spcPct val="100000"/>
              </a:lnSpc>
              <a:buFont typeface="Wingdings" panose="05000000000000000000" pitchFamily="2" charset="2"/>
              <a:buChar char="§"/>
              <a:defRPr sz="2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8B08E904-E22F-4318-82E5-198429101667}"/>
              </a:ext>
            </a:extLst>
          </p:cNvPr>
          <p:cNvSpPr>
            <a:spLocks noGrp="1"/>
          </p:cNvSpPr>
          <p:nvPr>
            <p:ph type="ftr" sz="quarter" idx="3"/>
          </p:nvPr>
        </p:nvSpPr>
        <p:spPr>
          <a:xfrm>
            <a:off x="2628900" y="7680330"/>
            <a:ext cx="4800600" cy="549259"/>
          </a:xfrm>
          <a:prstGeom prst="rect">
            <a:avLst/>
          </a:prstGeom>
        </p:spPr>
        <p:txBody>
          <a:bodyPr vert="horz" lIns="0" tIns="0" rIns="0" bIns="0" rtlCol="0" anchor="ctr" anchorCtr="0"/>
          <a:lstStyle>
            <a:lvl1pPr algn="l">
              <a:defRPr sz="1200">
                <a:solidFill>
                  <a:schemeClr val="tx1"/>
                </a:solidFill>
                <a:latin typeface="Univers Condensed Light" panose="020B0306020202040204" pitchFamily="34" charset="0"/>
                <a:ea typeface="Univers Condensed Light" panose="020B0306020202040204" pitchFamily="34" charset="0"/>
              </a:defRPr>
            </a:lvl1pPr>
          </a:lstStyle>
          <a:p>
            <a:r>
              <a:rPr lang="en-US">
                <a:latin typeface="Univers Condensed Light" panose="020B0306020202040204" pitchFamily="34" charset="0"/>
              </a:rPr>
              <a:t>Proposed Trail Route</a:t>
            </a:r>
            <a:endParaRPr lang="en-US" dirty="0">
              <a:latin typeface="Univers Condensed Light" panose="020B0306020202040204" pitchFamily="34" charset="0"/>
            </a:endParaRPr>
          </a:p>
        </p:txBody>
      </p:sp>
      <p:sp>
        <p:nvSpPr>
          <p:cNvPr id="11" name="Slide Number Placeholder 5">
            <a:extLst>
              <a:ext uri="{FF2B5EF4-FFF2-40B4-BE49-F238E27FC236}">
                <a16:creationId xmlns:a16="http://schemas.microsoft.com/office/drawing/2014/main" id="{33485F0D-8403-405D-AB9C-C096588B84F3}"/>
              </a:ext>
            </a:extLst>
          </p:cNvPr>
          <p:cNvSpPr>
            <a:spLocks noGrp="1"/>
          </p:cNvSpPr>
          <p:nvPr>
            <p:ph type="sldNum" sz="quarter" idx="4"/>
          </p:nvPr>
        </p:nvSpPr>
        <p:spPr>
          <a:xfrm>
            <a:off x="228600" y="7680325"/>
            <a:ext cx="2171700" cy="549270"/>
          </a:xfrm>
          <a:prstGeom prst="rect">
            <a:avLst/>
          </a:prstGeom>
        </p:spPr>
        <p:txBody>
          <a:bodyPr vert="horz" lIns="0" tIns="0" rIns="0" bIns="0" rtlCol="0" anchor="ctr"/>
          <a:lstStyle>
            <a:lvl1pPr algn="l">
              <a:tabLst>
                <a:tab pos="571500" algn="l"/>
              </a:tabLst>
              <a:defRPr sz="1200">
                <a:solidFill>
                  <a:schemeClr val="tx1"/>
                </a:solidFill>
                <a:latin typeface="Karla" pitchFamily="2" charset="0"/>
                <a:ea typeface="Karla" pitchFamily="2" charset="0"/>
              </a:defRPr>
            </a:lvl1pPr>
          </a:lstStyle>
          <a:p>
            <a:fld id="{F4164499-FEF6-44A9-88E0-C31C32BD1C97}" type="slidenum">
              <a:rPr lang="en-US" smtClean="0">
                <a:latin typeface="Univers Condensed Light" panose="020B0306020202040204" pitchFamily="34" charset="0"/>
              </a:rPr>
              <a:pPr/>
              <a:t>‹#›</a:t>
            </a:fld>
            <a:r>
              <a:rPr lang="en-US"/>
              <a:t>	</a:t>
            </a:r>
            <a:endParaRPr lang="en-US" b="1"/>
          </a:p>
        </p:txBody>
      </p:sp>
      <p:cxnSp>
        <p:nvCxnSpPr>
          <p:cNvPr id="13" name="Straight Connector 12">
            <a:extLst>
              <a:ext uri="{FF2B5EF4-FFF2-40B4-BE49-F238E27FC236}">
                <a16:creationId xmlns:a16="http://schemas.microsoft.com/office/drawing/2014/main" id="{F061E32B-A54D-49BA-B967-8510AD5817F0}"/>
              </a:ext>
            </a:extLst>
          </p:cNvPr>
          <p:cNvCxnSpPr>
            <a:cxnSpLocks/>
          </p:cNvCxnSpPr>
          <p:nvPr userDrawn="1"/>
        </p:nvCxnSpPr>
        <p:spPr>
          <a:xfrm>
            <a:off x="228600" y="7680331"/>
            <a:ext cx="11812604" cy="0"/>
          </a:xfrm>
          <a:prstGeom prst="line">
            <a:avLst/>
          </a:prstGeom>
          <a:ln>
            <a:solidFill>
              <a:srgbClr val="434142"/>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81349F59-B3F3-43D6-A2ED-F5142BB750FC}"/>
              </a:ext>
            </a:extLst>
          </p:cNvPr>
          <p:cNvSpPr/>
          <p:nvPr userDrawn="1"/>
        </p:nvSpPr>
        <p:spPr>
          <a:xfrm>
            <a:off x="228600" y="7680331"/>
            <a:ext cx="1728163" cy="109728"/>
          </a:xfrm>
          <a:prstGeom prst="rect">
            <a:avLst/>
          </a:prstGeom>
          <a:solidFill>
            <a:srgbClr val="434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909EBD9C-7389-4F06-AB94-7F399E6D8EB2}"/>
              </a:ext>
            </a:extLst>
          </p:cNvPr>
          <p:cNvSpPr>
            <a:spLocks noGrp="1"/>
          </p:cNvSpPr>
          <p:nvPr>
            <p:ph type="body" sz="quarter" idx="13"/>
          </p:nvPr>
        </p:nvSpPr>
        <p:spPr>
          <a:xfrm>
            <a:off x="5029200" y="2057400"/>
            <a:ext cx="4572000" cy="5465763"/>
          </a:xfrm>
        </p:spPr>
        <p:txBody>
          <a:bodyPr/>
          <a:lstStyle>
            <a:lvl1pPr indent="-342900" algn="l" defTabSz="1097280" rtl="0" eaLnBrk="1" latinLnBrk="0" hangingPunct="1">
              <a:lnSpc>
                <a:spcPct val="100000"/>
              </a:lnSpc>
              <a:defRPr lang="en-US" sz="2600" kern="1200" dirty="0" smtClean="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100000"/>
              </a:lnSpc>
              <a:buFont typeface="Karla" pitchFamily="2" charset="0"/>
              <a:buChar char="—"/>
              <a:defRPr lang="en-US" sz="2400" kern="1200" dirty="0" smtClean="0">
                <a:solidFill>
                  <a:schemeClr val="tx1"/>
                </a:solidFill>
                <a:latin typeface="Univers Condensed Light" panose="020B0306020202040204" pitchFamily="34" charset="0"/>
                <a:ea typeface="Univers Condensed Light" panose="020B0306020202040204" pitchFamily="34" charset="0"/>
                <a:cs typeface="+mn-cs"/>
              </a:defRPr>
            </a:lvl2pPr>
            <a:lvl3pPr algn="l" defTabSz="1097280" rtl="0" eaLnBrk="1" latinLnBrk="0" hangingPunct="1">
              <a:lnSpc>
                <a:spcPct val="100000"/>
              </a:lnSpc>
              <a:spcBef>
                <a:spcPts val="600"/>
              </a:spcBef>
              <a:defRPr lang="en-US" sz="2000" kern="1200" dirty="0" smtClean="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100000"/>
              </a:lnSpc>
              <a:spcBef>
                <a:spcPts val="600"/>
              </a:spcBef>
              <a:buFont typeface="Karla" pitchFamily="2" charset="0"/>
              <a:buChar char="—"/>
              <a:defRPr lang="en-US" sz="2000" kern="1200" dirty="0" smtClean="0">
                <a:solidFill>
                  <a:schemeClr val="tx1"/>
                </a:solidFill>
                <a:latin typeface="Univers Condensed Light" panose="020B0306020202040204" pitchFamily="34" charset="0"/>
                <a:ea typeface="Univers Condensed Light" panose="020B0306020202040204" pitchFamily="34" charset="0"/>
                <a:cs typeface="+mn-cs"/>
              </a:defRPr>
            </a:lvl4pPr>
            <a:lvl5pPr algn="l" defTabSz="1097280" rtl="0" eaLnBrk="1" latinLnBrk="0" hangingPunct="1">
              <a:lnSpc>
                <a:spcPct val="100000"/>
              </a:lnSpc>
              <a:spcBef>
                <a:spcPts val="600"/>
              </a:spcBef>
              <a:defRPr lang="en-US" sz="2000" kern="1200" dirty="0">
                <a:solidFill>
                  <a:schemeClr val="tx1"/>
                </a:solidFill>
                <a:latin typeface="Univers Condensed Light" panose="020B0306020202040204" pitchFamily="34" charset="0"/>
                <a:ea typeface="Univers Condensed Light" panose="020B0306020202040204" pitchFamily="34" charset="0"/>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E6D2CC19-0726-4E81-9273-A03856AA6DFE}"/>
              </a:ext>
            </a:extLst>
          </p:cNvPr>
          <p:cNvSpPr>
            <a:spLocks noGrp="1"/>
          </p:cNvSpPr>
          <p:nvPr>
            <p:ph type="body" sz="quarter" idx="14"/>
          </p:nvPr>
        </p:nvSpPr>
        <p:spPr>
          <a:xfrm>
            <a:off x="9829800" y="2057400"/>
            <a:ext cx="4572000" cy="5486400"/>
          </a:xfrm>
        </p:spPr>
        <p:txBody>
          <a:bodyPr/>
          <a:lstStyle>
            <a:lvl1pPr indent="-342900" algn="l" defTabSz="1097280" rtl="0" eaLnBrk="1" latinLnBrk="0" hangingPunct="1">
              <a:lnSpc>
                <a:spcPct val="100000"/>
              </a:lnSpc>
              <a:defRPr lang="en-US" sz="2600" kern="1200" dirty="0" smtClean="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100000"/>
              </a:lnSpc>
              <a:buFont typeface="Karla" pitchFamily="2" charset="0"/>
              <a:buChar char="—"/>
              <a:defRPr lang="en-US" sz="2400" kern="1200" dirty="0" smtClean="0">
                <a:solidFill>
                  <a:schemeClr val="tx1"/>
                </a:solidFill>
                <a:latin typeface="Univers Condensed Light" panose="020B0306020202040204" pitchFamily="34" charset="0"/>
                <a:ea typeface="Univers Condensed Light" panose="020B0306020202040204" pitchFamily="34" charset="0"/>
                <a:cs typeface="+mn-cs"/>
              </a:defRPr>
            </a:lvl2pPr>
            <a:lvl3pPr algn="l" defTabSz="1097280" rtl="0" eaLnBrk="1" latinLnBrk="0" hangingPunct="1">
              <a:lnSpc>
                <a:spcPct val="100000"/>
              </a:lnSpc>
              <a:spcBef>
                <a:spcPts val="600"/>
              </a:spcBef>
              <a:defRPr lang="en-US" sz="2000" kern="1200" dirty="0" smtClean="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100000"/>
              </a:lnSpc>
              <a:spcBef>
                <a:spcPts val="600"/>
              </a:spcBef>
              <a:buFont typeface="Karla" pitchFamily="2" charset="0"/>
              <a:buChar char="—"/>
              <a:defRPr lang="en-US" sz="2000" kern="1200" dirty="0" smtClean="0">
                <a:solidFill>
                  <a:schemeClr val="tx1"/>
                </a:solidFill>
                <a:latin typeface="Univers Condensed Light" panose="020B0306020202040204" pitchFamily="34" charset="0"/>
                <a:ea typeface="Univers Condensed Light" panose="020B0306020202040204" pitchFamily="34" charset="0"/>
                <a:cs typeface="+mn-cs"/>
              </a:defRPr>
            </a:lvl4pPr>
            <a:lvl5pPr algn="l" defTabSz="1097280" rtl="0" eaLnBrk="1" latinLnBrk="0" hangingPunct="1">
              <a:lnSpc>
                <a:spcPct val="100000"/>
              </a:lnSpc>
              <a:spcBef>
                <a:spcPts val="600"/>
              </a:spcBef>
              <a:defRPr lang="en-US" sz="2000" kern="1200" dirty="0" smtClean="0">
                <a:solidFill>
                  <a:schemeClr val="tx1"/>
                </a:solidFill>
                <a:latin typeface="Univers Condensed Light" panose="020B0306020202040204" pitchFamily="34" charset="0"/>
                <a:ea typeface="Univers Condensed Light" panose="020B0306020202040204" pitchFamily="34" charset="0"/>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a:extLst>
              <a:ext uri="{FF2B5EF4-FFF2-40B4-BE49-F238E27FC236}">
                <a16:creationId xmlns:a16="http://schemas.microsoft.com/office/drawing/2014/main" id="{7FE2D8A1-301E-40E2-5801-D81D813A6A11}"/>
              </a:ext>
            </a:extLst>
          </p:cNvPr>
          <p:cNvSpPr>
            <a:spLocks noGrp="1"/>
          </p:cNvSpPr>
          <p:nvPr>
            <p:ph type="title" hasCustomPrompt="1"/>
          </p:nvPr>
        </p:nvSpPr>
        <p:spPr>
          <a:xfrm>
            <a:off x="228600" y="228600"/>
            <a:ext cx="14173200" cy="549251"/>
          </a:xfrm>
          <a:prstGeom prst="rect">
            <a:avLst/>
          </a:prstGeom>
        </p:spPr>
        <p:txBody>
          <a:bodyPr>
            <a:noAutofit/>
          </a:bodyPr>
          <a:lstStyle>
            <a:lvl1pPr>
              <a:defRPr sz="4000" cap="all" baseline="0">
                <a:solidFill>
                  <a:schemeClr val="bg1"/>
                </a:solidFill>
              </a:defRPr>
            </a:lvl1pPr>
          </a:lstStyle>
          <a:p>
            <a:r>
              <a:rPr lang="en-US"/>
              <a:t>CLICK TO EDIT MASTER TITLE STYLE</a:t>
            </a:r>
          </a:p>
        </p:txBody>
      </p:sp>
      <p:sp>
        <p:nvSpPr>
          <p:cNvPr id="5" name="Text Placeholder 13">
            <a:extLst>
              <a:ext uri="{FF2B5EF4-FFF2-40B4-BE49-F238E27FC236}">
                <a16:creationId xmlns:a16="http://schemas.microsoft.com/office/drawing/2014/main" id="{B8364D66-24E3-EA6E-6D71-C16223E3A55D}"/>
              </a:ext>
            </a:extLst>
          </p:cNvPr>
          <p:cNvSpPr>
            <a:spLocks noGrp="1"/>
          </p:cNvSpPr>
          <p:nvPr>
            <p:ph type="body" sz="quarter" idx="10" hasCustomPrompt="1"/>
          </p:nvPr>
        </p:nvSpPr>
        <p:spPr>
          <a:xfrm>
            <a:off x="228600" y="777851"/>
            <a:ext cx="14173200" cy="822349"/>
          </a:xfrm>
        </p:spPr>
        <p:txBody>
          <a:bodyPr tIns="91440">
            <a:noAutofit/>
          </a:bodyPr>
          <a:lstStyle>
            <a:lvl1pPr marL="0" indent="0" algn="l" defTabSz="1097280" rtl="0" eaLnBrk="1" latinLnBrk="0" hangingPunct="1">
              <a:lnSpc>
                <a:spcPct val="90000"/>
              </a:lnSpc>
              <a:spcBef>
                <a:spcPct val="0"/>
              </a:spcBef>
              <a:buNone/>
              <a:defRPr lang="en-US" sz="2600" b="1" i="0" kern="1200" cap="none" spc="0" baseline="0" dirty="0">
                <a:solidFill>
                  <a:schemeClr val="bg1"/>
                </a:solidFill>
                <a:latin typeface="Univers Condensed Light" panose="020B0306020202040204" pitchFamily="34" charset="0"/>
                <a:ea typeface="Univers Condensed Light" panose="020B0306020202040204" pitchFamily="34" charset="0"/>
                <a:cs typeface="+mj-cs"/>
              </a:defRPr>
            </a:lvl1pPr>
          </a:lstStyle>
          <a:p>
            <a:pPr lvl="0"/>
            <a:r>
              <a:rPr lang="en-US"/>
              <a:t>Optional Subtitle Goes Here</a:t>
            </a:r>
          </a:p>
        </p:txBody>
      </p:sp>
    </p:spTree>
    <p:extLst>
      <p:ext uri="{BB962C8B-B14F-4D97-AF65-F5344CB8AC3E}">
        <p14:creationId xmlns:p14="http://schemas.microsoft.com/office/powerpoint/2010/main" val="1192457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38EDB78-DAF6-4EFB-FFC7-9973D427332F}"/>
              </a:ext>
            </a:extLst>
          </p:cNvPr>
          <p:cNvSpPr/>
          <p:nvPr userDrawn="1"/>
        </p:nvSpPr>
        <p:spPr>
          <a:xfrm>
            <a:off x="0" y="0"/>
            <a:ext cx="14630400" cy="1295400"/>
          </a:xfrm>
          <a:prstGeom prst="rect">
            <a:avLst/>
          </a:prstGeom>
          <a:solidFill>
            <a:srgbClr val="0578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C4B564A-80AD-B9A9-35E9-CF72C3BA564D}"/>
              </a:ext>
            </a:extLst>
          </p:cNvPr>
          <p:cNvPicPr>
            <a:picLocks noChangeAspect="1"/>
          </p:cNvPicPr>
          <p:nvPr userDrawn="1"/>
        </p:nvPicPr>
        <p:blipFill>
          <a:blip r:embed="rId7"/>
          <a:srcRect t="4420"/>
          <a:stretch>
            <a:fillRect/>
          </a:stretch>
        </p:blipFill>
        <p:spPr>
          <a:xfrm>
            <a:off x="9270634" y="0"/>
            <a:ext cx="3902082" cy="1295400"/>
          </a:xfrm>
          <a:prstGeom prst="rect">
            <a:avLst/>
          </a:prstGeom>
        </p:spPr>
      </p:pic>
      <p:sp>
        <p:nvSpPr>
          <p:cNvPr id="14" name="Rectangle 13">
            <a:extLst>
              <a:ext uri="{FF2B5EF4-FFF2-40B4-BE49-F238E27FC236}">
                <a16:creationId xmlns:a16="http://schemas.microsoft.com/office/drawing/2014/main" id="{03155D66-5D77-ABA8-065C-01F65EF28A7C}"/>
              </a:ext>
            </a:extLst>
          </p:cNvPr>
          <p:cNvSpPr/>
          <p:nvPr userDrawn="1"/>
        </p:nvSpPr>
        <p:spPr>
          <a:xfrm>
            <a:off x="11764954" y="0"/>
            <a:ext cx="2865446" cy="1295400"/>
          </a:xfrm>
          <a:prstGeom prst="rect">
            <a:avLst/>
          </a:prstGeom>
          <a:solidFill>
            <a:srgbClr val="0061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28600" y="228600"/>
            <a:ext cx="14173200" cy="13716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228600" y="2057400"/>
            <a:ext cx="14173200" cy="4867273"/>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2628900" y="7680330"/>
            <a:ext cx="4800600" cy="549259"/>
          </a:xfrm>
          <a:prstGeom prst="rect">
            <a:avLst/>
          </a:prstGeom>
        </p:spPr>
        <p:txBody>
          <a:bodyPr vert="horz" lIns="0" tIns="0" rIns="0" bIns="0" rtlCol="0" anchor="ctr" anchorCtr="0"/>
          <a:lstStyle>
            <a:lvl1pPr algn="l">
              <a:defRPr sz="1200">
                <a:solidFill>
                  <a:schemeClr val="tx1"/>
                </a:solidFill>
                <a:latin typeface="Univers Condensed Light" panose="020B0306020202040204" pitchFamily="34" charset="0"/>
                <a:ea typeface="Univers Condensed Light" panose="020B0306020202040204" pitchFamily="34" charset="0"/>
              </a:defRPr>
            </a:lvl1pPr>
          </a:lstStyle>
          <a:p>
            <a:r>
              <a:rPr lang="en-US">
                <a:latin typeface="Univers Condensed Light" panose="020B0306020202040204" pitchFamily="34" charset="0"/>
              </a:rPr>
              <a:t>Proposed Trail Route</a:t>
            </a:r>
            <a:endParaRPr lang="en-US" dirty="0">
              <a:latin typeface="Univers Condensed Light" panose="020B0306020202040204" pitchFamily="34" charset="0"/>
            </a:endParaRPr>
          </a:p>
        </p:txBody>
      </p:sp>
      <p:sp>
        <p:nvSpPr>
          <p:cNvPr id="6" name="Slide Number Placeholder 5"/>
          <p:cNvSpPr>
            <a:spLocks noGrp="1"/>
          </p:cNvSpPr>
          <p:nvPr>
            <p:ph type="sldNum" sz="quarter" idx="4"/>
          </p:nvPr>
        </p:nvSpPr>
        <p:spPr>
          <a:xfrm>
            <a:off x="228600" y="7680325"/>
            <a:ext cx="2171700" cy="549270"/>
          </a:xfrm>
          <a:prstGeom prst="rect">
            <a:avLst/>
          </a:prstGeom>
        </p:spPr>
        <p:txBody>
          <a:bodyPr vert="horz" lIns="0" tIns="0" rIns="0" bIns="0" rtlCol="0" anchor="ctr"/>
          <a:lstStyle>
            <a:lvl1pPr algn="l">
              <a:tabLst>
                <a:tab pos="571500" algn="l"/>
              </a:tabLst>
              <a:defRPr sz="1200">
                <a:solidFill>
                  <a:schemeClr val="tx1"/>
                </a:solidFill>
                <a:latin typeface="Karla" pitchFamily="2" charset="0"/>
                <a:ea typeface="Karla" pitchFamily="2" charset="0"/>
              </a:defRPr>
            </a:lvl1pPr>
          </a:lstStyle>
          <a:p>
            <a:fld id="{E042FF23-F0E3-41F4-BFAE-F9AF4C6BB6FC}" type="slidenum">
              <a:rPr lang="en-US" smtClean="0"/>
              <a:pPr/>
              <a:t>‹#›</a:t>
            </a:fld>
            <a:r>
              <a:rPr lang="en-US"/>
              <a:t>	</a:t>
            </a:r>
            <a:endParaRPr lang="en-US" b="1"/>
          </a:p>
        </p:txBody>
      </p:sp>
      <p:pic>
        <p:nvPicPr>
          <p:cNvPr id="8" name="Content Placeholder 5">
            <a:extLst>
              <a:ext uri="{FF2B5EF4-FFF2-40B4-BE49-F238E27FC236}">
                <a16:creationId xmlns:a16="http://schemas.microsoft.com/office/drawing/2014/main" id="{D431D4A2-A551-F7A4-C1B3-D3F52B28220A}"/>
              </a:ext>
            </a:extLst>
          </p:cNvPr>
          <p:cNvPicPr>
            <a:picLocks noChangeAspect="1"/>
          </p:cNvPicPr>
          <p:nvPr userDrawn="1"/>
        </p:nvPicPr>
        <p:blipFill>
          <a:blip r:embed="rId8">
            <a:extLst>
              <a:ext uri="{28A0092B-C50C-407E-A947-70E740481C1C}">
                <a14:useLocalDpi xmlns:a14="http://schemas.microsoft.com/office/drawing/2010/main" val="0"/>
              </a:ext>
            </a:extLst>
          </a:blip>
          <a:srcRect l="73297" t="65178"/>
          <a:stretch>
            <a:fillRect/>
          </a:stretch>
        </p:blipFill>
        <p:spPr>
          <a:xfrm>
            <a:off x="12626950" y="6857989"/>
            <a:ext cx="2003449" cy="1371600"/>
          </a:xfrm>
          <a:prstGeom prst="rect">
            <a:avLst/>
          </a:prstGeom>
        </p:spPr>
      </p:pic>
      <p:pic>
        <p:nvPicPr>
          <p:cNvPr id="11" name="Picture 10">
            <a:extLst>
              <a:ext uri="{FF2B5EF4-FFF2-40B4-BE49-F238E27FC236}">
                <a16:creationId xmlns:a16="http://schemas.microsoft.com/office/drawing/2014/main" id="{296BF113-F949-7486-FDBD-776FED6BBA2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708660" y="7881794"/>
            <a:ext cx="1691640" cy="238411"/>
          </a:xfrm>
          <a:prstGeom prst="rect">
            <a:avLst/>
          </a:prstGeom>
        </p:spPr>
      </p:pic>
      <p:sp>
        <p:nvSpPr>
          <p:cNvPr id="12" name="Rectangle 11">
            <a:extLst>
              <a:ext uri="{FF2B5EF4-FFF2-40B4-BE49-F238E27FC236}">
                <a16:creationId xmlns:a16="http://schemas.microsoft.com/office/drawing/2014/main" id="{2E42C6C9-3E1A-7418-62A8-E5F3C08D17F6}"/>
              </a:ext>
            </a:extLst>
          </p:cNvPr>
          <p:cNvSpPr/>
          <p:nvPr userDrawn="1"/>
        </p:nvSpPr>
        <p:spPr>
          <a:xfrm>
            <a:off x="228600" y="7680331"/>
            <a:ext cx="1728163" cy="109728"/>
          </a:xfrm>
          <a:prstGeom prst="rect">
            <a:avLst/>
          </a:prstGeom>
          <a:solidFill>
            <a:srgbClr val="434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90FFBC8-01A2-2AE4-972D-ADC66882367F}"/>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1502482" y="300993"/>
            <a:ext cx="846688" cy="725274"/>
          </a:xfrm>
          <a:prstGeom prst="rect">
            <a:avLst/>
          </a:prstGeom>
        </p:spPr>
      </p:pic>
      <p:pic>
        <p:nvPicPr>
          <p:cNvPr id="10" name="Picture 9">
            <a:extLst>
              <a:ext uri="{FF2B5EF4-FFF2-40B4-BE49-F238E27FC236}">
                <a16:creationId xmlns:a16="http://schemas.microsoft.com/office/drawing/2014/main" id="{202042BC-9874-3CA3-9358-4A6773E0A0B6}"/>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2502873" y="316923"/>
            <a:ext cx="694804" cy="693414"/>
          </a:xfrm>
          <a:prstGeom prst="rect">
            <a:avLst/>
          </a:prstGeom>
        </p:spPr>
      </p:pic>
      <p:pic>
        <p:nvPicPr>
          <p:cNvPr id="13" name="Picture 12">
            <a:extLst>
              <a:ext uri="{FF2B5EF4-FFF2-40B4-BE49-F238E27FC236}">
                <a16:creationId xmlns:a16="http://schemas.microsoft.com/office/drawing/2014/main" id="{867557AE-C0CC-AC7A-23DE-04BC24B0C615}"/>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3172986" y="285063"/>
            <a:ext cx="1343114" cy="725274"/>
          </a:xfrm>
          <a:prstGeom prst="rect">
            <a:avLst/>
          </a:prstGeom>
        </p:spPr>
      </p:pic>
    </p:spTree>
    <p:extLst>
      <p:ext uri="{BB962C8B-B14F-4D97-AF65-F5344CB8AC3E}">
        <p14:creationId xmlns:p14="http://schemas.microsoft.com/office/powerpoint/2010/main" val="3437826004"/>
      </p:ext>
    </p:extLst>
  </p:cSld>
  <p:clrMap bg1="lt1" tx1="dk1" bg2="lt2" tx2="dk2" accent1="accent1" accent2="accent2" accent3="accent3" accent4="accent4" accent5="accent5" accent6="accent6" hlink="hlink" folHlink="folHlink"/>
  <p:sldLayoutIdLst>
    <p:sldLayoutId id="2147483669" r:id="rId1"/>
    <p:sldLayoutId id="2147483671" r:id="rId2"/>
    <p:sldLayoutId id="2147483662" r:id="rId3"/>
    <p:sldLayoutId id="2147483664" r:id="rId4"/>
    <p:sldLayoutId id="2147483665" r:id="rId5"/>
  </p:sldLayoutIdLst>
  <p:hf hdr="0" dt="0"/>
  <p:txStyles>
    <p:titleStyle>
      <a:lvl1pPr algn="l" defTabSz="1097280" rtl="0" eaLnBrk="1" latinLnBrk="0" hangingPunct="1">
        <a:lnSpc>
          <a:spcPct val="90000"/>
        </a:lnSpc>
        <a:spcBef>
          <a:spcPct val="0"/>
        </a:spcBef>
        <a:buNone/>
        <a:defRPr sz="4000" b="1" kern="1200" cap="all" spc="100" baseline="0">
          <a:solidFill>
            <a:schemeClr val="bg1"/>
          </a:solidFill>
          <a:latin typeface="Univers" pitchFamily="50" charset="0"/>
          <a:ea typeface="+mj-ea"/>
          <a:cs typeface="+mj-cs"/>
        </a:defRPr>
      </a:lvl1pPr>
    </p:titleStyle>
    <p:bodyStyle>
      <a:lvl1pPr marL="342900" indent="-342900" algn="l" defTabSz="1097280" rtl="0" eaLnBrk="1" latinLnBrk="0" hangingPunct="1">
        <a:lnSpc>
          <a:spcPct val="90000"/>
        </a:lnSpc>
        <a:spcBef>
          <a:spcPts val="1200"/>
        </a:spcBef>
        <a:buFont typeface="Wingdings" panose="05000000000000000000" pitchFamily="2" charset="2"/>
        <a:buChar char="§"/>
        <a:defRPr sz="2600" kern="120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90000"/>
        </a:lnSpc>
        <a:spcBef>
          <a:spcPts val="600"/>
        </a:spcBef>
        <a:buFont typeface="Karla" pitchFamily="2" charset="0"/>
        <a:buChar char="—"/>
        <a:defRPr sz="2400" kern="120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90000"/>
        </a:lnSpc>
        <a:spcBef>
          <a:spcPts val="600"/>
        </a:spcBef>
        <a:buFont typeface="Wingdings" panose="05000000000000000000" pitchFamily="2" charset="2"/>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90000"/>
        </a:lnSpc>
        <a:spcBef>
          <a:spcPts val="600"/>
        </a:spcBef>
        <a:buFont typeface="Karla" pitchFamily="2" charset="0"/>
        <a:buChar char="—"/>
        <a:defRPr sz="1600" kern="120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90000"/>
        </a:lnSpc>
        <a:spcBef>
          <a:spcPts val="600"/>
        </a:spcBef>
        <a:buFont typeface="Wingdings" panose="05000000000000000000" pitchFamily="2" charset="2"/>
        <a:buChar char="§"/>
        <a:defRPr sz="1400" kern="120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9072" userDrawn="1">
          <p15:clr>
            <a:srgbClr val="F26B43"/>
          </p15:clr>
        </p15:guide>
        <p15:guide id="4" orient="horz" pos="1008" userDrawn="1">
          <p15:clr>
            <a:srgbClr val="F26B43"/>
          </p15:clr>
        </p15:guide>
        <p15:guide id="5" orient="horz" pos="5040" userDrawn="1">
          <p15:clr>
            <a:srgbClr val="F26B43"/>
          </p15:clr>
        </p15:guide>
        <p15:guide id="6" orient="horz" pos="4838" userDrawn="1">
          <p15:clr>
            <a:srgbClr val="F26B43"/>
          </p15:clr>
        </p15:guide>
        <p15:guide id="7" pos="1512" userDrawn="1">
          <p15:clr>
            <a:srgbClr val="F26B43"/>
          </p15:clr>
        </p15:guide>
        <p15:guide id="8" pos="1656" userDrawn="1">
          <p15:clr>
            <a:srgbClr val="F26B43"/>
          </p15:clr>
        </p15:guide>
        <p15:guide id="9" pos="3024" userDrawn="1">
          <p15:clr>
            <a:srgbClr val="F26B43"/>
          </p15:clr>
        </p15:guide>
        <p15:guide id="10" pos="3168" userDrawn="1">
          <p15:clr>
            <a:srgbClr val="F26B43"/>
          </p15:clr>
        </p15:guide>
        <p15:guide id="11" pos="4536" userDrawn="1">
          <p15:clr>
            <a:srgbClr val="F26B43"/>
          </p15:clr>
        </p15:guide>
        <p15:guide id="12" pos="4680" userDrawn="1">
          <p15:clr>
            <a:srgbClr val="F26B43"/>
          </p15:clr>
        </p15:guide>
        <p15:guide id="13" pos="6048" userDrawn="1">
          <p15:clr>
            <a:srgbClr val="F26B43"/>
          </p15:clr>
        </p15:guide>
        <p15:guide id="14" pos="6192" userDrawn="1">
          <p15:clr>
            <a:srgbClr val="F26B43"/>
          </p15:clr>
        </p15:guide>
        <p15:guide id="15" pos="7560" userDrawn="1">
          <p15:clr>
            <a:srgbClr val="F26B43"/>
          </p15:clr>
        </p15:guide>
        <p15:guide id="16" pos="7704" userDrawn="1">
          <p15:clr>
            <a:srgbClr val="F26B43"/>
          </p15:clr>
        </p15:guide>
        <p15:guide id="17" orient="horz" pos="144" userDrawn="1">
          <p15:clr>
            <a:srgbClr val="F26B43"/>
          </p15:clr>
        </p15:guide>
        <p15:guide id="18" orient="horz" pos="1296" userDrawn="1">
          <p15:clr>
            <a:srgbClr val="F26B43"/>
          </p15:clr>
        </p15:guide>
        <p15:guide id="19" orient="horz" pos="475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8.svg"/></Relationships>
</file>

<file path=ppt/slides/_rels/slide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9.svg"/><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1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9.sv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22.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5.xml"/><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5.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g"/></Relationships>
</file>

<file path=ppt/slides/_rels/slide2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eg"/><Relationship Id="rId1" Type="http://schemas.openxmlformats.org/officeDocument/2006/relationships/slideLayout" Target="../slideLayouts/slideLayout5.xml"/><Relationship Id="rId5" Type="http://schemas.openxmlformats.org/officeDocument/2006/relationships/image" Target="../media/image40.jpg"/><Relationship Id="rId4" Type="http://schemas.openxmlformats.org/officeDocument/2006/relationships/image" Target="../media/image39.jpg"/></Relationships>
</file>

<file path=ppt/slides/_rels/slide2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5.xml"/><Relationship Id="rId6" Type="http://schemas.openxmlformats.org/officeDocument/2006/relationships/image" Target="../media/image45.jpg"/><Relationship Id="rId5" Type="http://schemas.openxmlformats.org/officeDocument/2006/relationships/image" Target="../media/image44.jpeg"/><Relationship Id="rId4" Type="http://schemas.openxmlformats.org/officeDocument/2006/relationships/image" Target="../media/image43.jpg"/></Relationships>
</file>

<file path=ppt/slides/_rels/slide29.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tiff"/><Relationship Id="rId1" Type="http://schemas.openxmlformats.org/officeDocument/2006/relationships/slideLayout" Target="../slideLayouts/slideLayout5.xml"/><Relationship Id="rId5" Type="http://schemas.openxmlformats.org/officeDocument/2006/relationships/image" Target="../media/image49.png"/><Relationship Id="rId4" Type="http://schemas.openxmlformats.org/officeDocument/2006/relationships/image" Target="../media/image4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51.jpeg"/><Relationship Id="rId7" Type="http://schemas.openxmlformats.org/officeDocument/2006/relationships/image" Target="../media/image55.jpg"/><Relationship Id="rId2" Type="http://schemas.openxmlformats.org/officeDocument/2006/relationships/image" Target="../media/image50.jpeg"/><Relationship Id="rId1" Type="http://schemas.openxmlformats.org/officeDocument/2006/relationships/slideLayout" Target="../slideLayouts/slideLayout5.xml"/><Relationship Id="rId6" Type="http://schemas.openxmlformats.org/officeDocument/2006/relationships/image" Target="../media/image54.jpg"/><Relationship Id="rId5" Type="http://schemas.openxmlformats.org/officeDocument/2006/relationships/image" Target="../media/image53.jpg"/><Relationship Id="rId10" Type="http://schemas.openxmlformats.org/officeDocument/2006/relationships/image" Target="../media/image58.jpg"/><Relationship Id="rId4" Type="http://schemas.openxmlformats.org/officeDocument/2006/relationships/image" Target="../media/image52.jpg"/><Relationship Id="rId9" Type="http://schemas.openxmlformats.org/officeDocument/2006/relationships/image" Target="../media/image57.jpeg"/></Relationships>
</file>

<file path=ppt/slides/_rels/slide31.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60.svg"/><Relationship Id="rId7" Type="http://schemas.openxmlformats.org/officeDocument/2006/relationships/image" Target="../media/image64.svg"/><Relationship Id="rId2" Type="http://schemas.openxmlformats.org/officeDocument/2006/relationships/image" Target="../media/image59.svg"/><Relationship Id="rId1" Type="http://schemas.openxmlformats.org/officeDocument/2006/relationships/slideLayout" Target="../slideLayouts/slideLayout5.xml"/><Relationship Id="rId6" Type="http://schemas.openxmlformats.org/officeDocument/2006/relationships/image" Target="../media/image63.svg"/><Relationship Id="rId5" Type="http://schemas.openxmlformats.org/officeDocument/2006/relationships/image" Target="../media/image62.svg"/><Relationship Id="rId10" Type="http://schemas.openxmlformats.org/officeDocument/2006/relationships/image" Target="../media/image67.svg"/><Relationship Id="rId4" Type="http://schemas.openxmlformats.org/officeDocument/2006/relationships/image" Target="../media/image61.svg"/><Relationship Id="rId9" Type="http://schemas.openxmlformats.org/officeDocument/2006/relationships/image" Target="../media/image66.svg"/></Relationships>
</file>

<file path=ppt/slides/_rels/slide3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70.png"/><Relationship Id="rId4" Type="http://schemas.openxmlformats.org/officeDocument/2006/relationships/image" Target="../media/image69.png"/></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2.sv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71.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microsoft.com/office/2018/10/relationships/comments" Target="../comments/modernComment_14F_D20665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DB41F58-7DEB-4598-80F3-C526EA64B08A}"/>
              </a:ext>
            </a:extLst>
          </p:cNvPr>
          <p:cNvSpPr>
            <a:spLocks noGrp="1"/>
          </p:cNvSpPr>
          <p:nvPr>
            <p:ph type="title"/>
          </p:nvPr>
        </p:nvSpPr>
        <p:spPr/>
        <p:txBody>
          <a:bodyPr/>
          <a:lstStyle/>
          <a:p>
            <a:r>
              <a:rPr lang="en-US" dirty="0" err="1"/>
              <a:t>PrOPOSED</a:t>
            </a:r>
            <a:r>
              <a:rPr lang="en-US" dirty="0"/>
              <a:t> TRAIL ROUTE</a:t>
            </a:r>
          </a:p>
        </p:txBody>
      </p:sp>
      <p:sp>
        <p:nvSpPr>
          <p:cNvPr id="5" name="Text Placeholder 4">
            <a:extLst>
              <a:ext uri="{FF2B5EF4-FFF2-40B4-BE49-F238E27FC236}">
                <a16:creationId xmlns:a16="http://schemas.microsoft.com/office/drawing/2014/main" id="{7EFDA500-98B5-4A8F-9C14-CFE5DD3168F5}"/>
              </a:ext>
            </a:extLst>
          </p:cNvPr>
          <p:cNvSpPr>
            <a:spLocks noGrp="1"/>
          </p:cNvSpPr>
          <p:nvPr>
            <p:ph type="body" sz="quarter" idx="10"/>
          </p:nvPr>
        </p:nvSpPr>
        <p:spPr/>
        <p:txBody>
          <a:bodyPr/>
          <a:lstStyle/>
          <a:p>
            <a:r>
              <a:rPr lang="en-US" dirty="0"/>
              <a:t>30</a:t>
            </a:r>
            <a:r>
              <a:rPr lang="en-US" baseline="30000" dirty="0"/>
              <a:t>th</a:t>
            </a:r>
            <a:r>
              <a:rPr lang="en-US" dirty="0"/>
              <a:t> street corridor trail feasibility study</a:t>
            </a:r>
          </a:p>
          <a:p>
            <a:r>
              <a:rPr lang="en-US" dirty="0"/>
              <a:t>JULY 21</a:t>
            </a:r>
            <a:r>
              <a:rPr lang="en-US" baseline="30000" dirty="0"/>
              <a:t>st</a:t>
            </a:r>
            <a:r>
              <a:rPr lang="en-US" dirty="0"/>
              <a:t>, 2026</a:t>
            </a:r>
          </a:p>
        </p:txBody>
      </p:sp>
    </p:spTree>
    <p:extLst>
      <p:ext uri="{BB962C8B-B14F-4D97-AF65-F5344CB8AC3E}">
        <p14:creationId xmlns:p14="http://schemas.microsoft.com/office/powerpoint/2010/main" val="3631004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7576D-9134-2117-A9D0-0B2AAB42FF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49CDC3-FB70-F746-825A-64614AD7053C}"/>
              </a:ext>
            </a:extLst>
          </p:cNvPr>
          <p:cNvSpPr>
            <a:spLocks noGrp="1"/>
          </p:cNvSpPr>
          <p:nvPr>
            <p:ph type="title"/>
          </p:nvPr>
        </p:nvSpPr>
        <p:spPr/>
        <p:txBody>
          <a:bodyPr/>
          <a:lstStyle/>
          <a:p>
            <a:r>
              <a:rPr lang="en-US" dirty="0"/>
              <a:t>Survey results</a:t>
            </a:r>
          </a:p>
        </p:txBody>
      </p:sp>
      <p:sp>
        <p:nvSpPr>
          <p:cNvPr id="3" name="Footer Placeholder 2">
            <a:extLst>
              <a:ext uri="{FF2B5EF4-FFF2-40B4-BE49-F238E27FC236}">
                <a16:creationId xmlns:a16="http://schemas.microsoft.com/office/drawing/2014/main" id="{4C2AF08A-87D4-52FC-F912-BC96D74BF697}"/>
              </a:ext>
            </a:extLst>
          </p:cNvPr>
          <p:cNvSpPr>
            <a:spLocks noGrp="1"/>
          </p:cNvSpPr>
          <p:nvPr>
            <p:ph type="ftr" sz="quarter" idx="3"/>
          </p:nvPr>
        </p:nvSpPr>
        <p:spPr/>
        <p:txBody>
          <a:bodyPr/>
          <a:lstStyle/>
          <a:p>
            <a:r>
              <a:rPr lang="en-US"/>
              <a:t>Proposed Trail Route</a:t>
            </a:r>
            <a:endParaRPr lang="en-US" dirty="0"/>
          </a:p>
        </p:txBody>
      </p:sp>
      <p:sp>
        <p:nvSpPr>
          <p:cNvPr id="4" name="Slide Number Placeholder 3">
            <a:extLst>
              <a:ext uri="{FF2B5EF4-FFF2-40B4-BE49-F238E27FC236}">
                <a16:creationId xmlns:a16="http://schemas.microsoft.com/office/drawing/2014/main" id="{83F94D51-D3F1-5772-4AE0-DC7C99499607}"/>
              </a:ext>
            </a:extLst>
          </p:cNvPr>
          <p:cNvSpPr>
            <a:spLocks noGrp="1"/>
          </p:cNvSpPr>
          <p:nvPr>
            <p:ph type="sldNum" sz="quarter" idx="4"/>
          </p:nvPr>
        </p:nvSpPr>
        <p:spPr/>
        <p:txBody>
          <a:bodyPr/>
          <a:lstStyle/>
          <a:p>
            <a:fld id="{514752F4-EDD2-47D8-87E6-E31AFEC1386A}" type="slidenum">
              <a:rPr lang="en-US" smtClean="0">
                <a:latin typeface="Univers Condensed Light" panose="020B0306020202040204" pitchFamily="34" charset="0"/>
              </a:rPr>
              <a:pPr/>
              <a:t>10</a:t>
            </a:fld>
            <a:r>
              <a:rPr lang="en-US"/>
              <a:t>	</a:t>
            </a:r>
            <a:endParaRPr lang="en-US" b="1"/>
          </a:p>
        </p:txBody>
      </p:sp>
      <p:sp>
        <p:nvSpPr>
          <p:cNvPr id="5" name="Text Placeholder 4">
            <a:extLst>
              <a:ext uri="{FF2B5EF4-FFF2-40B4-BE49-F238E27FC236}">
                <a16:creationId xmlns:a16="http://schemas.microsoft.com/office/drawing/2014/main" id="{47359C11-988B-FFFB-2B5D-4798D963C5F0}"/>
              </a:ext>
            </a:extLst>
          </p:cNvPr>
          <p:cNvSpPr>
            <a:spLocks noGrp="1"/>
          </p:cNvSpPr>
          <p:nvPr>
            <p:ph type="body" sz="quarter" idx="10"/>
          </p:nvPr>
        </p:nvSpPr>
        <p:spPr/>
        <p:txBody>
          <a:bodyPr/>
          <a:lstStyle/>
          <a:p>
            <a:r>
              <a:rPr lang="en-US" dirty="0"/>
              <a:t>Explore the Neighborhoods favorite features</a:t>
            </a:r>
          </a:p>
        </p:txBody>
      </p:sp>
      <p:graphicFrame>
        <p:nvGraphicFramePr>
          <p:cNvPr id="7" name="Chart 6">
            <a:extLst>
              <a:ext uri="{FF2B5EF4-FFF2-40B4-BE49-F238E27FC236}">
                <a16:creationId xmlns:a16="http://schemas.microsoft.com/office/drawing/2014/main" id="{A7A5FAE8-AE7D-47C6-854B-754DA064AFC1}"/>
              </a:ext>
            </a:extLst>
          </p:cNvPr>
          <p:cNvGraphicFramePr>
            <a:graphicFrameLocks/>
          </p:cNvGraphicFramePr>
          <p:nvPr>
            <p:extLst>
              <p:ext uri="{D42A27DB-BD31-4B8C-83A1-F6EECF244321}">
                <p14:modId xmlns:p14="http://schemas.microsoft.com/office/powerpoint/2010/main" val="1595798303"/>
              </p:ext>
            </p:extLst>
          </p:nvPr>
        </p:nvGraphicFramePr>
        <p:xfrm>
          <a:off x="228600" y="1600201"/>
          <a:ext cx="14328647" cy="58515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72160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4A56661-D31F-57D2-A095-F80AB3426ADD}"/>
              </a:ext>
            </a:extLst>
          </p:cNvPr>
          <p:cNvSpPr/>
          <p:nvPr/>
        </p:nvSpPr>
        <p:spPr>
          <a:xfrm>
            <a:off x="1" y="6688349"/>
            <a:ext cx="14630400" cy="154124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020EBA4F-0EAA-1D4D-4189-B3AF62E9A2C5}"/>
              </a:ext>
            </a:extLst>
          </p:cNvPr>
          <p:cNvSpPr>
            <a:spLocks noGrp="1"/>
          </p:cNvSpPr>
          <p:nvPr>
            <p:ph type="title"/>
          </p:nvPr>
        </p:nvSpPr>
        <p:spPr/>
        <p:txBody>
          <a:bodyPr/>
          <a:lstStyle/>
          <a:p>
            <a:r>
              <a:rPr lang="en-US" dirty="0"/>
              <a:t>Survey results</a:t>
            </a:r>
          </a:p>
        </p:txBody>
      </p:sp>
      <p:sp>
        <p:nvSpPr>
          <p:cNvPr id="4" name="Slide Number Placeholder 3">
            <a:extLst>
              <a:ext uri="{FF2B5EF4-FFF2-40B4-BE49-F238E27FC236}">
                <a16:creationId xmlns:a16="http://schemas.microsoft.com/office/drawing/2014/main" id="{9B2D36B8-78AC-3735-EA08-0EF562C4F12C}"/>
              </a:ext>
            </a:extLst>
          </p:cNvPr>
          <p:cNvSpPr>
            <a:spLocks noGrp="1"/>
          </p:cNvSpPr>
          <p:nvPr>
            <p:ph type="sldNum" sz="quarter" idx="4"/>
          </p:nvPr>
        </p:nvSpPr>
        <p:spPr/>
        <p:txBody>
          <a:bodyPr/>
          <a:lstStyle/>
          <a:p>
            <a:fld id="{514752F4-EDD2-47D8-87E6-E31AFEC1386A}" type="slidenum">
              <a:rPr lang="en-US" smtClean="0">
                <a:latin typeface="Univers Condensed Light" panose="020B0306020202040204" pitchFamily="34" charset="0"/>
              </a:rPr>
              <a:pPr/>
              <a:t>11</a:t>
            </a:fld>
            <a:r>
              <a:rPr lang="en-US"/>
              <a:t>	</a:t>
            </a:r>
            <a:endParaRPr lang="en-US" b="1"/>
          </a:p>
        </p:txBody>
      </p:sp>
      <p:sp>
        <p:nvSpPr>
          <p:cNvPr id="5" name="Text Placeholder 4">
            <a:extLst>
              <a:ext uri="{FF2B5EF4-FFF2-40B4-BE49-F238E27FC236}">
                <a16:creationId xmlns:a16="http://schemas.microsoft.com/office/drawing/2014/main" id="{C79780D2-AD20-C220-5665-B0652BB40E91}"/>
              </a:ext>
            </a:extLst>
          </p:cNvPr>
          <p:cNvSpPr>
            <a:spLocks noGrp="1"/>
          </p:cNvSpPr>
          <p:nvPr>
            <p:ph type="body" sz="quarter" idx="10"/>
          </p:nvPr>
        </p:nvSpPr>
        <p:spPr/>
        <p:txBody>
          <a:bodyPr/>
          <a:lstStyle/>
          <a:p>
            <a:r>
              <a:rPr lang="en-US" dirty="0"/>
              <a:t>Combined favorite features from all three alternatives</a:t>
            </a:r>
          </a:p>
        </p:txBody>
      </p:sp>
      <p:graphicFrame>
        <p:nvGraphicFramePr>
          <p:cNvPr id="6" name="Chart 5">
            <a:extLst>
              <a:ext uri="{FF2B5EF4-FFF2-40B4-BE49-F238E27FC236}">
                <a16:creationId xmlns:a16="http://schemas.microsoft.com/office/drawing/2014/main" id="{9913D029-E06B-78F8-6B93-4D24BC67AFFA}"/>
              </a:ext>
            </a:extLst>
          </p:cNvPr>
          <p:cNvGraphicFramePr>
            <a:graphicFrameLocks/>
          </p:cNvGraphicFramePr>
          <p:nvPr>
            <p:extLst>
              <p:ext uri="{D42A27DB-BD31-4B8C-83A1-F6EECF244321}">
                <p14:modId xmlns:p14="http://schemas.microsoft.com/office/powerpoint/2010/main" val="1804291493"/>
              </p:ext>
            </p:extLst>
          </p:nvPr>
        </p:nvGraphicFramePr>
        <p:xfrm>
          <a:off x="1477950" y="1425271"/>
          <a:ext cx="11372850" cy="6575729"/>
        </p:xfrm>
        <a:graphic>
          <a:graphicData uri="http://schemas.openxmlformats.org/drawingml/2006/chart">
            <c:chart xmlns:c="http://schemas.openxmlformats.org/drawingml/2006/chart" xmlns:r="http://schemas.openxmlformats.org/officeDocument/2006/relationships" r:id="rId2"/>
          </a:graphicData>
        </a:graphic>
      </p:graphicFrame>
      <p:sp>
        <p:nvSpPr>
          <p:cNvPr id="3" name="Footer Placeholder 2">
            <a:extLst>
              <a:ext uri="{FF2B5EF4-FFF2-40B4-BE49-F238E27FC236}">
                <a16:creationId xmlns:a16="http://schemas.microsoft.com/office/drawing/2014/main" id="{8D0DBB7C-BB57-342A-F680-D619793A278A}"/>
              </a:ext>
            </a:extLst>
          </p:cNvPr>
          <p:cNvSpPr>
            <a:spLocks noGrp="1"/>
          </p:cNvSpPr>
          <p:nvPr>
            <p:ph type="ftr" sz="quarter" idx="3"/>
          </p:nvPr>
        </p:nvSpPr>
        <p:spPr/>
        <p:txBody>
          <a:bodyPr/>
          <a:lstStyle/>
          <a:p>
            <a:r>
              <a:rPr lang="en-US"/>
              <a:t>Proposed Trail Route</a:t>
            </a:r>
            <a:endParaRPr lang="en-US" dirty="0"/>
          </a:p>
        </p:txBody>
      </p:sp>
    </p:spTree>
    <p:extLst>
      <p:ext uri="{BB962C8B-B14F-4D97-AF65-F5344CB8AC3E}">
        <p14:creationId xmlns:p14="http://schemas.microsoft.com/office/powerpoint/2010/main" val="3258680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CC2CE-BF26-56E3-D21E-C04026E5C1C3}"/>
              </a:ext>
            </a:extLst>
          </p:cNvPr>
          <p:cNvSpPr>
            <a:spLocks noGrp="1"/>
          </p:cNvSpPr>
          <p:nvPr>
            <p:ph type="title"/>
          </p:nvPr>
        </p:nvSpPr>
        <p:spPr/>
        <p:txBody>
          <a:bodyPr/>
          <a:lstStyle/>
          <a:p>
            <a:r>
              <a:rPr lang="en-US" dirty="0"/>
              <a:t>What we heard</a:t>
            </a:r>
          </a:p>
        </p:txBody>
      </p:sp>
      <p:sp>
        <p:nvSpPr>
          <p:cNvPr id="3" name="Footer Placeholder 2">
            <a:extLst>
              <a:ext uri="{FF2B5EF4-FFF2-40B4-BE49-F238E27FC236}">
                <a16:creationId xmlns:a16="http://schemas.microsoft.com/office/drawing/2014/main" id="{27CF5AD4-3F40-ACD4-8FE3-BE234ADBE0F3}"/>
              </a:ext>
            </a:extLst>
          </p:cNvPr>
          <p:cNvSpPr>
            <a:spLocks noGrp="1"/>
          </p:cNvSpPr>
          <p:nvPr>
            <p:ph type="ftr" sz="quarter" idx="3"/>
          </p:nvPr>
        </p:nvSpPr>
        <p:spPr/>
        <p:txBody>
          <a:bodyPr/>
          <a:lstStyle/>
          <a:p>
            <a:r>
              <a:rPr lang="en-US"/>
              <a:t>Proposed Trail Route</a:t>
            </a:r>
            <a:endParaRPr lang="en-US" dirty="0"/>
          </a:p>
        </p:txBody>
      </p:sp>
      <p:sp>
        <p:nvSpPr>
          <p:cNvPr id="4" name="Slide Number Placeholder 3">
            <a:extLst>
              <a:ext uri="{FF2B5EF4-FFF2-40B4-BE49-F238E27FC236}">
                <a16:creationId xmlns:a16="http://schemas.microsoft.com/office/drawing/2014/main" id="{86ECCFE2-DBE9-67ED-9725-82A888880B5D}"/>
              </a:ext>
            </a:extLst>
          </p:cNvPr>
          <p:cNvSpPr>
            <a:spLocks noGrp="1"/>
          </p:cNvSpPr>
          <p:nvPr>
            <p:ph type="sldNum" sz="quarter" idx="4"/>
          </p:nvPr>
        </p:nvSpPr>
        <p:spPr/>
        <p:txBody>
          <a:bodyPr/>
          <a:lstStyle/>
          <a:p>
            <a:fld id="{514752F4-EDD2-47D8-87E6-E31AFEC1386A}" type="slidenum">
              <a:rPr lang="en-US" smtClean="0">
                <a:latin typeface="Univers Condensed Light" panose="020B0306020202040204" pitchFamily="34" charset="0"/>
              </a:rPr>
              <a:pPr/>
              <a:t>12</a:t>
            </a:fld>
            <a:r>
              <a:rPr lang="en-US"/>
              <a:t>	</a:t>
            </a:r>
            <a:endParaRPr lang="en-US" b="1"/>
          </a:p>
        </p:txBody>
      </p:sp>
      <p:sp>
        <p:nvSpPr>
          <p:cNvPr id="5" name="Text Placeholder 4">
            <a:extLst>
              <a:ext uri="{FF2B5EF4-FFF2-40B4-BE49-F238E27FC236}">
                <a16:creationId xmlns:a16="http://schemas.microsoft.com/office/drawing/2014/main" id="{72DE96B8-675D-FCF4-018D-1135FFF08FF3}"/>
              </a:ext>
            </a:extLst>
          </p:cNvPr>
          <p:cNvSpPr>
            <a:spLocks noGrp="1"/>
          </p:cNvSpPr>
          <p:nvPr>
            <p:ph type="body" sz="quarter" idx="10"/>
          </p:nvPr>
        </p:nvSpPr>
        <p:spPr/>
        <p:txBody>
          <a:bodyPr/>
          <a:lstStyle/>
          <a:p>
            <a:r>
              <a:rPr lang="en-US" dirty="0"/>
              <a:t>PUBLIC MEETING AND ONLINE SURVEY</a:t>
            </a:r>
          </a:p>
        </p:txBody>
      </p:sp>
      <p:sp>
        <p:nvSpPr>
          <p:cNvPr id="6" name="TextBox 5">
            <a:extLst>
              <a:ext uri="{FF2B5EF4-FFF2-40B4-BE49-F238E27FC236}">
                <a16:creationId xmlns:a16="http://schemas.microsoft.com/office/drawing/2014/main" id="{5456C353-6255-3785-4BBA-3BC3C6D92681}"/>
              </a:ext>
            </a:extLst>
          </p:cNvPr>
          <p:cNvSpPr txBox="1"/>
          <p:nvPr/>
        </p:nvSpPr>
        <p:spPr>
          <a:xfrm>
            <a:off x="1470200" y="1600016"/>
            <a:ext cx="3525704" cy="400110"/>
          </a:xfrm>
          <a:prstGeom prst="rect">
            <a:avLst/>
          </a:prstGeom>
          <a:solidFill>
            <a:srgbClr val="80BBC0"/>
          </a:solidFill>
        </p:spPr>
        <p:txBody>
          <a:bodyPr wrap="square" rtlCol="0">
            <a:spAutoFit/>
          </a:bodyPr>
          <a:lstStyle/>
          <a:p>
            <a:r>
              <a:rPr lang="en-US" sz="2000" b="1" dirty="0">
                <a:latin typeface="Univers 55" pitchFamily="50" charset="0"/>
              </a:rPr>
              <a:t>Safety from vehicle traffic</a:t>
            </a:r>
          </a:p>
        </p:txBody>
      </p:sp>
      <p:sp>
        <p:nvSpPr>
          <p:cNvPr id="7" name="TextBox 6">
            <a:extLst>
              <a:ext uri="{FF2B5EF4-FFF2-40B4-BE49-F238E27FC236}">
                <a16:creationId xmlns:a16="http://schemas.microsoft.com/office/drawing/2014/main" id="{E1D2B0E0-0D57-6A22-9A92-7C5DB069AFC6}"/>
              </a:ext>
            </a:extLst>
          </p:cNvPr>
          <p:cNvSpPr txBox="1"/>
          <p:nvPr/>
        </p:nvSpPr>
        <p:spPr>
          <a:xfrm>
            <a:off x="1470200" y="4352805"/>
            <a:ext cx="4655452" cy="400110"/>
          </a:xfrm>
          <a:prstGeom prst="rect">
            <a:avLst/>
          </a:prstGeom>
          <a:solidFill>
            <a:srgbClr val="80BBC0"/>
          </a:solidFill>
        </p:spPr>
        <p:txBody>
          <a:bodyPr wrap="square" rtlCol="0">
            <a:spAutoFit/>
          </a:bodyPr>
          <a:lstStyle/>
          <a:p>
            <a:r>
              <a:rPr lang="en-US" sz="2000" b="1" dirty="0">
                <a:latin typeface="Univers 55" pitchFamily="50" charset="0"/>
              </a:rPr>
              <a:t>Wayfinding, access, &amp; directness</a:t>
            </a:r>
          </a:p>
        </p:txBody>
      </p:sp>
      <p:sp>
        <p:nvSpPr>
          <p:cNvPr id="8" name="TextBox 7">
            <a:extLst>
              <a:ext uri="{FF2B5EF4-FFF2-40B4-BE49-F238E27FC236}">
                <a16:creationId xmlns:a16="http://schemas.microsoft.com/office/drawing/2014/main" id="{B01DCDBC-A12D-1BC4-6873-6CA773477733}"/>
              </a:ext>
            </a:extLst>
          </p:cNvPr>
          <p:cNvSpPr txBox="1"/>
          <p:nvPr/>
        </p:nvSpPr>
        <p:spPr>
          <a:xfrm>
            <a:off x="215696" y="1401577"/>
            <a:ext cx="1373414" cy="2092881"/>
          </a:xfrm>
          <a:prstGeom prst="rect">
            <a:avLst/>
          </a:prstGeom>
          <a:noFill/>
        </p:spPr>
        <p:txBody>
          <a:bodyPr wrap="square" rtlCol="0">
            <a:spAutoFit/>
          </a:bodyPr>
          <a:lstStyle/>
          <a:p>
            <a:r>
              <a:rPr lang="en-US" sz="4400" dirty="0">
                <a:solidFill>
                  <a:srgbClr val="05787F"/>
                </a:solidFill>
                <a:latin typeface="+mj-lt"/>
              </a:rPr>
              <a:t>45%</a:t>
            </a:r>
          </a:p>
          <a:p>
            <a:r>
              <a:rPr lang="en-US" sz="1400" b="1" dirty="0">
                <a:latin typeface="Univers Condensed Light" panose="020B0306020202040204" pitchFamily="34" charset="0"/>
              </a:rPr>
              <a:t>OF THE COMMENTS MENTION:</a:t>
            </a:r>
          </a:p>
          <a:p>
            <a:endParaRPr lang="en-US" sz="4400" dirty="0">
              <a:solidFill>
                <a:srgbClr val="05787F"/>
              </a:solidFill>
              <a:latin typeface="+mj-lt"/>
            </a:endParaRPr>
          </a:p>
        </p:txBody>
      </p:sp>
      <p:sp>
        <p:nvSpPr>
          <p:cNvPr id="9" name="TextBox 8">
            <a:extLst>
              <a:ext uri="{FF2B5EF4-FFF2-40B4-BE49-F238E27FC236}">
                <a16:creationId xmlns:a16="http://schemas.microsoft.com/office/drawing/2014/main" id="{8485F34E-EBB5-B707-3B34-6EC705C74094}"/>
              </a:ext>
            </a:extLst>
          </p:cNvPr>
          <p:cNvSpPr txBox="1"/>
          <p:nvPr/>
        </p:nvSpPr>
        <p:spPr>
          <a:xfrm>
            <a:off x="215696" y="4214306"/>
            <a:ext cx="1412916" cy="2092881"/>
          </a:xfrm>
          <a:prstGeom prst="rect">
            <a:avLst/>
          </a:prstGeom>
          <a:noFill/>
        </p:spPr>
        <p:txBody>
          <a:bodyPr wrap="square" rtlCol="0">
            <a:spAutoFit/>
          </a:bodyPr>
          <a:lstStyle/>
          <a:p>
            <a:r>
              <a:rPr lang="en-US" sz="4400" dirty="0">
                <a:solidFill>
                  <a:srgbClr val="05787F"/>
                </a:solidFill>
                <a:latin typeface="+mj-lt"/>
              </a:rPr>
              <a:t>24%</a:t>
            </a:r>
          </a:p>
          <a:p>
            <a:r>
              <a:rPr lang="en-US" sz="1400" b="1" dirty="0">
                <a:latin typeface="Univers Condensed Light" panose="020B0306020202040204" pitchFamily="34" charset="0"/>
              </a:rPr>
              <a:t>OF THE COMMENTS MENTION:</a:t>
            </a:r>
          </a:p>
          <a:p>
            <a:endParaRPr lang="en-US" sz="4400" dirty="0">
              <a:solidFill>
                <a:srgbClr val="05787F"/>
              </a:solidFill>
              <a:latin typeface="+mj-lt"/>
            </a:endParaRPr>
          </a:p>
        </p:txBody>
      </p:sp>
      <p:sp>
        <p:nvSpPr>
          <p:cNvPr id="10" name="TextBox 9">
            <a:extLst>
              <a:ext uri="{FF2B5EF4-FFF2-40B4-BE49-F238E27FC236}">
                <a16:creationId xmlns:a16="http://schemas.microsoft.com/office/drawing/2014/main" id="{C0007FA7-E2DE-D5E3-D417-0990B2F38380}"/>
              </a:ext>
            </a:extLst>
          </p:cNvPr>
          <p:cNvSpPr txBox="1"/>
          <p:nvPr/>
        </p:nvSpPr>
        <p:spPr>
          <a:xfrm>
            <a:off x="8487502" y="1539182"/>
            <a:ext cx="4620574" cy="400110"/>
          </a:xfrm>
          <a:prstGeom prst="rect">
            <a:avLst/>
          </a:prstGeom>
          <a:solidFill>
            <a:srgbClr val="80BBC0"/>
          </a:solidFill>
        </p:spPr>
        <p:txBody>
          <a:bodyPr wrap="square" rtlCol="0">
            <a:spAutoFit/>
          </a:bodyPr>
          <a:lstStyle/>
          <a:p>
            <a:r>
              <a:rPr lang="en-US" sz="2000" b="1" dirty="0">
                <a:latin typeface="Univers 55" pitchFamily="50" charset="0"/>
              </a:rPr>
              <a:t>Connection to existing/future trails</a:t>
            </a:r>
          </a:p>
        </p:txBody>
      </p:sp>
      <p:sp>
        <p:nvSpPr>
          <p:cNvPr id="11" name="TextBox 10">
            <a:extLst>
              <a:ext uri="{FF2B5EF4-FFF2-40B4-BE49-F238E27FC236}">
                <a16:creationId xmlns:a16="http://schemas.microsoft.com/office/drawing/2014/main" id="{50B23E0A-00A6-F185-8013-6C004CA08579}"/>
              </a:ext>
            </a:extLst>
          </p:cNvPr>
          <p:cNvSpPr txBox="1"/>
          <p:nvPr/>
        </p:nvSpPr>
        <p:spPr>
          <a:xfrm>
            <a:off x="7221764" y="1400683"/>
            <a:ext cx="1178658" cy="2092881"/>
          </a:xfrm>
          <a:prstGeom prst="rect">
            <a:avLst/>
          </a:prstGeom>
          <a:noFill/>
        </p:spPr>
        <p:txBody>
          <a:bodyPr wrap="square" rtlCol="0">
            <a:spAutoFit/>
          </a:bodyPr>
          <a:lstStyle/>
          <a:p>
            <a:r>
              <a:rPr lang="en-US" sz="4400" dirty="0">
                <a:solidFill>
                  <a:srgbClr val="05787F"/>
                </a:solidFill>
                <a:latin typeface="+mj-lt"/>
              </a:rPr>
              <a:t>21%</a:t>
            </a:r>
          </a:p>
          <a:p>
            <a:r>
              <a:rPr lang="en-US" sz="1400" b="1" dirty="0">
                <a:latin typeface="Univers Condensed Light" panose="020B0306020202040204" pitchFamily="34" charset="0"/>
              </a:rPr>
              <a:t>OF THE COMMENTS MENTION:</a:t>
            </a:r>
          </a:p>
          <a:p>
            <a:endParaRPr lang="en-US" sz="4400" dirty="0">
              <a:solidFill>
                <a:srgbClr val="05787F"/>
              </a:solidFill>
              <a:latin typeface="+mj-lt"/>
            </a:endParaRPr>
          </a:p>
        </p:txBody>
      </p:sp>
      <p:sp>
        <p:nvSpPr>
          <p:cNvPr id="12" name="TextBox 11">
            <a:extLst>
              <a:ext uri="{FF2B5EF4-FFF2-40B4-BE49-F238E27FC236}">
                <a16:creationId xmlns:a16="http://schemas.microsoft.com/office/drawing/2014/main" id="{7A2F40BA-20E8-2B9A-4754-E3EBB7C6DD71}"/>
              </a:ext>
            </a:extLst>
          </p:cNvPr>
          <p:cNvSpPr txBox="1"/>
          <p:nvPr/>
        </p:nvSpPr>
        <p:spPr>
          <a:xfrm>
            <a:off x="8487502" y="3384756"/>
            <a:ext cx="6142898" cy="400110"/>
          </a:xfrm>
          <a:prstGeom prst="rect">
            <a:avLst/>
          </a:prstGeom>
          <a:solidFill>
            <a:srgbClr val="80BBC0"/>
          </a:solidFill>
        </p:spPr>
        <p:txBody>
          <a:bodyPr wrap="square" rtlCol="0">
            <a:spAutoFit/>
          </a:bodyPr>
          <a:lstStyle/>
          <a:p>
            <a:r>
              <a:rPr lang="en-US" sz="2000" b="1" dirty="0">
                <a:latin typeface="Univers 55" pitchFamily="50" charset="0"/>
              </a:rPr>
              <a:t>Trails should serve transportation &amp; recreation</a:t>
            </a:r>
          </a:p>
        </p:txBody>
      </p:sp>
      <p:sp>
        <p:nvSpPr>
          <p:cNvPr id="13" name="TextBox 12">
            <a:extLst>
              <a:ext uri="{FF2B5EF4-FFF2-40B4-BE49-F238E27FC236}">
                <a16:creationId xmlns:a16="http://schemas.microsoft.com/office/drawing/2014/main" id="{42F109B9-C75B-6933-3150-57258C3A38E6}"/>
              </a:ext>
            </a:extLst>
          </p:cNvPr>
          <p:cNvSpPr txBox="1"/>
          <p:nvPr/>
        </p:nvSpPr>
        <p:spPr>
          <a:xfrm>
            <a:off x="7261266" y="3246257"/>
            <a:ext cx="1178658" cy="2092881"/>
          </a:xfrm>
          <a:prstGeom prst="rect">
            <a:avLst/>
          </a:prstGeom>
          <a:noFill/>
        </p:spPr>
        <p:txBody>
          <a:bodyPr wrap="square" rtlCol="0">
            <a:spAutoFit/>
          </a:bodyPr>
          <a:lstStyle/>
          <a:p>
            <a:r>
              <a:rPr lang="en-US" sz="4400" dirty="0">
                <a:solidFill>
                  <a:srgbClr val="05787F"/>
                </a:solidFill>
                <a:latin typeface="+mj-lt"/>
              </a:rPr>
              <a:t>19%</a:t>
            </a:r>
          </a:p>
          <a:p>
            <a:r>
              <a:rPr lang="en-US" sz="1400" b="1" dirty="0">
                <a:latin typeface="Univers Condensed Light" panose="020B0306020202040204" pitchFamily="34" charset="0"/>
              </a:rPr>
              <a:t>OF THE COMMENTS MENTION:</a:t>
            </a:r>
          </a:p>
          <a:p>
            <a:endParaRPr lang="en-US" sz="4400" dirty="0">
              <a:solidFill>
                <a:srgbClr val="05787F"/>
              </a:solidFill>
              <a:latin typeface="+mj-lt"/>
            </a:endParaRPr>
          </a:p>
        </p:txBody>
      </p:sp>
      <p:sp>
        <p:nvSpPr>
          <p:cNvPr id="14" name="TextBox 13">
            <a:extLst>
              <a:ext uri="{FF2B5EF4-FFF2-40B4-BE49-F238E27FC236}">
                <a16:creationId xmlns:a16="http://schemas.microsoft.com/office/drawing/2014/main" id="{C9EDDA0E-C055-29BA-65EE-EEFD15D67592}"/>
              </a:ext>
            </a:extLst>
          </p:cNvPr>
          <p:cNvSpPr txBox="1"/>
          <p:nvPr/>
        </p:nvSpPr>
        <p:spPr>
          <a:xfrm>
            <a:off x="8487502" y="5444412"/>
            <a:ext cx="5602655" cy="400110"/>
          </a:xfrm>
          <a:prstGeom prst="rect">
            <a:avLst/>
          </a:prstGeom>
          <a:solidFill>
            <a:srgbClr val="80BBC0"/>
          </a:solidFill>
        </p:spPr>
        <p:txBody>
          <a:bodyPr wrap="square" rtlCol="0">
            <a:spAutoFit/>
          </a:bodyPr>
          <a:lstStyle/>
          <a:p>
            <a:r>
              <a:rPr lang="en-US" sz="2000" b="1" dirty="0">
                <a:latin typeface="Univers 55" pitchFamily="50" charset="0"/>
              </a:rPr>
              <a:t>Personal safety, maintenance &amp; operations</a:t>
            </a:r>
          </a:p>
        </p:txBody>
      </p:sp>
      <p:sp>
        <p:nvSpPr>
          <p:cNvPr id="15" name="TextBox 14">
            <a:extLst>
              <a:ext uri="{FF2B5EF4-FFF2-40B4-BE49-F238E27FC236}">
                <a16:creationId xmlns:a16="http://schemas.microsoft.com/office/drawing/2014/main" id="{C49FE580-F9FA-6EBE-B42F-C81A831ABD70}"/>
              </a:ext>
            </a:extLst>
          </p:cNvPr>
          <p:cNvSpPr txBox="1"/>
          <p:nvPr/>
        </p:nvSpPr>
        <p:spPr>
          <a:xfrm>
            <a:off x="7315200" y="5305913"/>
            <a:ext cx="1172302" cy="2092881"/>
          </a:xfrm>
          <a:prstGeom prst="rect">
            <a:avLst/>
          </a:prstGeom>
          <a:noFill/>
        </p:spPr>
        <p:txBody>
          <a:bodyPr wrap="square" rtlCol="0">
            <a:spAutoFit/>
          </a:bodyPr>
          <a:lstStyle/>
          <a:p>
            <a:r>
              <a:rPr lang="en-US" sz="4400" dirty="0">
                <a:solidFill>
                  <a:srgbClr val="05787F"/>
                </a:solidFill>
                <a:latin typeface="+mj-lt"/>
              </a:rPr>
              <a:t>12%</a:t>
            </a:r>
          </a:p>
          <a:p>
            <a:r>
              <a:rPr lang="en-US" sz="1400" b="1" dirty="0">
                <a:latin typeface="Univers Condensed Light" panose="020B0306020202040204" pitchFamily="34" charset="0"/>
              </a:rPr>
              <a:t>OF THE COMMENTS MENTION:</a:t>
            </a:r>
          </a:p>
          <a:p>
            <a:endParaRPr lang="en-US" sz="4400" dirty="0">
              <a:solidFill>
                <a:srgbClr val="05787F"/>
              </a:solidFill>
              <a:latin typeface="+mj-lt"/>
            </a:endParaRPr>
          </a:p>
        </p:txBody>
      </p:sp>
      <p:sp>
        <p:nvSpPr>
          <p:cNvPr id="16" name="TextBox 15">
            <a:extLst>
              <a:ext uri="{FF2B5EF4-FFF2-40B4-BE49-F238E27FC236}">
                <a16:creationId xmlns:a16="http://schemas.microsoft.com/office/drawing/2014/main" id="{08E49AD5-5329-630E-2B82-B8539663CEEB}"/>
              </a:ext>
            </a:extLst>
          </p:cNvPr>
          <p:cNvSpPr txBox="1"/>
          <p:nvPr/>
        </p:nvSpPr>
        <p:spPr>
          <a:xfrm>
            <a:off x="1676190" y="2099248"/>
            <a:ext cx="5106447" cy="2554545"/>
          </a:xfrm>
          <a:prstGeom prst="rect">
            <a:avLst/>
          </a:prstGeom>
          <a:noFill/>
        </p:spPr>
        <p:txBody>
          <a:bodyPr wrap="square" rtlCol="0">
            <a:spAutoFit/>
          </a:bodyPr>
          <a:lstStyle/>
          <a:p>
            <a:r>
              <a:rPr lang="en-US" sz="2000" dirty="0">
                <a:latin typeface="Univers 47 Condensed Light" pitchFamily="50" charset="0"/>
              </a:rPr>
              <a:t>“For me the number one concern is safety as a biker or walker. Reducing at-grade street crossing is vital.”</a:t>
            </a:r>
          </a:p>
          <a:p>
            <a:r>
              <a:rPr lang="en-US" sz="2000" dirty="0">
                <a:latin typeface="Univers 47 Condensed Light" pitchFamily="50" charset="0"/>
              </a:rPr>
              <a:t>“I don’t consider on-street routes…to actually qualify as ‘trails.’”</a:t>
            </a:r>
          </a:p>
          <a:p>
            <a:r>
              <a:rPr lang="en-US" sz="2000" dirty="0">
                <a:latin typeface="Univers 47 Condensed Light" pitchFamily="50" charset="0"/>
              </a:rPr>
              <a:t>“Do everything possible to physically separate bikes from cars. Bike lanes that are just painted on are dangerous.”</a:t>
            </a:r>
          </a:p>
          <a:p>
            <a:endParaRPr lang="en-US" sz="2000" dirty="0">
              <a:latin typeface="Univers 47 Condensed Light" pitchFamily="50" charset="0"/>
            </a:endParaRPr>
          </a:p>
        </p:txBody>
      </p:sp>
      <p:sp>
        <p:nvSpPr>
          <p:cNvPr id="17" name="TextBox 16">
            <a:extLst>
              <a:ext uri="{FF2B5EF4-FFF2-40B4-BE49-F238E27FC236}">
                <a16:creationId xmlns:a16="http://schemas.microsoft.com/office/drawing/2014/main" id="{25E3A21D-6C67-9133-638F-3458B00BFF46}"/>
              </a:ext>
            </a:extLst>
          </p:cNvPr>
          <p:cNvSpPr txBox="1"/>
          <p:nvPr/>
        </p:nvSpPr>
        <p:spPr>
          <a:xfrm>
            <a:off x="8487502" y="2005921"/>
            <a:ext cx="6052112" cy="1015663"/>
          </a:xfrm>
          <a:prstGeom prst="rect">
            <a:avLst/>
          </a:prstGeom>
          <a:noFill/>
        </p:spPr>
        <p:txBody>
          <a:bodyPr wrap="square" rtlCol="0">
            <a:spAutoFit/>
          </a:bodyPr>
          <a:lstStyle/>
          <a:p>
            <a:r>
              <a:rPr lang="en-US" sz="2000" dirty="0">
                <a:latin typeface="Univers 47 Condensed Light" pitchFamily="50" charset="0"/>
              </a:rPr>
              <a:t>“I am in favor of connecting to as many existing trails as possible, like the </a:t>
            </a:r>
            <a:r>
              <a:rPr lang="en-US" sz="2000" dirty="0" err="1">
                <a:latin typeface="Univers 47 Condensed Light" pitchFamily="50" charset="0"/>
              </a:rPr>
              <a:t>Beerline</a:t>
            </a:r>
            <a:r>
              <a:rPr lang="en-US" sz="2000" dirty="0">
                <a:latin typeface="Univers 47 Condensed Light" pitchFamily="50" charset="0"/>
              </a:rPr>
              <a:t>. A network of car free routes around the city is the dream.”</a:t>
            </a:r>
          </a:p>
        </p:txBody>
      </p:sp>
      <p:sp>
        <p:nvSpPr>
          <p:cNvPr id="18" name="TextBox 17">
            <a:extLst>
              <a:ext uri="{FF2B5EF4-FFF2-40B4-BE49-F238E27FC236}">
                <a16:creationId xmlns:a16="http://schemas.microsoft.com/office/drawing/2014/main" id="{C47F398E-36F6-A3FC-75AE-53A715ACD06C}"/>
              </a:ext>
            </a:extLst>
          </p:cNvPr>
          <p:cNvSpPr txBox="1"/>
          <p:nvPr/>
        </p:nvSpPr>
        <p:spPr>
          <a:xfrm>
            <a:off x="1618127" y="4849924"/>
            <a:ext cx="5314054" cy="1323439"/>
          </a:xfrm>
          <a:prstGeom prst="rect">
            <a:avLst/>
          </a:prstGeom>
          <a:noFill/>
        </p:spPr>
        <p:txBody>
          <a:bodyPr wrap="square" rtlCol="0">
            <a:spAutoFit/>
          </a:bodyPr>
          <a:lstStyle/>
          <a:p>
            <a:r>
              <a:rPr lang="en-US" sz="2000" dirty="0">
                <a:latin typeface="Univers 47 Condensed Light" pitchFamily="50" charset="0"/>
              </a:rPr>
              <a:t>“Any off rail should/has to be well marked and ‘branded’ to not lose riders along the way.” </a:t>
            </a:r>
          </a:p>
          <a:p>
            <a:r>
              <a:rPr lang="en-US" sz="2000" dirty="0">
                <a:latin typeface="Univers 47 Condensed Light" pitchFamily="50" charset="0"/>
              </a:rPr>
              <a:t>“Making it as easy as possible to jump on and off the trail would convince more people to use it.”</a:t>
            </a:r>
          </a:p>
        </p:txBody>
      </p:sp>
      <p:sp>
        <p:nvSpPr>
          <p:cNvPr id="19" name="TextBox 18">
            <a:extLst>
              <a:ext uri="{FF2B5EF4-FFF2-40B4-BE49-F238E27FC236}">
                <a16:creationId xmlns:a16="http://schemas.microsoft.com/office/drawing/2014/main" id="{D4793211-5636-BE60-5EAD-3573DC85A594}"/>
              </a:ext>
            </a:extLst>
          </p:cNvPr>
          <p:cNvSpPr txBox="1"/>
          <p:nvPr/>
        </p:nvSpPr>
        <p:spPr>
          <a:xfrm>
            <a:off x="8578288" y="3846912"/>
            <a:ext cx="6052112" cy="1323439"/>
          </a:xfrm>
          <a:prstGeom prst="rect">
            <a:avLst/>
          </a:prstGeom>
          <a:noFill/>
        </p:spPr>
        <p:txBody>
          <a:bodyPr wrap="square" rtlCol="0">
            <a:spAutoFit/>
          </a:bodyPr>
          <a:lstStyle/>
          <a:p>
            <a:r>
              <a:rPr lang="en-US" sz="2000" dirty="0">
                <a:latin typeface="Univers 47 Condensed Light" pitchFamily="50" charset="0"/>
              </a:rPr>
              <a:t>“Prioritize helping connect Milwaukeeans to a variety of assets along the corridor — not just a commute.”</a:t>
            </a:r>
          </a:p>
          <a:p>
            <a:r>
              <a:rPr lang="en-US" sz="2000" dirty="0">
                <a:latin typeface="Univers 47 Condensed Light" pitchFamily="50" charset="0"/>
              </a:rPr>
              <a:t>“I prefer bike trails that can be used for getting around to work and errands rather than trails that are purely recreational.”</a:t>
            </a:r>
          </a:p>
        </p:txBody>
      </p:sp>
      <p:sp>
        <p:nvSpPr>
          <p:cNvPr id="20" name="TextBox 19">
            <a:extLst>
              <a:ext uri="{FF2B5EF4-FFF2-40B4-BE49-F238E27FC236}">
                <a16:creationId xmlns:a16="http://schemas.microsoft.com/office/drawing/2014/main" id="{7300893B-347B-5634-2972-ABE16DEC2A2D}"/>
              </a:ext>
            </a:extLst>
          </p:cNvPr>
          <p:cNvSpPr txBox="1"/>
          <p:nvPr/>
        </p:nvSpPr>
        <p:spPr>
          <a:xfrm>
            <a:off x="8669074" y="5971655"/>
            <a:ext cx="5824836" cy="1323439"/>
          </a:xfrm>
          <a:prstGeom prst="rect">
            <a:avLst/>
          </a:prstGeom>
          <a:noFill/>
        </p:spPr>
        <p:txBody>
          <a:bodyPr wrap="square" rtlCol="0">
            <a:spAutoFit/>
          </a:bodyPr>
          <a:lstStyle/>
          <a:p>
            <a:r>
              <a:rPr lang="en-US" sz="2000" dirty="0">
                <a:latin typeface="Univers 47 Condensed Light" pitchFamily="50" charset="0"/>
              </a:rPr>
              <a:t>“Consider what is likely to be least costly to maintain.”</a:t>
            </a:r>
            <a:br>
              <a:rPr lang="en-US" sz="2000" dirty="0">
                <a:latin typeface="Univers 47 Condensed Light" pitchFamily="50" charset="0"/>
              </a:rPr>
            </a:br>
            <a:r>
              <a:rPr lang="en-US" sz="2000" dirty="0">
                <a:latin typeface="Univers 47 Condensed Light" pitchFamily="50" charset="0"/>
              </a:rPr>
              <a:t>“[Corridor Direct] feels the least safe from citizens policing the route given you're down in that below grade 'canyon' along much of the corridor.”</a:t>
            </a:r>
          </a:p>
        </p:txBody>
      </p:sp>
      <p:sp>
        <p:nvSpPr>
          <p:cNvPr id="24" name="TextBox 23">
            <a:extLst>
              <a:ext uri="{FF2B5EF4-FFF2-40B4-BE49-F238E27FC236}">
                <a16:creationId xmlns:a16="http://schemas.microsoft.com/office/drawing/2014/main" id="{A06A9CE1-4DD5-DB57-7088-11391516E08C}"/>
              </a:ext>
            </a:extLst>
          </p:cNvPr>
          <p:cNvSpPr txBox="1"/>
          <p:nvPr/>
        </p:nvSpPr>
        <p:spPr>
          <a:xfrm>
            <a:off x="1470200" y="6204141"/>
            <a:ext cx="4655452" cy="400110"/>
          </a:xfrm>
          <a:prstGeom prst="rect">
            <a:avLst/>
          </a:prstGeom>
          <a:solidFill>
            <a:srgbClr val="80BBC0"/>
          </a:solidFill>
        </p:spPr>
        <p:txBody>
          <a:bodyPr wrap="square" rtlCol="0">
            <a:spAutoFit/>
          </a:bodyPr>
          <a:lstStyle/>
          <a:p>
            <a:r>
              <a:rPr lang="en-US" sz="2000" b="1" dirty="0">
                <a:latin typeface="Univers 55" pitchFamily="50" charset="0"/>
              </a:rPr>
              <a:t>Feasibility, railroad coordination</a:t>
            </a:r>
          </a:p>
        </p:txBody>
      </p:sp>
      <p:sp>
        <p:nvSpPr>
          <p:cNvPr id="25" name="TextBox 24">
            <a:extLst>
              <a:ext uri="{FF2B5EF4-FFF2-40B4-BE49-F238E27FC236}">
                <a16:creationId xmlns:a16="http://schemas.microsoft.com/office/drawing/2014/main" id="{1B95BB82-0640-720B-4889-9AAC066173A5}"/>
              </a:ext>
            </a:extLst>
          </p:cNvPr>
          <p:cNvSpPr txBox="1"/>
          <p:nvPr/>
        </p:nvSpPr>
        <p:spPr>
          <a:xfrm>
            <a:off x="136490" y="6065642"/>
            <a:ext cx="1412916" cy="2092881"/>
          </a:xfrm>
          <a:prstGeom prst="rect">
            <a:avLst/>
          </a:prstGeom>
          <a:noFill/>
        </p:spPr>
        <p:txBody>
          <a:bodyPr wrap="square" rtlCol="0">
            <a:spAutoFit/>
          </a:bodyPr>
          <a:lstStyle/>
          <a:p>
            <a:r>
              <a:rPr lang="en-US" sz="4400" dirty="0">
                <a:solidFill>
                  <a:srgbClr val="05787F"/>
                </a:solidFill>
                <a:latin typeface="+mj-lt"/>
              </a:rPr>
              <a:t>20%</a:t>
            </a:r>
          </a:p>
          <a:p>
            <a:r>
              <a:rPr lang="en-US" sz="1400" b="1" dirty="0">
                <a:latin typeface="Univers Condensed Light" panose="020B0306020202040204" pitchFamily="34" charset="0"/>
              </a:rPr>
              <a:t>OF THE COMMENTS MENTION:</a:t>
            </a:r>
          </a:p>
          <a:p>
            <a:endParaRPr lang="en-US" sz="4400" dirty="0">
              <a:solidFill>
                <a:srgbClr val="05787F"/>
              </a:solidFill>
              <a:latin typeface="+mj-lt"/>
            </a:endParaRPr>
          </a:p>
        </p:txBody>
      </p:sp>
      <p:sp>
        <p:nvSpPr>
          <p:cNvPr id="26" name="TextBox 25">
            <a:extLst>
              <a:ext uri="{FF2B5EF4-FFF2-40B4-BE49-F238E27FC236}">
                <a16:creationId xmlns:a16="http://schemas.microsoft.com/office/drawing/2014/main" id="{921BC6D3-57A6-DC6B-40DE-E28498331015}"/>
              </a:ext>
            </a:extLst>
          </p:cNvPr>
          <p:cNvSpPr txBox="1"/>
          <p:nvPr/>
        </p:nvSpPr>
        <p:spPr>
          <a:xfrm>
            <a:off x="1538920" y="6701260"/>
            <a:ext cx="5314055" cy="707886"/>
          </a:xfrm>
          <a:prstGeom prst="rect">
            <a:avLst/>
          </a:prstGeom>
          <a:noFill/>
        </p:spPr>
        <p:txBody>
          <a:bodyPr wrap="square" rtlCol="0">
            <a:spAutoFit/>
          </a:bodyPr>
          <a:lstStyle/>
          <a:p>
            <a:r>
              <a:rPr lang="en-US" sz="2000" dirty="0">
                <a:latin typeface="Univers Condensed Light" panose="020B0306020202040204" pitchFamily="34" charset="0"/>
              </a:rPr>
              <a:t>“…get permission from landowners feels like it may stall the project significantly.”</a:t>
            </a:r>
          </a:p>
        </p:txBody>
      </p:sp>
    </p:spTree>
    <p:extLst>
      <p:ext uri="{BB962C8B-B14F-4D97-AF65-F5344CB8AC3E}">
        <p14:creationId xmlns:p14="http://schemas.microsoft.com/office/powerpoint/2010/main" val="1167543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962E3-F85F-45A4-21B5-FBC05E135753}"/>
            </a:ext>
          </a:extLst>
        </p:cNvPr>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E4502AD0-B11E-B1E6-0520-FCFF51215055}"/>
              </a:ext>
            </a:extLst>
          </p:cNvPr>
          <p:cNvSpPr/>
          <p:nvPr/>
        </p:nvSpPr>
        <p:spPr>
          <a:xfrm rot="16200000">
            <a:off x="-1773475" y="3115319"/>
            <a:ext cx="3876736" cy="357431"/>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Pros</a:t>
            </a:r>
          </a:p>
        </p:txBody>
      </p:sp>
      <p:sp>
        <p:nvSpPr>
          <p:cNvPr id="2" name="Title 1">
            <a:extLst>
              <a:ext uri="{FF2B5EF4-FFF2-40B4-BE49-F238E27FC236}">
                <a16:creationId xmlns:a16="http://schemas.microsoft.com/office/drawing/2014/main" id="{5997EE78-447F-A40D-3A8B-68691C27C4A0}"/>
              </a:ext>
            </a:extLst>
          </p:cNvPr>
          <p:cNvSpPr>
            <a:spLocks noGrp="1"/>
          </p:cNvSpPr>
          <p:nvPr>
            <p:ph type="title"/>
          </p:nvPr>
        </p:nvSpPr>
        <p:spPr/>
        <p:txBody>
          <a:bodyPr/>
          <a:lstStyle/>
          <a:p>
            <a:r>
              <a:rPr lang="en-US" dirty="0"/>
              <a:t>comments on the alternatives</a:t>
            </a:r>
          </a:p>
        </p:txBody>
      </p:sp>
      <p:sp>
        <p:nvSpPr>
          <p:cNvPr id="3" name="Footer Placeholder 2">
            <a:extLst>
              <a:ext uri="{FF2B5EF4-FFF2-40B4-BE49-F238E27FC236}">
                <a16:creationId xmlns:a16="http://schemas.microsoft.com/office/drawing/2014/main" id="{CB708016-9D8B-0432-D071-D38A2F43765C}"/>
              </a:ext>
            </a:extLst>
          </p:cNvPr>
          <p:cNvSpPr>
            <a:spLocks noGrp="1"/>
          </p:cNvSpPr>
          <p:nvPr>
            <p:ph type="ftr" sz="quarter" idx="3"/>
          </p:nvPr>
        </p:nvSpPr>
        <p:spPr>
          <a:xfrm>
            <a:off x="2628900" y="7679678"/>
            <a:ext cx="4800600" cy="549259"/>
          </a:xfrm>
        </p:spPr>
        <p:txBody>
          <a:bodyPr/>
          <a:lstStyle/>
          <a:p>
            <a:r>
              <a:rPr lang="en-US"/>
              <a:t>Proposed Trail Route</a:t>
            </a:r>
            <a:endParaRPr lang="en-US" dirty="0"/>
          </a:p>
        </p:txBody>
      </p:sp>
      <p:sp>
        <p:nvSpPr>
          <p:cNvPr id="4" name="Slide Number Placeholder 3">
            <a:extLst>
              <a:ext uri="{FF2B5EF4-FFF2-40B4-BE49-F238E27FC236}">
                <a16:creationId xmlns:a16="http://schemas.microsoft.com/office/drawing/2014/main" id="{F9F6536A-29BB-FABA-D3B0-88D1316332A5}"/>
              </a:ext>
            </a:extLst>
          </p:cNvPr>
          <p:cNvSpPr>
            <a:spLocks noGrp="1"/>
          </p:cNvSpPr>
          <p:nvPr>
            <p:ph type="sldNum" sz="quarter" idx="4"/>
          </p:nvPr>
        </p:nvSpPr>
        <p:spPr/>
        <p:txBody>
          <a:bodyPr/>
          <a:lstStyle/>
          <a:p>
            <a:fld id="{514752F4-EDD2-47D8-87E6-E31AFEC1386A}" type="slidenum">
              <a:rPr lang="en-US" smtClean="0">
                <a:latin typeface="Univers Condensed Light" panose="020B0306020202040204" pitchFamily="34" charset="0"/>
              </a:rPr>
              <a:pPr/>
              <a:t>13</a:t>
            </a:fld>
            <a:r>
              <a:rPr lang="en-US"/>
              <a:t>	</a:t>
            </a:r>
            <a:endParaRPr lang="en-US" b="1" dirty="0"/>
          </a:p>
        </p:txBody>
      </p:sp>
      <p:pic>
        <p:nvPicPr>
          <p:cNvPr id="22" name="Graphic 21" descr="Thumbs Down with solid fill">
            <a:extLst>
              <a:ext uri="{FF2B5EF4-FFF2-40B4-BE49-F238E27FC236}">
                <a16:creationId xmlns:a16="http://schemas.microsoft.com/office/drawing/2014/main" id="{6B2B48B6-EF5E-A2C6-A6AE-ED5BF6C4F24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7651" y="5880393"/>
            <a:ext cx="456944" cy="456944"/>
          </a:xfrm>
          <a:prstGeom prst="rect">
            <a:avLst/>
          </a:prstGeom>
        </p:spPr>
      </p:pic>
      <p:pic>
        <p:nvPicPr>
          <p:cNvPr id="18" name="Graphic 17" descr="Checkbox Checked with solid fill">
            <a:extLst>
              <a:ext uri="{FF2B5EF4-FFF2-40B4-BE49-F238E27FC236}">
                <a16:creationId xmlns:a16="http://schemas.microsoft.com/office/drawing/2014/main" id="{1703A61E-A824-B06D-44C8-A11A070E0D1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7592" y="1512422"/>
            <a:ext cx="601578" cy="601578"/>
          </a:xfrm>
          <a:prstGeom prst="rect">
            <a:avLst/>
          </a:prstGeom>
        </p:spPr>
      </p:pic>
      <p:sp>
        <p:nvSpPr>
          <p:cNvPr id="13" name="Rectangle 12">
            <a:extLst>
              <a:ext uri="{FF2B5EF4-FFF2-40B4-BE49-F238E27FC236}">
                <a16:creationId xmlns:a16="http://schemas.microsoft.com/office/drawing/2014/main" id="{6EB6C004-72DD-F4A3-2520-CEB667F4BE48}"/>
              </a:ext>
            </a:extLst>
          </p:cNvPr>
          <p:cNvSpPr/>
          <p:nvPr/>
        </p:nvSpPr>
        <p:spPr>
          <a:xfrm>
            <a:off x="350259" y="6687698"/>
            <a:ext cx="14280141" cy="154124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42" name="Graphic 41" descr="Thumbs Down with solid fill">
            <a:extLst>
              <a:ext uri="{FF2B5EF4-FFF2-40B4-BE49-F238E27FC236}">
                <a16:creationId xmlns:a16="http://schemas.microsoft.com/office/drawing/2014/main" id="{2BE9DA3C-F5FD-4BC5-922D-205D93648F4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7651" y="6780359"/>
            <a:ext cx="456944" cy="456944"/>
          </a:xfrm>
          <a:prstGeom prst="rect">
            <a:avLst/>
          </a:prstGeom>
        </p:spPr>
      </p:pic>
      <p:sp>
        <p:nvSpPr>
          <p:cNvPr id="17" name="Rectangle: Rounded Corners 16">
            <a:extLst>
              <a:ext uri="{FF2B5EF4-FFF2-40B4-BE49-F238E27FC236}">
                <a16:creationId xmlns:a16="http://schemas.microsoft.com/office/drawing/2014/main" id="{C705960E-945F-3ED9-26B5-A9271F83D196}"/>
              </a:ext>
            </a:extLst>
          </p:cNvPr>
          <p:cNvSpPr/>
          <p:nvPr/>
        </p:nvSpPr>
        <p:spPr>
          <a:xfrm rot="16200000">
            <a:off x="-1191746" y="6687585"/>
            <a:ext cx="2726579" cy="357431"/>
          </a:xfrm>
          <a:prstGeom prst="round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Cons</a:t>
            </a:r>
          </a:p>
        </p:txBody>
      </p:sp>
      <p:graphicFrame>
        <p:nvGraphicFramePr>
          <p:cNvPr id="20" name="Table 19">
            <a:extLst>
              <a:ext uri="{FF2B5EF4-FFF2-40B4-BE49-F238E27FC236}">
                <a16:creationId xmlns:a16="http://schemas.microsoft.com/office/drawing/2014/main" id="{856980DD-C0D4-132E-B639-BF89AA40263F}"/>
              </a:ext>
            </a:extLst>
          </p:cNvPr>
          <p:cNvGraphicFramePr>
            <a:graphicFrameLocks noGrp="1"/>
          </p:cNvGraphicFramePr>
          <p:nvPr>
            <p:extLst>
              <p:ext uri="{D42A27DB-BD31-4B8C-83A1-F6EECF244321}">
                <p14:modId xmlns:p14="http://schemas.microsoft.com/office/powerpoint/2010/main" val="742865704"/>
              </p:ext>
            </p:extLst>
          </p:nvPr>
        </p:nvGraphicFramePr>
        <p:xfrm>
          <a:off x="814596" y="1349850"/>
          <a:ext cx="13788431" cy="3864844"/>
        </p:xfrm>
        <a:graphic>
          <a:graphicData uri="http://schemas.openxmlformats.org/drawingml/2006/table">
            <a:tbl>
              <a:tblPr>
                <a:tableStyleId>{2D5ABB26-0587-4C30-8999-92F81FD0307C}</a:tableStyleId>
              </a:tblPr>
              <a:tblGrid>
                <a:gridCol w="4309587">
                  <a:extLst>
                    <a:ext uri="{9D8B030D-6E8A-4147-A177-3AD203B41FA5}">
                      <a16:colId xmlns:a16="http://schemas.microsoft.com/office/drawing/2014/main" val="2603139527"/>
                    </a:ext>
                  </a:extLst>
                </a:gridCol>
                <a:gridCol w="9478844">
                  <a:extLst>
                    <a:ext uri="{9D8B030D-6E8A-4147-A177-3AD203B41FA5}">
                      <a16:colId xmlns:a16="http://schemas.microsoft.com/office/drawing/2014/main" val="4059688581"/>
                    </a:ext>
                  </a:extLst>
                </a:gridCol>
              </a:tblGrid>
              <a:tr h="938933">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b="1" kern="1200" dirty="0">
                          <a:solidFill>
                            <a:schemeClr val="tx1"/>
                          </a:solidFill>
                          <a:latin typeface="Univers" panose="020B0703030502020204" pitchFamily="34" charset="0"/>
                          <a:cs typeface="+mn-cs"/>
                        </a:rPr>
                        <a:t>Most direct and continuous route</a:t>
                      </a: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“The trail needs to have the fewest street crossings and be continuous and easy to follow. The rail corridor does this the best.”</a:t>
                      </a:r>
                    </a:p>
                  </a:txBody>
                  <a:tcPr marL="16761" marR="16761" marT="8380" marB="8380" anchor="ctr"/>
                </a:tc>
                <a:extLst>
                  <a:ext uri="{0D108BD9-81ED-4DB2-BD59-A6C34878D82A}">
                    <a16:rowId xmlns:a16="http://schemas.microsoft.com/office/drawing/2014/main" val="3608446667"/>
                  </a:ext>
                </a:extLst>
              </a:tr>
              <a:tr h="1453819">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b="1" kern="1200" dirty="0">
                          <a:solidFill>
                            <a:schemeClr val="tx1"/>
                          </a:solidFill>
                          <a:latin typeface="Univers" panose="020B0703030502020204" pitchFamily="34" charset="0"/>
                          <a:cs typeface="+mn-cs"/>
                        </a:rPr>
                        <a:t>Feels most like a true trail</a:t>
                      </a: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“Corridor Direct is a far superior trail option. It will provide a safe, true recreational space away from motor vehicle traffic.” … “I do not think building this on the city streets would be a safe or enjoyable experience or make a true trail that this part of town needs.”</a:t>
                      </a:r>
                    </a:p>
                  </a:txBody>
                  <a:tcPr marL="16761" marR="16761" marT="8380" marB="8380" anchor="ctr"/>
                </a:tc>
                <a:extLst>
                  <a:ext uri="{0D108BD9-81ED-4DB2-BD59-A6C34878D82A}">
                    <a16:rowId xmlns:a16="http://schemas.microsoft.com/office/drawing/2014/main" val="2040903269"/>
                  </a:ext>
                </a:extLst>
              </a:tr>
              <a:tr h="736046">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b="1" kern="1200" dirty="0">
                          <a:solidFill>
                            <a:schemeClr val="tx1"/>
                          </a:solidFill>
                          <a:latin typeface="Univers" panose="020B0703030502020204" pitchFamily="34" charset="0"/>
                          <a:cs typeface="+mn-cs"/>
                        </a:rPr>
                        <a:t>Good for commuting and recreation</a:t>
                      </a: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“It would create a very strong backbone for the city to then build off of with other connections to neighborhoods and green space.”</a:t>
                      </a:r>
                    </a:p>
                  </a:txBody>
                  <a:tcPr marL="16761" marR="16761" marT="8380" marB="8380" anchor="ctr"/>
                </a:tc>
                <a:extLst>
                  <a:ext uri="{0D108BD9-81ED-4DB2-BD59-A6C34878D82A}">
                    <a16:rowId xmlns:a16="http://schemas.microsoft.com/office/drawing/2014/main" val="3302546750"/>
                  </a:ext>
                </a:extLst>
              </a:tr>
              <a:tr h="736046">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b="1" kern="1200" dirty="0">
                          <a:solidFill>
                            <a:schemeClr val="tx1"/>
                          </a:solidFill>
                          <a:latin typeface="Univers" panose="020B0703030502020204" pitchFamily="34" charset="0"/>
                          <a:cs typeface="+mn-cs"/>
                        </a:rPr>
                        <a:t>Easier wayfinding</a:t>
                      </a: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“Having the route be as direct as possible would lead to less confusion along the ride.”</a:t>
                      </a:r>
                    </a:p>
                  </a:txBody>
                  <a:tcPr marL="16761" marR="16761" marT="8380" marB="8380" anchor="ctr"/>
                </a:tc>
                <a:extLst>
                  <a:ext uri="{0D108BD9-81ED-4DB2-BD59-A6C34878D82A}">
                    <a16:rowId xmlns:a16="http://schemas.microsoft.com/office/drawing/2014/main" val="1514181436"/>
                  </a:ext>
                </a:extLst>
              </a:tr>
            </a:tbl>
          </a:graphicData>
        </a:graphic>
      </p:graphicFrame>
      <p:pic>
        <p:nvPicPr>
          <p:cNvPr id="21" name="Graphic 20" descr="Checkbox Checked with solid fill">
            <a:extLst>
              <a:ext uri="{FF2B5EF4-FFF2-40B4-BE49-F238E27FC236}">
                <a16:creationId xmlns:a16="http://schemas.microsoft.com/office/drawing/2014/main" id="{9DC5ED3E-2CE0-E187-1EE1-17CB8D1C44F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5334" y="2692456"/>
            <a:ext cx="601578" cy="601578"/>
          </a:xfrm>
          <a:prstGeom prst="rect">
            <a:avLst/>
          </a:prstGeom>
        </p:spPr>
      </p:pic>
      <p:pic>
        <p:nvPicPr>
          <p:cNvPr id="28" name="Graphic 27" descr="Checkbox Checked with solid fill">
            <a:extLst>
              <a:ext uri="{FF2B5EF4-FFF2-40B4-BE49-F238E27FC236}">
                <a16:creationId xmlns:a16="http://schemas.microsoft.com/office/drawing/2014/main" id="{1FF5EA36-0B60-0F97-4157-264B60DE6EF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7592" y="3731768"/>
            <a:ext cx="601578" cy="601578"/>
          </a:xfrm>
          <a:prstGeom prst="rect">
            <a:avLst/>
          </a:prstGeom>
        </p:spPr>
      </p:pic>
      <p:pic>
        <p:nvPicPr>
          <p:cNvPr id="31" name="Graphic 30" descr="Checkbox Checked with solid fill">
            <a:extLst>
              <a:ext uri="{FF2B5EF4-FFF2-40B4-BE49-F238E27FC236}">
                <a16:creationId xmlns:a16="http://schemas.microsoft.com/office/drawing/2014/main" id="{AD5ED252-4A5B-AB21-16F7-FE2607645B6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7592" y="4507811"/>
            <a:ext cx="601578" cy="601578"/>
          </a:xfrm>
          <a:prstGeom prst="rect">
            <a:avLst/>
          </a:prstGeom>
        </p:spPr>
      </p:pic>
      <p:graphicFrame>
        <p:nvGraphicFramePr>
          <p:cNvPr id="33" name="Table 32">
            <a:extLst>
              <a:ext uri="{FF2B5EF4-FFF2-40B4-BE49-F238E27FC236}">
                <a16:creationId xmlns:a16="http://schemas.microsoft.com/office/drawing/2014/main" id="{64883EFC-79B8-B1C3-F3A0-AE0A246C1C6C}"/>
              </a:ext>
            </a:extLst>
          </p:cNvPr>
          <p:cNvGraphicFramePr>
            <a:graphicFrameLocks noGrp="1"/>
          </p:cNvGraphicFramePr>
          <p:nvPr>
            <p:extLst>
              <p:ext uri="{D42A27DB-BD31-4B8C-83A1-F6EECF244321}">
                <p14:modId xmlns:p14="http://schemas.microsoft.com/office/powerpoint/2010/main" val="747770403"/>
              </p:ext>
            </p:extLst>
          </p:nvPr>
        </p:nvGraphicFramePr>
        <p:xfrm>
          <a:off x="814595" y="5503012"/>
          <a:ext cx="13663405" cy="3597909"/>
        </p:xfrm>
        <a:graphic>
          <a:graphicData uri="http://schemas.openxmlformats.org/drawingml/2006/table">
            <a:tbl>
              <a:tblPr>
                <a:tableStyleId>{2D5ABB26-0587-4C30-8999-92F81FD0307C}</a:tableStyleId>
              </a:tblPr>
              <a:tblGrid>
                <a:gridCol w="4270510">
                  <a:extLst>
                    <a:ext uri="{9D8B030D-6E8A-4147-A177-3AD203B41FA5}">
                      <a16:colId xmlns:a16="http://schemas.microsoft.com/office/drawing/2014/main" val="2603139527"/>
                    </a:ext>
                  </a:extLst>
                </a:gridCol>
                <a:gridCol w="9392895">
                  <a:extLst>
                    <a:ext uri="{9D8B030D-6E8A-4147-A177-3AD203B41FA5}">
                      <a16:colId xmlns:a16="http://schemas.microsoft.com/office/drawing/2014/main" val="4059688581"/>
                    </a:ext>
                  </a:extLst>
                </a:gridCol>
              </a:tblGrid>
              <a:tr h="861224">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b="1" kern="1200" dirty="0">
                          <a:solidFill>
                            <a:schemeClr val="tx1"/>
                          </a:solidFill>
                          <a:latin typeface="Univers" panose="020B0703030502020204" pitchFamily="34" charset="0"/>
                          <a:ea typeface="+mn-ea"/>
                          <a:cs typeface="+mn-cs"/>
                        </a:rPr>
                        <a:t>Railroad coordination and land access, and cost</a:t>
                      </a: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“Direct looks like the most expensive, permission acquisitional, and time consuming alternative.” “It concerns me that the City has been told repeatedly that the railroad is not interested in selling or leasing their land.”</a:t>
                      </a:r>
                    </a:p>
                    <a:p>
                      <a:pPr marL="0" marR="0" lvl="0" indent="0" algn="l" defTabSz="1097280" rtl="0" eaLnBrk="1" fontAlgn="base" latinLnBrk="0" hangingPunct="1">
                        <a:lnSpc>
                          <a:spcPct val="90000"/>
                        </a:lnSpc>
                        <a:spcBef>
                          <a:spcPts val="1200"/>
                        </a:spcBef>
                        <a:spcAft>
                          <a:spcPts val="0"/>
                        </a:spcAft>
                        <a:buClrTx/>
                        <a:buSzTx/>
                        <a:buFont typeface="Wingdings" panose="05000000000000000000" pitchFamily="2" charset="2"/>
                        <a:buNone/>
                        <a:tabLst/>
                        <a:defRPr/>
                      </a:pPr>
                      <a:r>
                        <a:rPr lang="en-US" sz="2000" dirty="0">
                          <a:latin typeface="Univers 47 Condensed Light" pitchFamily="50" charset="0"/>
                        </a:rPr>
                        <a:t>“Too many elevated bridges and bikeways in CD plan”</a:t>
                      </a:r>
                    </a:p>
                  </a:txBody>
                  <a:tcPr marL="16761" marR="16761" marT="8380" marB="8380" anchor="ctr"/>
                </a:tc>
                <a:extLst>
                  <a:ext uri="{0D108BD9-81ED-4DB2-BD59-A6C34878D82A}">
                    <a16:rowId xmlns:a16="http://schemas.microsoft.com/office/drawing/2014/main" val="3608446667"/>
                  </a:ext>
                </a:extLst>
              </a:tr>
              <a:tr h="562131">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b="1" kern="1200" dirty="0">
                          <a:solidFill>
                            <a:schemeClr val="tx1"/>
                          </a:solidFill>
                          <a:latin typeface="Univers" panose="020B0703030502020204" pitchFamily="34" charset="0"/>
                          <a:cs typeface="+mn-cs"/>
                        </a:rPr>
                        <a:t>Limited neighborhood access</a:t>
                      </a: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“I cannot tell where you can get on or off the trail on the Corridor Direct concept.”</a:t>
                      </a:r>
                    </a:p>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“Corridor Direct is my favorite but it needs enough ramps to make getting on and off easy.”</a:t>
                      </a:r>
                    </a:p>
                  </a:txBody>
                  <a:tcPr marL="16761" marR="16761" marT="8380" marB="8380" anchor="ctr"/>
                </a:tc>
                <a:extLst>
                  <a:ext uri="{0D108BD9-81ED-4DB2-BD59-A6C34878D82A}">
                    <a16:rowId xmlns:a16="http://schemas.microsoft.com/office/drawing/2014/main" val="2040903269"/>
                  </a:ext>
                </a:extLst>
              </a:tr>
              <a:tr h="466569">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b="1" kern="1200" dirty="0">
                          <a:solidFill>
                            <a:schemeClr val="tx1"/>
                          </a:solidFill>
                          <a:latin typeface="Univers" panose="020B0703030502020204" pitchFamily="34" charset="0"/>
                          <a:cs typeface="+mn-cs"/>
                        </a:rPr>
                        <a:t>Elevated trail concerns</a:t>
                      </a: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“I also don't like the elevated trail segments - they feel unfriendly and expensive as drawn.” </a:t>
                      </a:r>
                    </a:p>
                  </a:txBody>
                  <a:tcPr marL="16761" marR="16761" marT="8380" marB="8380" anchor="ctr"/>
                </a:tc>
                <a:extLst>
                  <a:ext uri="{0D108BD9-81ED-4DB2-BD59-A6C34878D82A}">
                    <a16:rowId xmlns:a16="http://schemas.microsoft.com/office/drawing/2014/main" val="3302546750"/>
                  </a:ext>
                </a:extLst>
              </a:tr>
              <a:tr h="801156">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endParaRPr lang="en-US" sz="2000" b="1" kern="1200" dirty="0">
                        <a:solidFill>
                          <a:schemeClr val="tx1"/>
                        </a:solidFill>
                        <a:latin typeface="Univers" panose="020B0703030502020204" pitchFamily="34" charset="0"/>
                        <a:cs typeface="+mn-cs"/>
                      </a:endParaRP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endParaRPr lang="en-US" sz="2400" kern="1200" dirty="0">
                        <a:solidFill>
                          <a:schemeClr val="tx1"/>
                        </a:solidFill>
                        <a:latin typeface="Univers Condensed Light" panose="020B0306020202040204" pitchFamily="34" charset="0"/>
                        <a:cs typeface="+mn-cs"/>
                      </a:endParaRPr>
                    </a:p>
                  </a:txBody>
                  <a:tcPr marL="16761" marR="16761" marT="8380" marB="8380" anchor="ctr"/>
                </a:tc>
                <a:extLst>
                  <a:ext uri="{0D108BD9-81ED-4DB2-BD59-A6C34878D82A}">
                    <a16:rowId xmlns:a16="http://schemas.microsoft.com/office/drawing/2014/main" val="3222443368"/>
                  </a:ext>
                </a:extLst>
              </a:tr>
              <a:tr h="0">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endParaRPr lang="en-US" sz="2000" b="1" kern="1200" dirty="0">
                        <a:solidFill>
                          <a:schemeClr val="tx1"/>
                        </a:solidFill>
                        <a:latin typeface="Univers" panose="020B0703030502020204" pitchFamily="34" charset="0"/>
                        <a:cs typeface="+mn-cs"/>
                      </a:endParaRP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endParaRPr lang="en-US" sz="2400" kern="1200" dirty="0">
                        <a:solidFill>
                          <a:schemeClr val="tx1"/>
                        </a:solidFill>
                        <a:latin typeface="Univers Condensed Light" panose="020B0306020202040204" pitchFamily="34" charset="0"/>
                        <a:cs typeface="+mn-cs"/>
                      </a:endParaRPr>
                    </a:p>
                  </a:txBody>
                  <a:tcPr marL="16761" marR="16761" marT="8380" marB="8380" anchor="ctr"/>
                </a:tc>
                <a:extLst>
                  <a:ext uri="{0D108BD9-81ED-4DB2-BD59-A6C34878D82A}">
                    <a16:rowId xmlns:a16="http://schemas.microsoft.com/office/drawing/2014/main" val="3728175304"/>
                  </a:ext>
                </a:extLst>
              </a:tr>
            </a:tbl>
          </a:graphicData>
        </a:graphic>
      </p:graphicFrame>
      <p:cxnSp>
        <p:nvCxnSpPr>
          <p:cNvPr id="38" name="Straight Connector 37">
            <a:extLst>
              <a:ext uri="{FF2B5EF4-FFF2-40B4-BE49-F238E27FC236}">
                <a16:creationId xmlns:a16="http://schemas.microsoft.com/office/drawing/2014/main" id="{00936F67-95AD-F170-8D1B-50EE8143A821}"/>
              </a:ext>
            </a:extLst>
          </p:cNvPr>
          <p:cNvCxnSpPr/>
          <p:nvPr/>
        </p:nvCxnSpPr>
        <p:spPr>
          <a:xfrm>
            <a:off x="-53975" y="5344709"/>
            <a:ext cx="14966950" cy="0"/>
          </a:xfrm>
          <a:prstGeom prst="line">
            <a:avLst/>
          </a:prstGeom>
          <a:ln>
            <a:solidFill>
              <a:srgbClr val="05787F"/>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96AF70FE-4200-1E17-8CB4-1EF8A04FE763}"/>
              </a:ext>
            </a:extLst>
          </p:cNvPr>
          <p:cNvSpPr txBox="1">
            <a:spLocks/>
          </p:cNvSpPr>
          <p:nvPr/>
        </p:nvSpPr>
        <p:spPr>
          <a:xfrm>
            <a:off x="1285580" y="789636"/>
            <a:ext cx="3742264" cy="694266"/>
          </a:xfrm>
          <a:prstGeom prst="rect">
            <a:avLst/>
          </a:prstGeom>
        </p:spPr>
        <p:txBody>
          <a:bodyPr>
            <a:noAutofit/>
          </a:bodyPr>
          <a:lstStyle>
            <a:lvl1pPr marL="342900" indent="-342900" algn="l" defTabSz="1097280" rtl="0" eaLnBrk="1" latinLnBrk="0" hangingPunct="1">
              <a:lnSpc>
                <a:spcPct val="90000"/>
              </a:lnSpc>
              <a:spcBef>
                <a:spcPts val="1200"/>
              </a:spcBef>
              <a:buFont typeface="Wingdings" panose="05000000000000000000" pitchFamily="2" charset="2"/>
              <a:buChar char="§"/>
              <a:defRPr sz="2600" kern="120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90000"/>
              </a:lnSpc>
              <a:spcBef>
                <a:spcPts val="600"/>
              </a:spcBef>
              <a:buFont typeface="Karla" pitchFamily="2" charset="0"/>
              <a:buChar char="—"/>
              <a:defRPr sz="2400" kern="120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90000"/>
              </a:lnSpc>
              <a:spcBef>
                <a:spcPts val="600"/>
              </a:spcBef>
              <a:buFont typeface="Wingdings" panose="05000000000000000000" pitchFamily="2" charset="2"/>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90000"/>
              </a:lnSpc>
              <a:spcBef>
                <a:spcPts val="600"/>
              </a:spcBef>
              <a:buFont typeface="Karla" pitchFamily="2" charset="0"/>
              <a:buChar char="—"/>
              <a:defRPr sz="1600" kern="120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90000"/>
              </a:lnSpc>
              <a:spcBef>
                <a:spcPts val="600"/>
              </a:spcBef>
              <a:buFont typeface="Wingdings" panose="05000000000000000000" pitchFamily="2" charset="2"/>
              <a:buChar char="§"/>
              <a:defRPr sz="1400" kern="120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buFont typeface="Wingdings" panose="05000000000000000000" pitchFamily="2" charset="2"/>
              <a:buNone/>
            </a:pPr>
            <a:r>
              <a:rPr lang="en-US" sz="3200" dirty="0">
                <a:solidFill>
                  <a:schemeClr val="bg1"/>
                </a:solidFill>
              </a:rPr>
              <a:t>Corridor Direct</a:t>
            </a:r>
          </a:p>
        </p:txBody>
      </p:sp>
      <p:pic>
        <p:nvPicPr>
          <p:cNvPr id="30" name="Graphic 29" descr="Train Tracks with solid fill">
            <a:extLst>
              <a:ext uri="{FF2B5EF4-FFF2-40B4-BE49-F238E27FC236}">
                <a16:creationId xmlns:a16="http://schemas.microsoft.com/office/drawing/2014/main" id="{15ADF4B7-C422-B51F-F062-27E8199D0FD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9726" y="645929"/>
            <a:ext cx="709737" cy="709737"/>
          </a:xfrm>
          <a:prstGeom prst="rect">
            <a:avLst/>
          </a:prstGeom>
        </p:spPr>
      </p:pic>
      <p:pic>
        <p:nvPicPr>
          <p:cNvPr id="5" name="Graphic 4" descr="Thumbs Down with solid fill">
            <a:extLst>
              <a:ext uri="{FF2B5EF4-FFF2-40B4-BE49-F238E27FC236}">
                <a16:creationId xmlns:a16="http://schemas.microsoft.com/office/drawing/2014/main" id="{4B395B73-801F-EA0B-CF17-15E7D274CEC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43609" y="7497363"/>
            <a:ext cx="456944" cy="456944"/>
          </a:xfrm>
          <a:prstGeom prst="rect">
            <a:avLst/>
          </a:prstGeom>
        </p:spPr>
      </p:pic>
    </p:spTree>
    <p:extLst>
      <p:ext uri="{BB962C8B-B14F-4D97-AF65-F5344CB8AC3E}">
        <p14:creationId xmlns:p14="http://schemas.microsoft.com/office/powerpoint/2010/main" val="559617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B31EA-5611-B225-4D03-095224FE8FC6}"/>
            </a:ext>
          </a:extLst>
        </p:cNvPr>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9C014A3B-6D47-95C3-6865-B7ACAF3A783E}"/>
              </a:ext>
            </a:extLst>
          </p:cNvPr>
          <p:cNvSpPr/>
          <p:nvPr/>
        </p:nvSpPr>
        <p:spPr>
          <a:xfrm rot="16200000">
            <a:off x="-1773475" y="3115319"/>
            <a:ext cx="3876736" cy="357431"/>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Pros</a:t>
            </a:r>
          </a:p>
        </p:txBody>
      </p:sp>
      <p:sp>
        <p:nvSpPr>
          <p:cNvPr id="2" name="Title 1">
            <a:extLst>
              <a:ext uri="{FF2B5EF4-FFF2-40B4-BE49-F238E27FC236}">
                <a16:creationId xmlns:a16="http://schemas.microsoft.com/office/drawing/2014/main" id="{C9170ACC-99EE-2F9A-ED23-B2D616ADBEEA}"/>
              </a:ext>
            </a:extLst>
          </p:cNvPr>
          <p:cNvSpPr>
            <a:spLocks noGrp="1"/>
          </p:cNvSpPr>
          <p:nvPr>
            <p:ph type="title"/>
          </p:nvPr>
        </p:nvSpPr>
        <p:spPr/>
        <p:txBody>
          <a:bodyPr/>
          <a:lstStyle/>
          <a:p>
            <a:r>
              <a:rPr lang="en-US" dirty="0"/>
              <a:t>comments on the alternatives</a:t>
            </a:r>
          </a:p>
        </p:txBody>
      </p:sp>
      <p:sp>
        <p:nvSpPr>
          <p:cNvPr id="3" name="Footer Placeholder 2">
            <a:extLst>
              <a:ext uri="{FF2B5EF4-FFF2-40B4-BE49-F238E27FC236}">
                <a16:creationId xmlns:a16="http://schemas.microsoft.com/office/drawing/2014/main" id="{B706733F-0949-2047-6166-AD7FB5B6C9E0}"/>
              </a:ext>
            </a:extLst>
          </p:cNvPr>
          <p:cNvSpPr>
            <a:spLocks noGrp="1"/>
          </p:cNvSpPr>
          <p:nvPr>
            <p:ph type="ftr" sz="quarter" idx="3"/>
          </p:nvPr>
        </p:nvSpPr>
        <p:spPr>
          <a:xfrm>
            <a:off x="2628900" y="7679678"/>
            <a:ext cx="4800600" cy="549259"/>
          </a:xfrm>
        </p:spPr>
        <p:txBody>
          <a:bodyPr/>
          <a:lstStyle/>
          <a:p>
            <a:r>
              <a:rPr lang="en-US"/>
              <a:t>Proposed Trail Route</a:t>
            </a:r>
            <a:endParaRPr lang="en-US" dirty="0"/>
          </a:p>
        </p:txBody>
      </p:sp>
      <p:sp>
        <p:nvSpPr>
          <p:cNvPr id="4" name="Slide Number Placeholder 3">
            <a:extLst>
              <a:ext uri="{FF2B5EF4-FFF2-40B4-BE49-F238E27FC236}">
                <a16:creationId xmlns:a16="http://schemas.microsoft.com/office/drawing/2014/main" id="{BED5D216-78E2-0C83-2D7D-853F743DBAB6}"/>
              </a:ext>
            </a:extLst>
          </p:cNvPr>
          <p:cNvSpPr>
            <a:spLocks noGrp="1"/>
          </p:cNvSpPr>
          <p:nvPr>
            <p:ph type="sldNum" sz="quarter" idx="4"/>
          </p:nvPr>
        </p:nvSpPr>
        <p:spPr/>
        <p:txBody>
          <a:bodyPr/>
          <a:lstStyle/>
          <a:p>
            <a:fld id="{514752F4-EDD2-47D8-87E6-E31AFEC1386A}" type="slidenum">
              <a:rPr lang="en-US" smtClean="0">
                <a:latin typeface="Univers Condensed Light" panose="020B0306020202040204" pitchFamily="34" charset="0"/>
              </a:rPr>
              <a:pPr/>
              <a:t>14</a:t>
            </a:fld>
            <a:r>
              <a:rPr lang="en-US"/>
              <a:t>	</a:t>
            </a:r>
            <a:endParaRPr lang="en-US" b="1" dirty="0"/>
          </a:p>
        </p:txBody>
      </p:sp>
      <p:pic>
        <p:nvPicPr>
          <p:cNvPr id="22" name="Graphic 21" descr="Thumbs Down with solid fill">
            <a:extLst>
              <a:ext uri="{FF2B5EF4-FFF2-40B4-BE49-F238E27FC236}">
                <a16:creationId xmlns:a16="http://schemas.microsoft.com/office/drawing/2014/main" id="{FF5733A2-39FF-D3F9-5A82-A20405D534D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57651" y="5662203"/>
            <a:ext cx="456944" cy="456944"/>
          </a:xfrm>
          <a:prstGeom prst="rect">
            <a:avLst/>
          </a:prstGeom>
        </p:spPr>
      </p:pic>
      <p:pic>
        <p:nvPicPr>
          <p:cNvPr id="18" name="Graphic 17" descr="Checkbox Checked with solid fill">
            <a:extLst>
              <a:ext uri="{FF2B5EF4-FFF2-40B4-BE49-F238E27FC236}">
                <a16:creationId xmlns:a16="http://schemas.microsoft.com/office/drawing/2014/main" id="{091467A4-5004-E273-AD66-5A3449C12E4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592" y="1384321"/>
            <a:ext cx="601578" cy="601578"/>
          </a:xfrm>
          <a:prstGeom prst="rect">
            <a:avLst/>
          </a:prstGeom>
        </p:spPr>
      </p:pic>
      <p:sp>
        <p:nvSpPr>
          <p:cNvPr id="13" name="Rectangle 12">
            <a:extLst>
              <a:ext uri="{FF2B5EF4-FFF2-40B4-BE49-F238E27FC236}">
                <a16:creationId xmlns:a16="http://schemas.microsoft.com/office/drawing/2014/main" id="{A5DB4426-0304-5E8A-F95E-CDA9CE547049}"/>
              </a:ext>
            </a:extLst>
          </p:cNvPr>
          <p:cNvSpPr/>
          <p:nvPr/>
        </p:nvSpPr>
        <p:spPr>
          <a:xfrm>
            <a:off x="350259" y="6687698"/>
            <a:ext cx="14280141" cy="154124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42" name="Graphic 41" descr="Thumbs Down with solid fill">
            <a:extLst>
              <a:ext uri="{FF2B5EF4-FFF2-40B4-BE49-F238E27FC236}">
                <a16:creationId xmlns:a16="http://schemas.microsoft.com/office/drawing/2014/main" id="{54094F38-2D79-69FB-427B-2CCD040679C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57651" y="6498596"/>
            <a:ext cx="456944" cy="456944"/>
          </a:xfrm>
          <a:prstGeom prst="rect">
            <a:avLst/>
          </a:prstGeom>
        </p:spPr>
      </p:pic>
      <p:sp>
        <p:nvSpPr>
          <p:cNvPr id="17" name="Rectangle: Rounded Corners 16">
            <a:extLst>
              <a:ext uri="{FF2B5EF4-FFF2-40B4-BE49-F238E27FC236}">
                <a16:creationId xmlns:a16="http://schemas.microsoft.com/office/drawing/2014/main" id="{1D2310A9-7D2C-E482-162A-10BE1F680E67}"/>
              </a:ext>
            </a:extLst>
          </p:cNvPr>
          <p:cNvSpPr/>
          <p:nvPr/>
        </p:nvSpPr>
        <p:spPr>
          <a:xfrm rot="16200000">
            <a:off x="-1191746" y="6687585"/>
            <a:ext cx="2726579" cy="357431"/>
          </a:xfrm>
          <a:prstGeom prst="round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Cons</a:t>
            </a:r>
          </a:p>
        </p:txBody>
      </p:sp>
      <p:graphicFrame>
        <p:nvGraphicFramePr>
          <p:cNvPr id="20" name="Table 19">
            <a:extLst>
              <a:ext uri="{FF2B5EF4-FFF2-40B4-BE49-F238E27FC236}">
                <a16:creationId xmlns:a16="http://schemas.microsoft.com/office/drawing/2014/main" id="{116D62D6-C888-D6AA-49C0-A15F8E87CA2D}"/>
              </a:ext>
            </a:extLst>
          </p:cNvPr>
          <p:cNvGraphicFramePr>
            <a:graphicFrameLocks noGrp="1"/>
          </p:cNvGraphicFramePr>
          <p:nvPr>
            <p:extLst>
              <p:ext uri="{D42A27DB-BD31-4B8C-83A1-F6EECF244321}">
                <p14:modId xmlns:p14="http://schemas.microsoft.com/office/powerpoint/2010/main" val="547835125"/>
              </p:ext>
            </p:extLst>
          </p:nvPr>
        </p:nvGraphicFramePr>
        <p:xfrm>
          <a:off x="814596" y="1349850"/>
          <a:ext cx="13788431" cy="3799250"/>
        </p:xfrm>
        <a:graphic>
          <a:graphicData uri="http://schemas.openxmlformats.org/drawingml/2006/table">
            <a:tbl>
              <a:tblPr>
                <a:tableStyleId>{2D5ABB26-0587-4C30-8999-92F81FD0307C}</a:tableStyleId>
              </a:tblPr>
              <a:tblGrid>
                <a:gridCol w="4309587">
                  <a:extLst>
                    <a:ext uri="{9D8B030D-6E8A-4147-A177-3AD203B41FA5}">
                      <a16:colId xmlns:a16="http://schemas.microsoft.com/office/drawing/2014/main" val="2603139527"/>
                    </a:ext>
                  </a:extLst>
                </a:gridCol>
                <a:gridCol w="9478844">
                  <a:extLst>
                    <a:ext uri="{9D8B030D-6E8A-4147-A177-3AD203B41FA5}">
                      <a16:colId xmlns:a16="http://schemas.microsoft.com/office/drawing/2014/main" val="4059688581"/>
                    </a:ext>
                  </a:extLst>
                </a:gridCol>
              </a:tblGrid>
              <a:tr h="1187202">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b="1" kern="1200" dirty="0">
                          <a:solidFill>
                            <a:schemeClr val="tx1"/>
                          </a:solidFill>
                          <a:latin typeface="Univers" panose="020B0703030502020204" pitchFamily="34" charset="0"/>
                          <a:cs typeface="+mn-cs"/>
                        </a:rPr>
                        <a:t>Connects to parks, waterways, and green spaces</a:t>
                      </a: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“I like the Greenway Trail best because of the connections to parks and green spaces.” “There’s so much research backing up the benefits of spending time in nature, and this would provide safe connections to many green spaces.”</a:t>
                      </a:r>
                    </a:p>
                  </a:txBody>
                  <a:tcPr marL="16761" marR="16761" marT="8380" marB="8380" anchor="ctr"/>
                </a:tc>
                <a:extLst>
                  <a:ext uri="{0D108BD9-81ED-4DB2-BD59-A6C34878D82A}">
                    <a16:rowId xmlns:a16="http://schemas.microsoft.com/office/drawing/2014/main" val="3608446667"/>
                  </a:ext>
                </a:extLst>
              </a:tr>
              <a:tr h="798072">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b="1" kern="1200" dirty="0">
                          <a:solidFill>
                            <a:schemeClr val="tx1"/>
                          </a:solidFill>
                          <a:latin typeface="Univers" panose="020B0703030502020204" pitchFamily="34" charset="0"/>
                          <a:cs typeface="+mn-cs"/>
                        </a:rPr>
                        <a:t>May be more feasible</a:t>
                      </a: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“The Greenway Link is the best overall. I don’t see the Corridor Direct option being very feasible with the amount of railroad cooperation and the infrastructure needed.”</a:t>
                      </a:r>
                    </a:p>
                  </a:txBody>
                  <a:tcPr marL="16761" marR="16761" marT="8380" marB="8380" anchor="ctr"/>
                </a:tc>
                <a:extLst>
                  <a:ext uri="{0D108BD9-81ED-4DB2-BD59-A6C34878D82A}">
                    <a16:rowId xmlns:a16="http://schemas.microsoft.com/office/drawing/2014/main" val="2040903269"/>
                  </a:ext>
                </a:extLst>
              </a:tr>
              <a:tr h="729211">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b="1" kern="1200" dirty="0">
                          <a:solidFill>
                            <a:schemeClr val="tx1"/>
                          </a:solidFill>
                          <a:latin typeface="Univers" panose="020B0703030502020204" pitchFamily="34" charset="0"/>
                          <a:cs typeface="+mn-cs"/>
                        </a:rPr>
                        <a:t>Good trail-network connections</a:t>
                      </a: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“…links to the Oak Leaf Trail, </a:t>
                      </a:r>
                      <a:r>
                        <a:rPr lang="en-US" sz="2000" kern="1200" dirty="0" err="1">
                          <a:solidFill>
                            <a:schemeClr val="tx1"/>
                          </a:solidFill>
                          <a:latin typeface="Univers Condensed Light" panose="020B0306020202040204" pitchFamily="34" charset="0"/>
                          <a:cs typeface="+mn-cs"/>
                        </a:rPr>
                        <a:t>Beerline</a:t>
                      </a:r>
                      <a:r>
                        <a:rPr lang="en-US" sz="2000" kern="1200" dirty="0">
                          <a:solidFill>
                            <a:schemeClr val="tx1"/>
                          </a:solidFill>
                          <a:latin typeface="Univers Condensed Light" panose="020B0306020202040204" pitchFamily="34" charset="0"/>
                          <a:cs typeface="+mn-cs"/>
                        </a:rPr>
                        <a:t> Trail, Lincoln Creek, Hank Aaron State Trail, and future extensions..”</a:t>
                      </a:r>
                    </a:p>
                  </a:txBody>
                  <a:tcPr marL="16761" marR="16761" marT="8380" marB="8380" anchor="ctr"/>
                </a:tc>
                <a:extLst>
                  <a:ext uri="{0D108BD9-81ED-4DB2-BD59-A6C34878D82A}">
                    <a16:rowId xmlns:a16="http://schemas.microsoft.com/office/drawing/2014/main" val="3302546750"/>
                  </a:ext>
                </a:extLst>
              </a:tr>
              <a:tr h="1084765">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b="1" kern="1200" dirty="0">
                          <a:solidFill>
                            <a:schemeClr val="tx1"/>
                          </a:solidFill>
                          <a:latin typeface="Univers" panose="020B0703030502020204" pitchFamily="34" charset="0"/>
                          <a:cs typeface="+mn-cs"/>
                        </a:rPr>
                        <a:t>More active and visible</a:t>
                      </a: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“I would lean heavily into the Greenway Link…you’re in busy parks…and a more natural experience.”</a:t>
                      </a:r>
                    </a:p>
                  </a:txBody>
                  <a:tcPr marL="16761" marR="16761" marT="8380" marB="8380" anchor="ctr"/>
                </a:tc>
                <a:extLst>
                  <a:ext uri="{0D108BD9-81ED-4DB2-BD59-A6C34878D82A}">
                    <a16:rowId xmlns:a16="http://schemas.microsoft.com/office/drawing/2014/main" val="1514181436"/>
                  </a:ext>
                </a:extLst>
              </a:tr>
            </a:tbl>
          </a:graphicData>
        </a:graphic>
      </p:graphicFrame>
      <p:pic>
        <p:nvPicPr>
          <p:cNvPr id="27" name="Graphic 26" descr="Checkbox Checked with solid fill">
            <a:extLst>
              <a:ext uri="{FF2B5EF4-FFF2-40B4-BE49-F238E27FC236}">
                <a16:creationId xmlns:a16="http://schemas.microsoft.com/office/drawing/2014/main" id="{DEB7F5D4-9F82-000D-9524-6775AB69414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592" y="2647409"/>
            <a:ext cx="601578" cy="601578"/>
          </a:xfrm>
          <a:prstGeom prst="rect">
            <a:avLst/>
          </a:prstGeom>
        </p:spPr>
      </p:pic>
      <p:pic>
        <p:nvPicPr>
          <p:cNvPr id="28" name="Graphic 27" descr="Checkbox Checked with solid fill">
            <a:extLst>
              <a:ext uri="{FF2B5EF4-FFF2-40B4-BE49-F238E27FC236}">
                <a16:creationId xmlns:a16="http://schemas.microsoft.com/office/drawing/2014/main" id="{7A9D71AE-E296-77AF-127D-8D28E7334E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7592" y="3356251"/>
            <a:ext cx="601578" cy="601578"/>
          </a:xfrm>
          <a:prstGeom prst="rect">
            <a:avLst/>
          </a:prstGeom>
        </p:spPr>
      </p:pic>
      <p:pic>
        <p:nvPicPr>
          <p:cNvPr id="29" name="Graphic 28" descr="Checkbox Checked with solid fill">
            <a:extLst>
              <a:ext uri="{FF2B5EF4-FFF2-40B4-BE49-F238E27FC236}">
                <a16:creationId xmlns:a16="http://schemas.microsoft.com/office/drawing/2014/main" id="{4960A646-BEA6-5095-E8B1-1ABDD6D2A8D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85334" y="4246736"/>
            <a:ext cx="601578" cy="601578"/>
          </a:xfrm>
          <a:prstGeom prst="rect">
            <a:avLst/>
          </a:prstGeom>
        </p:spPr>
      </p:pic>
      <p:graphicFrame>
        <p:nvGraphicFramePr>
          <p:cNvPr id="33" name="Table 32">
            <a:extLst>
              <a:ext uri="{FF2B5EF4-FFF2-40B4-BE49-F238E27FC236}">
                <a16:creationId xmlns:a16="http://schemas.microsoft.com/office/drawing/2014/main" id="{6DF13BEF-E29E-AAFD-8DAB-66F8876C7BF4}"/>
              </a:ext>
            </a:extLst>
          </p:cNvPr>
          <p:cNvGraphicFramePr>
            <a:graphicFrameLocks noGrp="1"/>
          </p:cNvGraphicFramePr>
          <p:nvPr>
            <p:extLst>
              <p:ext uri="{D42A27DB-BD31-4B8C-83A1-F6EECF244321}">
                <p14:modId xmlns:p14="http://schemas.microsoft.com/office/powerpoint/2010/main" val="3561911913"/>
              </p:ext>
            </p:extLst>
          </p:nvPr>
        </p:nvGraphicFramePr>
        <p:xfrm>
          <a:off x="814595" y="5503012"/>
          <a:ext cx="13663405" cy="1918081"/>
        </p:xfrm>
        <a:graphic>
          <a:graphicData uri="http://schemas.openxmlformats.org/drawingml/2006/table">
            <a:tbl>
              <a:tblPr>
                <a:tableStyleId>{2D5ABB26-0587-4C30-8999-92F81FD0307C}</a:tableStyleId>
              </a:tblPr>
              <a:tblGrid>
                <a:gridCol w="4270510">
                  <a:extLst>
                    <a:ext uri="{9D8B030D-6E8A-4147-A177-3AD203B41FA5}">
                      <a16:colId xmlns:a16="http://schemas.microsoft.com/office/drawing/2014/main" val="2603139527"/>
                    </a:ext>
                  </a:extLst>
                </a:gridCol>
                <a:gridCol w="9392895">
                  <a:extLst>
                    <a:ext uri="{9D8B030D-6E8A-4147-A177-3AD203B41FA5}">
                      <a16:colId xmlns:a16="http://schemas.microsoft.com/office/drawing/2014/main" val="4059688581"/>
                    </a:ext>
                  </a:extLst>
                </a:gridCol>
              </a:tblGrid>
              <a:tr h="866038">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b="1" kern="1200" dirty="0">
                          <a:solidFill>
                            <a:schemeClr val="tx1"/>
                          </a:solidFill>
                          <a:latin typeface="Univers" panose="020B0703030502020204" pitchFamily="34" charset="0"/>
                          <a:ea typeface="+mn-ea"/>
                          <a:cs typeface="+mn-cs"/>
                        </a:rPr>
                        <a:t>Less direct and includes on-street segments </a:t>
                      </a: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“Greenway Link has some positive true trail features, but also not-great on-street segments.” “Don’t go way out of the way.”</a:t>
                      </a:r>
                    </a:p>
                  </a:txBody>
                  <a:tcPr marL="16761" marR="16761" marT="8380" marB="8380" anchor="ctr"/>
                </a:tc>
                <a:extLst>
                  <a:ext uri="{0D108BD9-81ED-4DB2-BD59-A6C34878D82A}">
                    <a16:rowId xmlns:a16="http://schemas.microsoft.com/office/drawing/2014/main" val="3608446667"/>
                  </a:ext>
                </a:extLst>
              </a:tr>
              <a:tr h="760963">
                <a:tc>
                  <a:txBody>
                    <a:bodyPr/>
                    <a:lstStyle/>
                    <a:p>
                      <a:pPr marL="0" marR="0" lvl="0" indent="0" algn="l" defTabSz="1097280" rtl="0" eaLnBrk="1" fontAlgn="base" latinLnBrk="0" hangingPunct="1">
                        <a:lnSpc>
                          <a:spcPct val="90000"/>
                        </a:lnSpc>
                        <a:spcBef>
                          <a:spcPts val="1200"/>
                        </a:spcBef>
                        <a:spcAft>
                          <a:spcPts val="0"/>
                        </a:spcAft>
                        <a:buClrTx/>
                        <a:buSzTx/>
                        <a:buFont typeface="Wingdings" panose="05000000000000000000" pitchFamily="2" charset="2"/>
                        <a:buNone/>
                        <a:tabLst/>
                        <a:defRPr/>
                      </a:pPr>
                      <a:r>
                        <a:rPr lang="en-US" sz="2000" b="1" kern="1200" dirty="0">
                          <a:solidFill>
                            <a:schemeClr val="tx1"/>
                          </a:solidFill>
                          <a:latin typeface="Univers" panose="020B0703030502020204" pitchFamily="34" charset="0"/>
                          <a:ea typeface="+mn-ea"/>
                          <a:cs typeface="+mn-cs"/>
                        </a:rPr>
                        <a:t>Less tied to the rail-with-trail vision</a:t>
                      </a: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“Seems like the Greenway and Explore the Neighborhoods concepts have little to do with the 30th Street Industrial Corridor and rail line.”</a:t>
                      </a:r>
                    </a:p>
                  </a:txBody>
                  <a:tcPr marL="16761" marR="16761" marT="8380" marB="8380" anchor="ctr"/>
                </a:tc>
                <a:extLst>
                  <a:ext uri="{0D108BD9-81ED-4DB2-BD59-A6C34878D82A}">
                    <a16:rowId xmlns:a16="http://schemas.microsoft.com/office/drawing/2014/main" val="3302546750"/>
                  </a:ext>
                </a:extLst>
              </a:tr>
              <a:tr h="0">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b="1" kern="1200" dirty="0">
                          <a:solidFill>
                            <a:schemeClr val="tx1"/>
                          </a:solidFill>
                          <a:latin typeface="Univers" panose="020B0703030502020204" pitchFamily="34" charset="0"/>
                          <a:cs typeface="+mn-cs"/>
                        </a:rPr>
                        <a:t>Confusing wayfinding</a:t>
                      </a: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“Any off rail should/has to be well marked and ‘branded’ to not lose riders along the way.”</a:t>
                      </a:r>
                    </a:p>
                  </a:txBody>
                  <a:tcPr marL="16761" marR="16761" marT="8380" marB="8380" anchor="ctr"/>
                </a:tc>
                <a:extLst>
                  <a:ext uri="{0D108BD9-81ED-4DB2-BD59-A6C34878D82A}">
                    <a16:rowId xmlns:a16="http://schemas.microsoft.com/office/drawing/2014/main" val="3728175304"/>
                  </a:ext>
                </a:extLst>
              </a:tr>
            </a:tbl>
          </a:graphicData>
        </a:graphic>
      </p:graphicFrame>
      <p:cxnSp>
        <p:nvCxnSpPr>
          <p:cNvPr id="38" name="Straight Connector 37">
            <a:extLst>
              <a:ext uri="{FF2B5EF4-FFF2-40B4-BE49-F238E27FC236}">
                <a16:creationId xmlns:a16="http://schemas.microsoft.com/office/drawing/2014/main" id="{4996C45F-2507-70B0-B41F-6D5E1501ECD5}"/>
              </a:ext>
            </a:extLst>
          </p:cNvPr>
          <p:cNvCxnSpPr/>
          <p:nvPr/>
        </p:nvCxnSpPr>
        <p:spPr>
          <a:xfrm>
            <a:off x="-53975" y="5389159"/>
            <a:ext cx="14966950" cy="0"/>
          </a:xfrm>
          <a:prstGeom prst="line">
            <a:avLst/>
          </a:prstGeom>
          <a:ln>
            <a:solidFill>
              <a:srgbClr val="05787F"/>
            </a:solidFill>
          </a:ln>
        </p:spPr>
        <p:style>
          <a:lnRef idx="1">
            <a:schemeClr val="accent1"/>
          </a:lnRef>
          <a:fillRef idx="0">
            <a:schemeClr val="accent1"/>
          </a:fillRef>
          <a:effectRef idx="0">
            <a:schemeClr val="accent1"/>
          </a:effectRef>
          <a:fontRef idx="minor">
            <a:schemeClr val="tx1"/>
          </a:fontRef>
        </p:style>
      </p:cxnSp>
      <p:sp>
        <p:nvSpPr>
          <p:cNvPr id="5" name="Text Placeholder 5">
            <a:extLst>
              <a:ext uri="{FF2B5EF4-FFF2-40B4-BE49-F238E27FC236}">
                <a16:creationId xmlns:a16="http://schemas.microsoft.com/office/drawing/2014/main" id="{F007B3F0-9835-60A2-60A2-4E0FE094C0BB}"/>
              </a:ext>
            </a:extLst>
          </p:cNvPr>
          <p:cNvSpPr txBox="1">
            <a:spLocks/>
          </p:cNvSpPr>
          <p:nvPr/>
        </p:nvSpPr>
        <p:spPr>
          <a:xfrm>
            <a:off x="156282" y="731428"/>
            <a:ext cx="4363454" cy="762000"/>
          </a:xfrm>
          <a:prstGeom prst="rect">
            <a:avLst/>
          </a:prstGeom>
        </p:spPr>
        <p:txBody>
          <a:bodyPr>
            <a:normAutofit/>
          </a:bodyPr>
          <a:lstStyle>
            <a:lvl1pPr marL="342900" indent="-342900" algn="l" defTabSz="1097280" rtl="0" eaLnBrk="1" latinLnBrk="0" hangingPunct="1">
              <a:lnSpc>
                <a:spcPct val="90000"/>
              </a:lnSpc>
              <a:spcBef>
                <a:spcPts val="1200"/>
              </a:spcBef>
              <a:buFont typeface="Wingdings" panose="05000000000000000000" pitchFamily="2" charset="2"/>
              <a:buChar char="§"/>
              <a:defRPr sz="2600" kern="120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90000"/>
              </a:lnSpc>
              <a:spcBef>
                <a:spcPts val="600"/>
              </a:spcBef>
              <a:buFont typeface="Karla" pitchFamily="2" charset="0"/>
              <a:buChar char="—"/>
              <a:defRPr sz="2400" kern="120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90000"/>
              </a:lnSpc>
              <a:spcBef>
                <a:spcPts val="600"/>
              </a:spcBef>
              <a:buFont typeface="Wingdings" panose="05000000000000000000" pitchFamily="2" charset="2"/>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90000"/>
              </a:lnSpc>
              <a:spcBef>
                <a:spcPts val="600"/>
              </a:spcBef>
              <a:buFont typeface="Karla" pitchFamily="2" charset="0"/>
              <a:buChar char="—"/>
              <a:defRPr sz="1600" kern="120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90000"/>
              </a:lnSpc>
              <a:spcBef>
                <a:spcPts val="600"/>
              </a:spcBef>
              <a:buFont typeface="Wingdings" panose="05000000000000000000" pitchFamily="2" charset="2"/>
              <a:buChar char="§"/>
              <a:defRPr sz="1400" kern="120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Font typeface="Wingdings" panose="05000000000000000000" pitchFamily="2" charset="2"/>
              <a:buNone/>
            </a:pPr>
            <a:r>
              <a:rPr lang="en-US" sz="3200" dirty="0">
                <a:solidFill>
                  <a:schemeClr val="bg1"/>
                </a:solidFill>
              </a:rPr>
              <a:t>Greenway Link</a:t>
            </a:r>
          </a:p>
        </p:txBody>
      </p:sp>
      <p:pic>
        <p:nvPicPr>
          <p:cNvPr id="6" name="Graphic 5" descr="Hill scene with solid fill">
            <a:extLst>
              <a:ext uri="{FF2B5EF4-FFF2-40B4-BE49-F238E27FC236}">
                <a16:creationId xmlns:a16="http://schemas.microsoft.com/office/drawing/2014/main" id="{6EA6441E-6937-EC7E-8B8C-96CF477547C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8600" y="652998"/>
            <a:ext cx="668868" cy="668868"/>
          </a:xfrm>
          <a:prstGeom prst="rect">
            <a:avLst/>
          </a:prstGeom>
        </p:spPr>
      </p:pic>
      <p:pic>
        <p:nvPicPr>
          <p:cNvPr id="7" name="Graphic 6" descr="Thumbs Down with solid fill">
            <a:extLst>
              <a:ext uri="{FF2B5EF4-FFF2-40B4-BE49-F238E27FC236}">
                <a16:creationId xmlns:a16="http://schemas.microsoft.com/office/drawing/2014/main" id="{7BD35920-1038-B4A0-B587-DCB421F5685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57651" y="7075361"/>
            <a:ext cx="456944" cy="456944"/>
          </a:xfrm>
          <a:prstGeom prst="rect">
            <a:avLst/>
          </a:prstGeom>
        </p:spPr>
      </p:pic>
    </p:spTree>
    <p:extLst>
      <p:ext uri="{BB962C8B-B14F-4D97-AF65-F5344CB8AC3E}">
        <p14:creationId xmlns:p14="http://schemas.microsoft.com/office/powerpoint/2010/main" val="694896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6C91C-5142-BA00-A451-8F7AB08CB7FF}"/>
            </a:ext>
          </a:extLst>
        </p:cNvPr>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7D0C7F14-9246-12A7-00BB-826D52EF3BD3}"/>
              </a:ext>
            </a:extLst>
          </p:cNvPr>
          <p:cNvSpPr/>
          <p:nvPr/>
        </p:nvSpPr>
        <p:spPr>
          <a:xfrm rot="16200000">
            <a:off x="-1773475" y="3115319"/>
            <a:ext cx="3876736" cy="357431"/>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Pros</a:t>
            </a:r>
          </a:p>
        </p:txBody>
      </p:sp>
      <p:sp>
        <p:nvSpPr>
          <p:cNvPr id="2" name="Title 1">
            <a:extLst>
              <a:ext uri="{FF2B5EF4-FFF2-40B4-BE49-F238E27FC236}">
                <a16:creationId xmlns:a16="http://schemas.microsoft.com/office/drawing/2014/main" id="{2C7D8BA2-5C1F-A889-2C8D-A79363DF81B8}"/>
              </a:ext>
            </a:extLst>
          </p:cNvPr>
          <p:cNvSpPr>
            <a:spLocks noGrp="1"/>
          </p:cNvSpPr>
          <p:nvPr>
            <p:ph type="title"/>
          </p:nvPr>
        </p:nvSpPr>
        <p:spPr/>
        <p:txBody>
          <a:bodyPr/>
          <a:lstStyle/>
          <a:p>
            <a:r>
              <a:rPr lang="en-US" dirty="0"/>
              <a:t>comments on the alternatives</a:t>
            </a:r>
          </a:p>
        </p:txBody>
      </p:sp>
      <p:sp>
        <p:nvSpPr>
          <p:cNvPr id="3" name="Footer Placeholder 2">
            <a:extLst>
              <a:ext uri="{FF2B5EF4-FFF2-40B4-BE49-F238E27FC236}">
                <a16:creationId xmlns:a16="http://schemas.microsoft.com/office/drawing/2014/main" id="{0688CEFC-953C-3453-58DC-618747C028CF}"/>
              </a:ext>
            </a:extLst>
          </p:cNvPr>
          <p:cNvSpPr>
            <a:spLocks noGrp="1"/>
          </p:cNvSpPr>
          <p:nvPr>
            <p:ph type="ftr" sz="quarter" idx="3"/>
          </p:nvPr>
        </p:nvSpPr>
        <p:spPr>
          <a:xfrm>
            <a:off x="2628900" y="7679678"/>
            <a:ext cx="4800600" cy="549259"/>
          </a:xfrm>
        </p:spPr>
        <p:txBody>
          <a:bodyPr/>
          <a:lstStyle/>
          <a:p>
            <a:r>
              <a:rPr lang="en-US"/>
              <a:t>Proposed Trail Route</a:t>
            </a:r>
            <a:endParaRPr lang="en-US" dirty="0"/>
          </a:p>
        </p:txBody>
      </p:sp>
      <p:sp>
        <p:nvSpPr>
          <p:cNvPr id="4" name="Slide Number Placeholder 3">
            <a:extLst>
              <a:ext uri="{FF2B5EF4-FFF2-40B4-BE49-F238E27FC236}">
                <a16:creationId xmlns:a16="http://schemas.microsoft.com/office/drawing/2014/main" id="{FA06B76D-95AA-7E0F-0EC2-7EFEA54EE81F}"/>
              </a:ext>
            </a:extLst>
          </p:cNvPr>
          <p:cNvSpPr>
            <a:spLocks noGrp="1"/>
          </p:cNvSpPr>
          <p:nvPr>
            <p:ph type="sldNum" sz="quarter" idx="4"/>
          </p:nvPr>
        </p:nvSpPr>
        <p:spPr/>
        <p:txBody>
          <a:bodyPr/>
          <a:lstStyle/>
          <a:p>
            <a:fld id="{514752F4-EDD2-47D8-87E6-E31AFEC1386A}" type="slidenum">
              <a:rPr lang="en-US" smtClean="0">
                <a:latin typeface="Univers Condensed Light" panose="020B0306020202040204" pitchFamily="34" charset="0"/>
              </a:rPr>
              <a:pPr/>
              <a:t>15</a:t>
            </a:fld>
            <a:r>
              <a:rPr lang="en-US"/>
              <a:t>	</a:t>
            </a:r>
            <a:endParaRPr lang="en-US" b="1" dirty="0"/>
          </a:p>
        </p:txBody>
      </p:sp>
      <p:sp>
        <p:nvSpPr>
          <p:cNvPr id="9" name="Content Placeholder 1">
            <a:extLst>
              <a:ext uri="{FF2B5EF4-FFF2-40B4-BE49-F238E27FC236}">
                <a16:creationId xmlns:a16="http://schemas.microsoft.com/office/drawing/2014/main" id="{AE2589A6-B21A-3AD4-ACBD-328407764C8D}"/>
              </a:ext>
            </a:extLst>
          </p:cNvPr>
          <p:cNvSpPr txBox="1">
            <a:spLocks/>
          </p:cNvSpPr>
          <p:nvPr/>
        </p:nvSpPr>
        <p:spPr>
          <a:xfrm>
            <a:off x="-2967363" y="788949"/>
            <a:ext cx="12081382" cy="694266"/>
          </a:xfrm>
          <a:prstGeom prst="rect">
            <a:avLst/>
          </a:prstGeom>
        </p:spPr>
        <p:txBody>
          <a:bodyPr>
            <a:noAutofit/>
          </a:bodyPr>
          <a:lstStyle>
            <a:lvl1pPr marL="342900" indent="-342900" algn="l" defTabSz="1097280" rtl="0" eaLnBrk="1" latinLnBrk="0" hangingPunct="1">
              <a:lnSpc>
                <a:spcPct val="90000"/>
              </a:lnSpc>
              <a:spcBef>
                <a:spcPts val="1200"/>
              </a:spcBef>
              <a:buFont typeface="Wingdings" panose="05000000000000000000" pitchFamily="2" charset="2"/>
              <a:buChar char="§"/>
              <a:defRPr sz="2600" kern="120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90000"/>
              </a:lnSpc>
              <a:spcBef>
                <a:spcPts val="600"/>
              </a:spcBef>
              <a:buFont typeface="Karla" pitchFamily="2" charset="0"/>
              <a:buChar char="—"/>
              <a:defRPr sz="2400" kern="120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90000"/>
              </a:lnSpc>
              <a:spcBef>
                <a:spcPts val="600"/>
              </a:spcBef>
              <a:buFont typeface="Wingdings" panose="05000000000000000000" pitchFamily="2" charset="2"/>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90000"/>
              </a:lnSpc>
              <a:spcBef>
                <a:spcPts val="600"/>
              </a:spcBef>
              <a:buFont typeface="Karla" pitchFamily="2" charset="0"/>
              <a:buChar char="—"/>
              <a:defRPr sz="1600" kern="120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90000"/>
              </a:lnSpc>
              <a:spcBef>
                <a:spcPts val="600"/>
              </a:spcBef>
              <a:buFont typeface="Wingdings" panose="05000000000000000000" pitchFamily="2" charset="2"/>
              <a:buChar char="§"/>
              <a:defRPr sz="1400" kern="120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Font typeface="Wingdings" panose="05000000000000000000" pitchFamily="2" charset="2"/>
              <a:buNone/>
            </a:pPr>
            <a:r>
              <a:rPr lang="en-US" sz="3200" dirty="0">
                <a:solidFill>
                  <a:schemeClr val="bg1"/>
                </a:solidFill>
              </a:rPr>
              <a:t>Explore the Neighborhoods</a:t>
            </a:r>
          </a:p>
        </p:txBody>
      </p:sp>
      <p:pic>
        <p:nvPicPr>
          <p:cNvPr id="22" name="Graphic 21" descr="Thumbs Down with solid fill">
            <a:extLst>
              <a:ext uri="{FF2B5EF4-FFF2-40B4-BE49-F238E27FC236}">
                <a16:creationId xmlns:a16="http://schemas.microsoft.com/office/drawing/2014/main" id="{C47CFD32-3C2E-169C-E9B2-DD1DF42C5F8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57651" y="6056289"/>
            <a:ext cx="456944" cy="456944"/>
          </a:xfrm>
          <a:prstGeom prst="rect">
            <a:avLst/>
          </a:prstGeom>
        </p:spPr>
      </p:pic>
      <p:pic>
        <p:nvPicPr>
          <p:cNvPr id="34" name="Graphic 33" descr="Neighborhood with solid fill">
            <a:extLst>
              <a:ext uri="{FF2B5EF4-FFF2-40B4-BE49-F238E27FC236}">
                <a16:creationId xmlns:a16="http://schemas.microsoft.com/office/drawing/2014/main" id="{90E34FBA-C990-FFD8-8A82-8466D3767C7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4891" y="655227"/>
            <a:ext cx="649705" cy="649705"/>
          </a:xfrm>
          <a:prstGeom prst="rect">
            <a:avLst/>
          </a:prstGeom>
        </p:spPr>
      </p:pic>
      <p:pic>
        <p:nvPicPr>
          <p:cNvPr id="18" name="Graphic 17" descr="Checkbox Checked with solid fill">
            <a:extLst>
              <a:ext uri="{FF2B5EF4-FFF2-40B4-BE49-F238E27FC236}">
                <a16:creationId xmlns:a16="http://schemas.microsoft.com/office/drawing/2014/main" id="{45CF0DA5-B7DD-5007-1EF7-473BD981131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7592" y="1384321"/>
            <a:ext cx="601578" cy="601578"/>
          </a:xfrm>
          <a:prstGeom prst="rect">
            <a:avLst/>
          </a:prstGeom>
        </p:spPr>
      </p:pic>
      <p:sp>
        <p:nvSpPr>
          <p:cNvPr id="13" name="Rectangle 12">
            <a:extLst>
              <a:ext uri="{FF2B5EF4-FFF2-40B4-BE49-F238E27FC236}">
                <a16:creationId xmlns:a16="http://schemas.microsoft.com/office/drawing/2014/main" id="{83BF93AB-BAC7-0E73-087E-12EE72F100AF}"/>
              </a:ext>
            </a:extLst>
          </p:cNvPr>
          <p:cNvSpPr/>
          <p:nvPr/>
        </p:nvSpPr>
        <p:spPr>
          <a:xfrm>
            <a:off x="350259" y="6687698"/>
            <a:ext cx="14280141" cy="154124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42" name="Graphic 41" descr="Thumbs Down with solid fill">
            <a:extLst>
              <a:ext uri="{FF2B5EF4-FFF2-40B4-BE49-F238E27FC236}">
                <a16:creationId xmlns:a16="http://schemas.microsoft.com/office/drawing/2014/main" id="{E258C1C5-2C4F-E8FE-3023-A682B62B1DE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57651" y="7136149"/>
            <a:ext cx="456944" cy="456944"/>
          </a:xfrm>
          <a:prstGeom prst="rect">
            <a:avLst/>
          </a:prstGeom>
        </p:spPr>
      </p:pic>
      <p:sp>
        <p:nvSpPr>
          <p:cNvPr id="17" name="Rectangle: Rounded Corners 16">
            <a:extLst>
              <a:ext uri="{FF2B5EF4-FFF2-40B4-BE49-F238E27FC236}">
                <a16:creationId xmlns:a16="http://schemas.microsoft.com/office/drawing/2014/main" id="{A2E1F7F0-6045-AF51-2BCB-7B85DF3A9D57}"/>
              </a:ext>
            </a:extLst>
          </p:cNvPr>
          <p:cNvSpPr/>
          <p:nvPr/>
        </p:nvSpPr>
        <p:spPr>
          <a:xfrm rot="16200000">
            <a:off x="-1191746" y="6687585"/>
            <a:ext cx="2726579" cy="357431"/>
          </a:xfrm>
          <a:prstGeom prst="round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Cons</a:t>
            </a:r>
          </a:p>
        </p:txBody>
      </p:sp>
      <p:graphicFrame>
        <p:nvGraphicFramePr>
          <p:cNvPr id="20" name="Table 19">
            <a:extLst>
              <a:ext uri="{FF2B5EF4-FFF2-40B4-BE49-F238E27FC236}">
                <a16:creationId xmlns:a16="http://schemas.microsoft.com/office/drawing/2014/main" id="{E9FA7F0A-EB1F-2D1F-2A11-8D7BFED9F3D0}"/>
              </a:ext>
            </a:extLst>
          </p:cNvPr>
          <p:cNvGraphicFramePr>
            <a:graphicFrameLocks noGrp="1"/>
          </p:cNvGraphicFramePr>
          <p:nvPr>
            <p:extLst>
              <p:ext uri="{D42A27DB-BD31-4B8C-83A1-F6EECF244321}">
                <p14:modId xmlns:p14="http://schemas.microsoft.com/office/powerpoint/2010/main" val="1701276983"/>
              </p:ext>
            </p:extLst>
          </p:nvPr>
        </p:nvGraphicFramePr>
        <p:xfrm>
          <a:off x="814596" y="1349851"/>
          <a:ext cx="13788431" cy="3787103"/>
        </p:xfrm>
        <a:graphic>
          <a:graphicData uri="http://schemas.openxmlformats.org/drawingml/2006/table">
            <a:tbl>
              <a:tblPr>
                <a:tableStyleId>{2D5ABB26-0587-4C30-8999-92F81FD0307C}</a:tableStyleId>
              </a:tblPr>
              <a:tblGrid>
                <a:gridCol w="4309587">
                  <a:extLst>
                    <a:ext uri="{9D8B030D-6E8A-4147-A177-3AD203B41FA5}">
                      <a16:colId xmlns:a16="http://schemas.microsoft.com/office/drawing/2014/main" val="2603139527"/>
                    </a:ext>
                  </a:extLst>
                </a:gridCol>
                <a:gridCol w="9478844">
                  <a:extLst>
                    <a:ext uri="{9D8B030D-6E8A-4147-A177-3AD203B41FA5}">
                      <a16:colId xmlns:a16="http://schemas.microsoft.com/office/drawing/2014/main" val="4059688581"/>
                    </a:ext>
                  </a:extLst>
                </a:gridCol>
              </a:tblGrid>
              <a:tr h="861224">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b="1" kern="1200" dirty="0">
                          <a:solidFill>
                            <a:schemeClr val="tx1"/>
                          </a:solidFill>
                          <a:latin typeface="Univers" panose="020B0703030502020204" pitchFamily="34" charset="0"/>
                          <a:cs typeface="+mn-cs"/>
                        </a:rPr>
                        <a:t>Connects directly to neighborhoods</a:t>
                      </a: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“…a big opportunity to meaningfully integrate with existing state and city plans for bikeways and create connections with the transit system.”</a:t>
                      </a:r>
                    </a:p>
                  </a:txBody>
                  <a:tcPr marL="16761" marR="16761" marT="8380" marB="8380" anchor="ctr"/>
                </a:tc>
                <a:extLst>
                  <a:ext uri="{0D108BD9-81ED-4DB2-BD59-A6C34878D82A}">
                    <a16:rowId xmlns:a16="http://schemas.microsoft.com/office/drawing/2014/main" val="3608446667"/>
                  </a:ext>
                </a:extLst>
              </a:tr>
              <a:tr h="562131">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b="1" kern="1200" dirty="0">
                          <a:solidFill>
                            <a:schemeClr val="tx1"/>
                          </a:solidFill>
                          <a:latin typeface="Univers" panose="020B0703030502020204" pitchFamily="34" charset="0"/>
                          <a:cs typeface="+mn-cs"/>
                        </a:rPr>
                        <a:t>May be more feasible</a:t>
                      </a: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“Public right of way guarantees SOMETHING gets built.”</a:t>
                      </a:r>
                    </a:p>
                    <a:p>
                      <a:pPr marL="0" marR="0" lvl="0" indent="0" algn="l" defTabSz="1097280" rtl="0" eaLnBrk="1" fontAlgn="base" latinLnBrk="0" hangingPunct="1">
                        <a:lnSpc>
                          <a:spcPct val="90000"/>
                        </a:lnSpc>
                        <a:spcBef>
                          <a:spcPts val="1200"/>
                        </a:spcBef>
                        <a:spcAft>
                          <a:spcPts val="0"/>
                        </a:spcAft>
                        <a:buClrTx/>
                        <a:buSzTx/>
                        <a:buFont typeface="Wingdings" panose="05000000000000000000" pitchFamily="2" charset="2"/>
                        <a:buNone/>
                        <a:tabLst/>
                        <a:defRPr/>
                      </a:pPr>
                      <a:r>
                        <a:rPr lang="en-US" sz="2000" kern="1200" dirty="0">
                          <a:solidFill>
                            <a:schemeClr val="tx1"/>
                          </a:solidFill>
                          <a:latin typeface="Univers Condensed Light" panose="020B0306020202040204" pitchFamily="34" charset="0"/>
                          <a:cs typeface="+mn-cs"/>
                        </a:rPr>
                        <a:t>“I can especially appreciate that #3 might be easiest to do given that you don’t need RR permission.”</a:t>
                      </a:r>
                    </a:p>
                  </a:txBody>
                  <a:tcPr marL="16761" marR="16761" marT="8380" marB="8380" anchor="ctr"/>
                </a:tc>
                <a:extLst>
                  <a:ext uri="{0D108BD9-81ED-4DB2-BD59-A6C34878D82A}">
                    <a16:rowId xmlns:a16="http://schemas.microsoft.com/office/drawing/2014/main" val="2040903269"/>
                  </a:ext>
                </a:extLst>
              </a:tr>
              <a:tr h="466569">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b="1" kern="1200" dirty="0">
                          <a:solidFill>
                            <a:schemeClr val="tx1"/>
                          </a:solidFill>
                          <a:latin typeface="Univers" panose="020B0703030502020204" pitchFamily="34" charset="0"/>
                          <a:cs typeface="+mn-cs"/>
                        </a:rPr>
                        <a:t>Build on existing city bike plans</a:t>
                      </a: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“It may also avoid redundancies in bikeway travel, given the other bikeway plans.”</a:t>
                      </a:r>
                    </a:p>
                  </a:txBody>
                  <a:tcPr marL="16761" marR="16761" marT="8380" marB="8380" anchor="ctr"/>
                </a:tc>
                <a:extLst>
                  <a:ext uri="{0D108BD9-81ED-4DB2-BD59-A6C34878D82A}">
                    <a16:rowId xmlns:a16="http://schemas.microsoft.com/office/drawing/2014/main" val="3302546750"/>
                  </a:ext>
                </a:extLst>
              </a:tr>
              <a:tr h="584200">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b="1" kern="1200" dirty="0">
                          <a:solidFill>
                            <a:schemeClr val="tx1"/>
                          </a:solidFill>
                          <a:latin typeface="Univers" panose="020B0703030502020204" pitchFamily="34" charset="0"/>
                          <a:cs typeface="+mn-cs"/>
                        </a:rPr>
                        <a:t>Increases visibility of biking</a:t>
                      </a: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“It helps increase the visibility of cycling across the city as well.”</a:t>
                      </a:r>
                    </a:p>
                  </a:txBody>
                  <a:tcPr marL="16761" marR="16761" marT="8380" marB="8380" anchor="ctr"/>
                </a:tc>
                <a:extLst>
                  <a:ext uri="{0D108BD9-81ED-4DB2-BD59-A6C34878D82A}">
                    <a16:rowId xmlns:a16="http://schemas.microsoft.com/office/drawing/2014/main" val="1514181436"/>
                  </a:ext>
                </a:extLst>
              </a:tr>
              <a:tr h="811366">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b="1" kern="1200" dirty="0">
                          <a:solidFill>
                            <a:schemeClr val="tx1"/>
                          </a:solidFill>
                          <a:latin typeface="Univers" panose="020B0703030502020204" pitchFamily="34" charset="0"/>
                          <a:cs typeface="+mn-cs"/>
                        </a:rPr>
                        <a:t>Support transit and commuting</a:t>
                      </a: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“I think the most important opportunity for this project is to make bicycles a more practical option for transit in Milwaukee.”</a:t>
                      </a:r>
                    </a:p>
                  </a:txBody>
                  <a:tcPr marL="16761" marR="16761" marT="8380" marB="8380" anchor="ctr"/>
                </a:tc>
                <a:extLst>
                  <a:ext uri="{0D108BD9-81ED-4DB2-BD59-A6C34878D82A}">
                    <a16:rowId xmlns:a16="http://schemas.microsoft.com/office/drawing/2014/main" val="3222443368"/>
                  </a:ext>
                </a:extLst>
              </a:tr>
              <a:tr h="0">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endParaRPr lang="en-US" sz="2000" b="1" kern="1200" dirty="0">
                        <a:solidFill>
                          <a:schemeClr val="tx1"/>
                        </a:solidFill>
                        <a:latin typeface="Univers" panose="020B0703030502020204" pitchFamily="34" charset="0"/>
                        <a:cs typeface="+mn-cs"/>
                      </a:endParaRP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endParaRPr lang="en-US" sz="2400" kern="1200" dirty="0">
                        <a:solidFill>
                          <a:schemeClr val="tx1"/>
                        </a:solidFill>
                        <a:latin typeface="Univers Condensed Light" panose="020B0306020202040204" pitchFamily="34" charset="0"/>
                        <a:cs typeface="+mn-cs"/>
                      </a:endParaRPr>
                    </a:p>
                  </a:txBody>
                  <a:tcPr marL="16761" marR="16761" marT="8380" marB="8380" anchor="ctr"/>
                </a:tc>
                <a:extLst>
                  <a:ext uri="{0D108BD9-81ED-4DB2-BD59-A6C34878D82A}">
                    <a16:rowId xmlns:a16="http://schemas.microsoft.com/office/drawing/2014/main" val="3728175304"/>
                  </a:ext>
                </a:extLst>
              </a:tr>
            </a:tbl>
          </a:graphicData>
        </a:graphic>
      </p:graphicFrame>
      <p:pic>
        <p:nvPicPr>
          <p:cNvPr id="21" name="Graphic 20" descr="Checkbox Checked with solid fill">
            <a:extLst>
              <a:ext uri="{FF2B5EF4-FFF2-40B4-BE49-F238E27FC236}">
                <a16:creationId xmlns:a16="http://schemas.microsoft.com/office/drawing/2014/main" id="{54B02F1D-C44B-2B16-D4B4-FCEC3D006F1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7592" y="2228089"/>
            <a:ext cx="601578" cy="601578"/>
          </a:xfrm>
          <a:prstGeom prst="rect">
            <a:avLst/>
          </a:prstGeom>
        </p:spPr>
      </p:pic>
      <p:pic>
        <p:nvPicPr>
          <p:cNvPr id="27" name="Graphic 26" descr="Checkbox Checked with solid fill">
            <a:extLst>
              <a:ext uri="{FF2B5EF4-FFF2-40B4-BE49-F238E27FC236}">
                <a16:creationId xmlns:a16="http://schemas.microsoft.com/office/drawing/2014/main" id="{A38A114E-BEF5-4114-DC9F-9127641AA0D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7592" y="2745823"/>
            <a:ext cx="601578" cy="601578"/>
          </a:xfrm>
          <a:prstGeom prst="rect">
            <a:avLst/>
          </a:prstGeom>
        </p:spPr>
      </p:pic>
      <p:pic>
        <p:nvPicPr>
          <p:cNvPr id="28" name="Graphic 27" descr="Checkbox Checked with solid fill">
            <a:extLst>
              <a:ext uri="{FF2B5EF4-FFF2-40B4-BE49-F238E27FC236}">
                <a16:creationId xmlns:a16="http://schemas.microsoft.com/office/drawing/2014/main" id="{D0C94888-52B4-FA4A-9898-0FAB3E9BAA2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8314" y="3347401"/>
            <a:ext cx="601578" cy="601578"/>
          </a:xfrm>
          <a:prstGeom prst="rect">
            <a:avLst/>
          </a:prstGeom>
        </p:spPr>
      </p:pic>
      <p:pic>
        <p:nvPicPr>
          <p:cNvPr id="29" name="Graphic 28" descr="Checkbox Checked with solid fill">
            <a:extLst>
              <a:ext uri="{FF2B5EF4-FFF2-40B4-BE49-F238E27FC236}">
                <a16:creationId xmlns:a16="http://schemas.microsoft.com/office/drawing/2014/main" id="{A0304B02-4A45-D2C3-3A3E-3463D308995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1722" y="4059112"/>
            <a:ext cx="601578" cy="601578"/>
          </a:xfrm>
          <a:prstGeom prst="rect">
            <a:avLst/>
          </a:prstGeom>
        </p:spPr>
      </p:pic>
      <p:graphicFrame>
        <p:nvGraphicFramePr>
          <p:cNvPr id="33" name="Table 32">
            <a:extLst>
              <a:ext uri="{FF2B5EF4-FFF2-40B4-BE49-F238E27FC236}">
                <a16:creationId xmlns:a16="http://schemas.microsoft.com/office/drawing/2014/main" id="{B1E619C1-4B6C-6983-522D-3071547042C9}"/>
              </a:ext>
            </a:extLst>
          </p:cNvPr>
          <p:cNvGraphicFramePr>
            <a:graphicFrameLocks noGrp="1"/>
          </p:cNvGraphicFramePr>
          <p:nvPr>
            <p:extLst>
              <p:ext uri="{D42A27DB-BD31-4B8C-83A1-F6EECF244321}">
                <p14:modId xmlns:p14="http://schemas.microsoft.com/office/powerpoint/2010/main" val="4016405727"/>
              </p:ext>
            </p:extLst>
          </p:nvPr>
        </p:nvGraphicFramePr>
        <p:xfrm>
          <a:off x="814595" y="5503012"/>
          <a:ext cx="13663405" cy="4285525"/>
        </p:xfrm>
        <a:graphic>
          <a:graphicData uri="http://schemas.openxmlformats.org/drawingml/2006/table">
            <a:tbl>
              <a:tblPr>
                <a:tableStyleId>{2D5ABB26-0587-4C30-8999-92F81FD0307C}</a:tableStyleId>
              </a:tblPr>
              <a:tblGrid>
                <a:gridCol w="4270510">
                  <a:extLst>
                    <a:ext uri="{9D8B030D-6E8A-4147-A177-3AD203B41FA5}">
                      <a16:colId xmlns:a16="http://schemas.microsoft.com/office/drawing/2014/main" val="2603139527"/>
                    </a:ext>
                  </a:extLst>
                </a:gridCol>
                <a:gridCol w="9392895">
                  <a:extLst>
                    <a:ext uri="{9D8B030D-6E8A-4147-A177-3AD203B41FA5}">
                      <a16:colId xmlns:a16="http://schemas.microsoft.com/office/drawing/2014/main" val="4059688581"/>
                    </a:ext>
                  </a:extLst>
                </a:gridCol>
              </a:tblGrid>
              <a:tr h="1522256">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b="1" kern="1200" dirty="0">
                          <a:solidFill>
                            <a:schemeClr val="tx1"/>
                          </a:solidFill>
                          <a:latin typeface="Univers" panose="020B0703030502020204" pitchFamily="34" charset="0"/>
                          <a:ea typeface="+mn-ea"/>
                          <a:cs typeface="+mn-cs"/>
                        </a:rPr>
                        <a:t>Less safe &amp; comfortable </a:t>
                      </a: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“Explore neighborhoods has too many interactions with vehicular traffic and thus higher risk of collision.” ..“The Explore the Neighborhoods option is in my mind not safety conscious enough.” .. “I don’t </a:t>
                      </a:r>
                      <a:r>
                        <a:rPr lang="en-US" sz="2000" b="1" kern="1200" dirty="0">
                          <a:solidFill>
                            <a:schemeClr val="tx1"/>
                          </a:solidFill>
                          <a:latin typeface="Univers Condensed Light" panose="020B0306020202040204" pitchFamily="34" charset="0"/>
                          <a:cs typeface="+mn-cs"/>
                        </a:rPr>
                        <a:t>consider on-street routes…to actually qualify as ‘trails.’” </a:t>
                      </a:r>
                      <a:r>
                        <a:rPr lang="en-US" sz="2000" kern="1200" dirty="0">
                          <a:solidFill>
                            <a:schemeClr val="tx1"/>
                          </a:solidFill>
                          <a:latin typeface="Univers Condensed Light" panose="020B0306020202040204" pitchFamily="34" charset="0"/>
                          <a:cs typeface="+mn-cs"/>
                        </a:rPr>
                        <a:t>.. “Bike lanes that are just painted on are dangerous, drivers ignore them.”</a:t>
                      </a:r>
                    </a:p>
                  </a:txBody>
                  <a:tcPr marL="16761" marR="16761" marT="8380" marB="8380" anchor="ctr"/>
                </a:tc>
                <a:extLst>
                  <a:ext uri="{0D108BD9-81ED-4DB2-BD59-A6C34878D82A}">
                    <a16:rowId xmlns:a16="http://schemas.microsoft.com/office/drawing/2014/main" val="3608446667"/>
                  </a:ext>
                </a:extLst>
              </a:tr>
              <a:tr h="562131">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b="1" kern="1200" dirty="0">
                          <a:solidFill>
                            <a:schemeClr val="tx1"/>
                          </a:solidFill>
                          <a:latin typeface="Univers" panose="020B0703030502020204" pitchFamily="34" charset="0"/>
                          <a:cs typeface="+mn-cs"/>
                        </a:rPr>
                        <a:t>Confusing wayfinding</a:t>
                      </a: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r>
                        <a:rPr lang="en-US" sz="2000" kern="1200" dirty="0">
                          <a:solidFill>
                            <a:schemeClr val="tx1"/>
                          </a:solidFill>
                          <a:latin typeface="Univers Condensed Light" panose="020B0306020202040204" pitchFamily="34" charset="0"/>
                          <a:cs typeface="+mn-cs"/>
                        </a:rPr>
                        <a:t>“The Explore the Neighborhoods concept is good because it develops city streets, but the route feels convoluted.”</a:t>
                      </a:r>
                    </a:p>
                  </a:txBody>
                  <a:tcPr marL="16761" marR="16761" marT="8380" marB="8380" anchor="ctr"/>
                </a:tc>
                <a:extLst>
                  <a:ext uri="{0D108BD9-81ED-4DB2-BD59-A6C34878D82A}">
                    <a16:rowId xmlns:a16="http://schemas.microsoft.com/office/drawing/2014/main" val="2040903269"/>
                  </a:ext>
                </a:extLst>
              </a:tr>
              <a:tr h="466569">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endParaRPr lang="en-US" sz="2000" b="1" kern="1200" dirty="0">
                        <a:solidFill>
                          <a:schemeClr val="tx1"/>
                        </a:solidFill>
                        <a:latin typeface="Univers" panose="020B0703030502020204" pitchFamily="34" charset="0"/>
                        <a:cs typeface="+mn-cs"/>
                      </a:endParaRP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endParaRPr lang="en-US" sz="2400" kern="1200" dirty="0">
                        <a:solidFill>
                          <a:schemeClr val="tx1"/>
                        </a:solidFill>
                        <a:latin typeface="Univers Condensed Light" panose="020B0306020202040204" pitchFamily="34" charset="0"/>
                        <a:cs typeface="+mn-cs"/>
                      </a:endParaRPr>
                    </a:p>
                  </a:txBody>
                  <a:tcPr marL="16761" marR="16761" marT="8380" marB="8380" anchor="ctr"/>
                </a:tc>
                <a:extLst>
                  <a:ext uri="{0D108BD9-81ED-4DB2-BD59-A6C34878D82A}">
                    <a16:rowId xmlns:a16="http://schemas.microsoft.com/office/drawing/2014/main" val="3302546750"/>
                  </a:ext>
                </a:extLst>
              </a:tr>
              <a:tr h="584200">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endParaRPr lang="en-US" sz="2000" b="1" kern="1200" dirty="0">
                        <a:solidFill>
                          <a:schemeClr val="tx1"/>
                        </a:solidFill>
                        <a:latin typeface="Univers" panose="020B0703030502020204" pitchFamily="34" charset="0"/>
                        <a:cs typeface="+mn-cs"/>
                      </a:endParaRP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endParaRPr lang="en-US" sz="2400" kern="1200" dirty="0">
                        <a:solidFill>
                          <a:schemeClr val="tx1"/>
                        </a:solidFill>
                        <a:latin typeface="Univers Condensed Light" panose="020B0306020202040204" pitchFamily="34" charset="0"/>
                        <a:cs typeface="+mn-cs"/>
                      </a:endParaRPr>
                    </a:p>
                  </a:txBody>
                  <a:tcPr marL="16761" marR="16761" marT="8380" marB="8380" anchor="ctr"/>
                </a:tc>
                <a:extLst>
                  <a:ext uri="{0D108BD9-81ED-4DB2-BD59-A6C34878D82A}">
                    <a16:rowId xmlns:a16="http://schemas.microsoft.com/office/drawing/2014/main" val="1514181436"/>
                  </a:ext>
                </a:extLst>
              </a:tr>
              <a:tr h="801156">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endParaRPr lang="en-US" sz="2000" b="1" kern="1200" dirty="0">
                        <a:solidFill>
                          <a:schemeClr val="tx1"/>
                        </a:solidFill>
                        <a:latin typeface="Univers" panose="020B0703030502020204" pitchFamily="34" charset="0"/>
                        <a:cs typeface="+mn-cs"/>
                      </a:endParaRP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endParaRPr lang="en-US" sz="2400" kern="1200" dirty="0">
                        <a:solidFill>
                          <a:schemeClr val="tx1"/>
                        </a:solidFill>
                        <a:latin typeface="Univers Condensed Light" panose="020B0306020202040204" pitchFamily="34" charset="0"/>
                        <a:cs typeface="+mn-cs"/>
                      </a:endParaRPr>
                    </a:p>
                  </a:txBody>
                  <a:tcPr marL="16761" marR="16761" marT="8380" marB="8380" anchor="ctr"/>
                </a:tc>
                <a:extLst>
                  <a:ext uri="{0D108BD9-81ED-4DB2-BD59-A6C34878D82A}">
                    <a16:rowId xmlns:a16="http://schemas.microsoft.com/office/drawing/2014/main" val="3222443368"/>
                  </a:ext>
                </a:extLst>
              </a:tr>
              <a:tr h="0">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endParaRPr lang="en-US" sz="2000" b="1" kern="1200" dirty="0">
                        <a:solidFill>
                          <a:schemeClr val="tx1"/>
                        </a:solidFill>
                        <a:latin typeface="Univers" panose="020B0703030502020204" pitchFamily="34" charset="0"/>
                        <a:cs typeface="+mn-cs"/>
                      </a:endParaRPr>
                    </a:p>
                  </a:txBody>
                  <a:tcPr marL="16761" marR="16761" marT="8380" marB="8380" anchor="ctr"/>
                </a:tc>
                <a:tc>
                  <a:txBody>
                    <a:bodyPr/>
                    <a:lstStyle/>
                    <a:p>
                      <a:pPr marL="0" indent="0" algn="l" defTabSz="1097280" rtl="0" eaLnBrk="1" fontAlgn="base" latinLnBrk="0" hangingPunct="1">
                        <a:lnSpc>
                          <a:spcPct val="90000"/>
                        </a:lnSpc>
                        <a:spcBef>
                          <a:spcPts val="1200"/>
                        </a:spcBef>
                        <a:buFont typeface="Wingdings" panose="05000000000000000000" pitchFamily="2" charset="2"/>
                        <a:buNone/>
                      </a:pPr>
                      <a:endParaRPr lang="en-US" sz="2400" kern="1200" dirty="0">
                        <a:solidFill>
                          <a:schemeClr val="tx1"/>
                        </a:solidFill>
                        <a:latin typeface="Univers Condensed Light" panose="020B0306020202040204" pitchFamily="34" charset="0"/>
                        <a:cs typeface="+mn-cs"/>
                      </a:endParaRPr>
                    </a:p>
                  </a:txBody>
                  <a:tcPr marL="16761" marR="16761" marT="8380" marB="8380" anchor="ctr"/>
                </a:tc>
                <a:extLst>
                  <a:ext uri="{0D108BD9-81ED-4DB2-BD59-A6C34878D82A}">
                    <a16:rowId xmlns:a16="http://schemas.microsoft.com/office/drawing/2014/main" val="3728175304"/>
                  </a:ext>
                </a:extLst>
              </a:tr>
            </a:tbl>
          </a:graphicData>
        </a:graphic>
      </p:graphicFrame>
      <p:cxnSp>
        <p:nvCxnSpPr>
          <p:cNvPr id="38" name="Straight Connector 37">
            <a:extLst>
              <a:ext uri="{FF2B5EF4-FFF2-40B4-BE49-F238E27FC236}">
                <a16:creationId xmlns:a16="http://schemas.microsoft.com/office/drawing/2014/main" id="{775A9A63-D2B5-DEAC-F291-4C13BE5286E2}"/>
              </a:ext>
            </a:extLst>
          </p:cNvPr>
          <p:cNvCxnSpPr/>
          <p:nvPr/>
        </p:nvCxnSpPr>
        <p:spPr>
          <a:xfrm>
            <a:off x="-53975" y="5389159"/>
            <a:ext cx="14966950" cy="0"/>
          </a:xfrm>
          <a:prstGeom prst="line">
            <a:avLst/>
          </a:prstGeom>
          <a:ln>
            <a:solidFill>
              <a:srgbClr val="0578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24525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F10BA-467E-6D0B-F6B4-744F4A3F6797}"/>
              </a:ext>
            </a:extLst>
          </p:cNvPr>
          <p:cNvSpPr>
            <a:spLocks noGrp="1"/>
          </p:cNvSpPr>
          <p:nvPr>
            <p:ph type="title"/>
          </p:nvPr>
        </p:nvSpPr>
        <p:spPr/>
        <p:txBody>
          <a:bodyPr/>
          <a:lstStyle/>
          <a:p>
            <a:r>
              <a:rPr lang="en-US" dirty="0"/>
              <a:t>Combining alternatives</a:t>
            </a:r>
          </a:p>
        </p:txBody>
      </p:sp>
      <p:sp>
        <p:nvSpPr>
          <p:cNvPr id="3" name="Footer Placeholder 2">
            <a:extLst>
              <a:ext uri="{FF2B5EF4-FFF2-40B4-BE49-F238E27FC236}">
                <a16:creationId xmlns:a16="http://schemas.microsoft.com/office/drawing/2014/main" id="{DD20B6D1-2578-CC49-B1D3-02DFB59CC8F0}"/>
              </a:ext>
            </a:extLst>
          </p:cNvPr>
          <p:cNvSpPr>
            <a:spLocks noGrp="1"/>
          </p:cNvSpPr>
          <p:nvPr>
            <p:ph type="ftr" sz="quarter" idx="3"/>
          </p:nvPr>
        </p:nvSpPr>
        <p:spPr/>
        <p:txBody>
          <a:bodyPr/>
          <a:lstStyle/>
          <a:p>
            <a:r>
              <a:rPr lang="en-US"/>
              <a:t>Proposed Trail Route</a:t>
            </a:r>
            <a:endParaRPr lang="en-US" dirty="0"/>
          </a:p>
        </p:txBody>
      </p:sp>
      <p:sp>
        <p:nvSpPr>
          <p:cNvPr id="4" name="Slide Number Placeholder 3">
            <a:extLst>
              <a:ext uri="{FF2B5EF4-FFF2-40B4-BE49-F238E27FC236}">
                <a16:creationId xmlns:a16="http://schemas.microsoft.com/office/drawing/2014/main" id="{832D3852-8A8D-A880-CE16-0706FD264A42}"/>
              </a:ext>
            </a:extLst>
          </p:cNvPr>
          <p:cNvSpPr>
            <a:spLocks noGrp="1"/>
          </p:cNvSpPr>
          <p:nvPr>
            <p:ph type="sldNum" sz="quarter" idx="4"/>
          </p:nvPr>
        </p:nvSpPr>
        <p:spPr/>
        <p:txBody>
          <a:bodyPr/>
          <a:lstStyle/>
          <a:p>
            <a:fld id="{514752F4-EDD2-47D8-87E6-E31AFEC1386A}" type="slidenum">
              <a:rPr lang="en-US" smtClean="0">
                <a:latin typeface="Univers Condensed Light" panose="020B0306020202040204" pitchFamily="34" charset="0"/>
              </a:rPr>
              <a:pPr/>
              <a:t>16</a:t>
            </a:fld>
            <a:r>
              <a:rPr lang="en-US"/>
              <a:t>	</a:t>
            </a:r>
            <a:endParaRPr lang="en-US" b="1"/>
          </a:p>
        </p:txBody>
      </p:sp>
      <p:sp>
        <p:nvSpPr>
          <p:cNvPr id="5" name="Text Placeholder 4">
            <a:extLst>
              <a:ext uri="{FF2B5EF4-FFF2-40B4-BE49-F238E27FC236}">
                <a16:creationId xmlns:a16="http://schemas.microsoft.com/office/drawing/2014/main" id="{A9838A1B-EB43-C86B-674A-F18D23FBBCF6}"/>
              </a:ext>
            </a:extLst>
          </p:cNvPr>
          <p:cNvSpPr>
            <a:spLocks noGrp="1"/>
          </p:cNvSpPr>
          <p:nvPr>
            <p:ph type="body" sz="quarter" idx="10"/>
          </p:nvPr>
        </p:nvSpPr>
        <p:spPr/>
        <p:txBody>
          <a:bodyPr/>
          <a:lstStyle/>
          <a:p>
            <a:endParaRPr lang="en-US"/>
          </a:p>
        </p:txBody>
      </p:sp>
      <p:sp>
        <p:nvSpPr>
          <p:cNvPr id="6" name="Speech Bubble: Rectangle 5">
            <a:extLst>
              <a:ext uri="{FF2B5EF4-FFF2-40B4-BE49-F238E27FC236}">
                <a16:creationId xmlns:a16="http://schemas.microsoft.com/office/drawing/2014/main" id="{CA46FC77-6EB2-2542-7E33-00F1451DAA1C}"/>
              </a:ext>
            </a:extLst>
          </p:cNvPr>
          <p:cNvSpPr/>
          <p:nvPr/>
        </p:nvSpPr>
        <p:spPr>
          <a:xfrm>
            <a:off x="243706" y="1409700"/>
            <a:ext cx="3871094" cy="2562225"/>
          </a:xfrm>
          <a:prstGeom prst="wedgeRectCallout">
            <a:avLst>
              <a:gd name="adj1" fmla="val 5164"/>
              <a:gd name="adj2" fmla="val 56253"/>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“This CANNOT be an either/or proposition. The trail must be the ‘spine’…AND it must connect to communities.”</a:t>
            </a:r>
          </a:p>
        </p:txBody>
      </p:sp>
      <p:sp>
        <p:nvSpPr>
          <p:cNvPr id="7" name="Speech Bubble: Rectangle 6">
            <a:extLst>
              <a:ext uri="{FF2B5EF4-FFF2-40B4-BE49-F238E27FC236}">
                <a16:creationId xmlns:a16="http://schemas.microsoft.com/office/drawing/2014/main" id="{1A30E65F-FA1A-3BA0-9167-44837C9F2DDD}"/>
              </a:ext>
            </a:extLst>
          </p:cNvPr>
          <p:cNvSpPr/>
          <p:nvPr/>
        </p:nvSpPr>
        <p:spPr>
          <a:xfrm>
            <a:off x="8861425" y="1409700"/>
            <a:ext cx="5191125" cy="2828925"/>
          </a:xfrm>
          <a:prstGeom prst="wedgeRectCallout">
            <a:avLst>
              <a:gd name="adj1" fmla="val -41836"/>
              <a:gd name="adj2" fmla="val 69907"/>
            </a:avLst>
          </a:prstGeom>
          <a:solidFill>
            <a:srgbClr val="007EA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“I like elements of each of the 3 alternatives and I envision that ultimately the 30th St project should incorporate the best that each alternative has to offer.”</a:t>
            </a:r>
          </a:p>
        </p:txBody>
      </p:sp>
      <p:sp>
        <p:nvSpPr>
          <p:cNvPr id="8" name="Speech Bubble: Rectangle 7">
            <a:extLst>
              <a:ext uri="{FF2B5EF4-FFF2-40B4-BE49-F238E27FC236}">
                <a16:creationId xmlns:a16="http://schemas.microsoft.com/office/drawing/2014/main" id="{B58862B3-F7C3-920E-E875-3A62539FDE39}"/>
              </a:ext>
            </a:extLst>
          </p:cNvPr>
          <p:cNvSpPr/>
          <p:nvPr/>
        </p:nvSpPr>
        <p:spPr>
          <a:xfrm>
            <a:off x="4555982" y="1775629"/>
            <a:ext cx="3956193" cy="2020866"/>
          </a:xfrm>
          <a:prstGeom prst="wedgeRectCallout">
            <a:avLst>
              <a:gd name="adj1" fmla="val 47470"/>
              <a:gd name="adj2" fmla="val 64953"/>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“Prefer a combination of the Greenway Link and the Corridor Direct plan.”</a:t>
            </a:r>
          </a:p>
        </p:txBody>
      </p:sp>
      <p:pic>
        <p:nvPicPr>
          <p:cNvPr id="12" name="Picture 11">
            <a:extLst>
              <a:ext uri="{FF2B5EF4-FFF2-40B4-BE49-F238E27FC236}">
                <a16:creationId xmlns:a16="http://schemas.microsoft.com/office/drawing/2014/main" id="{18240A29-9D24-63A2-D36E-98A030B9AA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006" y="3486681"/>
            <a:ext cx="6957194" cy="4514319"/>
          </a:xfrm>
          <a:prstGeom prst="rect">
            <a:avLst/>
          </a:prstGeom>
        </p:spPr>
      </p:pic>
      <p:sp>
        <p:nvSpPr>
          <p:cNvPr id="9" name="Speech Bubble: Rectangle 8">
            <a:extLst>
              <a:ext uri="{FF2B5EF4-FFF2-40B4-BE49-F238E27FC236}">
                <a16:creationId xmlns:a16="http://schemas.microsoft.com/office/drawing/2014/main" id="{0BA845AF-04D3-CE02-A241-ED755C7D6CB4}"/>
              </a:ext>
            </a:extLst>
          </p:cNvPr>
          <p:cNvSpPr/>
          <p:nvPr/>
        </p:nvSpPr>
        <p:spPr>
          <a:xfrm>
            <a:off x="7794482" y="5020479"/>
            <a:ext cx="3956193" cy="2020866"/>
          </a:xfrm>
          <a:prstGeom prst="wedgeRectCallout">
            <a:avLst>
              <a:gd name="adj1" fmla="val -55416"/>
              <a:gd name="adj2" fmla="val 68409"/>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“The trail needs to have the fewest street crossings and be continuous and easy to follow.”</a:t>
            </a:r>
          </a:p>
        </p:txBody>
      </p:sp>
    </p:spTree>
    <p:extLst>
      <p:ext uri="{BB962C8B-B14F-4D97-AF65-F5344CB8AC3E}">
        <p14:creationId xmlns:p14="http://schemas.microsoft.com/office/powerpoint/2010/main" val="2521731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7388E-D38A-C37B-E1FD-02A6D9F55D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A11AD3-5F3A-0CC6-5FE4-E540F9457917}"/>
              </a:ext>
            </a:extLst>
          </p:cNvPr>
          <p:cNvSpPr>
            <a:spLocks noGrp="1"/>
          </p:cNvSpPr>
          <p:nvPr>
            <p:ph type="title"/>
          </p:nvPr>
        </p:nvSpPr>
        <p:spPr/>
        <p:txBody>
          <a:bodyPr/>
          <a:lstStyle/>
          <a:p>
            <a:r>
              <a:rPr lang="en-US" dirty="0"/>
              <a:t>Round 2 summary</a:t>
            </a:r>
          </a:p>
        </p:txBody>
      </p:sp>
      <p:sp>
        <p:nvSpPr>
          <p:cNvPr id="3" name="Footer Placeholder 2">
            <a:extLst>
              <a:ext uri="{FF2B5EF4-FFF2-40B4-BE49-F238E27FC236}">
                <a16:creationId xmlns:a16="http://schemas.microsoft.com/office/drawing/2014/main" id="{DB52EB50-145D-6263-CF00-AD2825C9ED60}"/>
              </a:ext>
            </a:extLst>
          </p:cNvPr>
          <p:cNvSpPr>
            <a:spLocks noGrp="1"/>
          </p:cNvSpPr>
          <p:nvPr>
            <p:ph type="ftr" sz="quarter" idx="3"/>
          </p:nvPr>
        </p:nvSpPr>
        <p:spPr/>
        <p:txBody>
          <a:bodyPr/>
          <a:lstStyle/>
          <a:p>
            <a:r>
              <a:rPr lang="en-US"/>
              <a:t>Proposed Trail Route</a:t>
            </a:r>
            <a:endParaRPr lang="en-US" dirty="0"/>
          </a:p>
        </p:txBody>
      </p:sp>
      <p:sp>
        <p:nvSpPr>
          <p:cNvPr id="4" name="Slide Number Placeholder 3">
            <a:extLst>
              <a:ext uri="{FF2B5EF4-FFF2-40B4-BE49-F238E27FC236}">
                <a16:creationId xmlns:a16="http://schemas.microsoft.com/office/drawing/2014/main" id="{D85F1749-148D-6416-0107-2187186DD3D8}"/>
              </a:ext>
            </a:extLst>
          </p:cNvPr>
          <p:cNvSpPr>
            <a:spLocks noGrp="1"/>
          </p:cNvSpPr>
          <p:nvPr>
            <p:ph type="sldNum" sz="quarter" idx="4"/>
          </p:nvPr>
        </p:nvSpPr>
        <p:spPr/>
        <p:txBody>
          <a:bodyPr/>
          <a:lstStyle/>
          <a:p>
            <a:fld id="{514752F4-EDD2-47D8-87E6-E31AFEC1386A}" type="slidenum">
              <a:rPr lang="en-US" smtClean="0">
                <a:latin typeface="Univers Condensed Light" panose="020B0306020202040204" pitchFamily="34" charset="0"/>
              </a:rPr>
              <a:pPr/>
              <a:t>17</a:t>
            </a:fld>
            <a:r>
              <a:rPr lang="en-US"/>
              <a:t>	</a:t>
            </a:r>
            <a:endParaRPr lang="en-US" b="1"/>
          </a:p>
        </p:txBody>
      </p:sp>
      <p:sp>
        <p:nvSpPr>
          <p:cNvPr id="5" name="Text Placeholder 4">
            <a:extLst>
              <a:ext uri="{FF2B5EF4-FFF2-40B4-BE49-F238E27FC236}">
                <a16:creationId xmlns:a16="http://schemas.microsoft.com/office/drawing/2014/main" id="{B02FEBD4-4812-2DDD-7EBF-04AD55D2A845}"/>
              </a:ext>
            </a:extLst>
          </p:cNvPr>
          <p:cNvSpPr>
            <a:spLocks noGrp="1"/>
          </p:cNvSpPr>
          <p:nvPr>
            <p:ph type="body" sz="quarter" idx="10"/>
          </p:nvPr>
        </p:nvSpPr>
        <p:spPr/>
        <p:txBody>
          <a:bodyPr/>
          <a:lstStyle/>
          <a:p>
            <a:endParaRPr lang="en-US"/>
          </a:p>
        </p:txBody>
      </p:sp>
      <p:sp>
        <p:nvSpPr>
          <p:cNvPr id="10" name="Content Placeholder 1">
            <a:extLst>
              <a:ext uri="{FF2B5EF4-FFF2-40B4-BE49-F238E27FC236}">
                <a16:creationId xmlns:a16="http://schemas.microsoft.com/office/drawing/2014/main" id="{348B35AD-9133-AB25-9485-6E601314D132}"/>
              </a:ext>
            </a:extLst>
          </p:cNvPr>
          <p:cNvSpPr txBox="1">
            <a:spLocks/>
          </p:cNvSpPr>
          <p:nvPr/>
        </p:nvSpPr>
        <p:spPr>
          <a:xfrm>
            <a:off x="228600" y="1849746"/>
            <a:ext cx="8523514" cy="5530355"/>
          </a:xfrm>
          <a:prstGeom prst="rect">
            <a:avLst/>
          </a:prstGeom>
        </p:spPr>
        <p:txBody>
          <a:bodyPr>
            <a:normAutofit fontScale="92500"/>
          </a:bodyPr>
          <a:lstStyle>
            <a:lvl1pPr marL="342900" indent="-342900" algn="l" defTabSz="1097280" rtl="0" eaLnBrk="1" latinLnBrk="0" hangingPunct="1">
              <a:lnSpc>
                <a:spcPct val="90000"/>
              </a:lnSpc>
              <a:spcBef>
                <a:spcPts val="1200"/>
              </a:spcBef>
              <a:buFont typeface="Wingdings" panose="05000000000000000000" pitchFamily="2" charset="2"/>
              <a:buChar char="§"/>
              <a:defRPr sz="2600" kern="120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90000"/>
              </a:lnSpc>
              <a:spcBef>
                <a:spcPts val="600"/>
              </a:spcBef>
              <a:buFont typeface="Karla" pitchFamily="2" charset="0"/>
              <a:buChar char="—"/>
              <a:defRPr sz="2400" kern="120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90000"/>
              </a:lnSpc>
              <a:spcBef>
                <a:spcPts val="600"/>
              </a:spcBef>
              <a:buFont typeface="Wingdings" panose="05000000000000000000" pitchFamily="2" charset="2"/>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90000"/>
              </a:lnSpc>
              <a:spcBef>
                <a:spcPts val="600"/>
              </a:spcBef>
              <a:buFont typeface="Karla" pitchFamily="2" charset="0"/>
              <a:buChar char="—"/>
              <a:defRPr sz="1600" kern="120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90000"/>
              </a:lnSpc>
              <a:spcBef>
                <a:spcPts val="600"/>
              </a:spcBef>
              <a:buFont typeface="Wingdings" panose="05000000000000000000" pitchFamily="2" charset="2"/>
              <a:buChar char="§"/>
              <a:defRPr sz="1400" kern="120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r>
              <a:rPr lang="en-US" sz="2800" b="1" dirty="0"/>
              <a:t>Corridor Direct </a:t>
            </a:r>
            <a:r>
              <a:rPr lang="en-US" sz="2800" dirty="0"/>
              <a:t>was most favored by survey respondents and key stakeholders, but more than a third preferred </a:t>
            </a:r>
            <a:r>
              <a:rPr lang="en-US" sz="2800" b="1" dirty="0"/>
              <a:t>Greenway Link</a:t>
            </a:r>
          </a:p>
          <a:p>
            <a:pPr marL="742950" lvl="1" indent="-285750" defTabSz="457200">
              <a:buFont typeface="Wingdings" panose="05000000000000000000" pitchFamily="2" charset="2"/>
              <a:buChar char="ü"/>
            </a:pPr>
            <a:r>
              <a:rPr lang="en-US" sz="2200" dirty="0">
                <a:ea typeface="+mn-ea"/>
              </a:rPr>
              <a:t>Most continuous uninterrupted trail – “feels” more like a trail</a:t>
            </a:r>
          </a:p>
          <a:p>
            <a:pPr marL="742950" lvl="1" indent="-285750" defTabSz="457200">
              <a:buFont typeface="Wingdings" panose="05000000000000000000" pitchFamily="2" charset="2"/>
              <a:buChar char="ü"/>
            </a:pPr>
            <a:r>
              <a:rPr lang="en-US" sz="2200" dirty="0">
                <a:ea typeface="+mn-ea"/>
              </a:rPr>
              <a:t>No at-grade crossings of major streets</a:t>
            </a:r>
          </a:p>
          <a:p>
            <a:r>
              <a:rPr lang="en-US" sz="2800" dirty="0"/>
              <a:t>Greenway Link and Explore the Neighborhoods each have </a:t>
            </a:r>
            <a:r>
              <a:rPr lang="en-US" sz="2800" b="1" dirty="0"/>
              <a:t>elements that the community like</a:t>
            </a:r>
          </a:p>
          <a:p>
            <a:pPr marL="742950" lvl="1" indent="-285750" defTabSz="457200">
              <a:buFont typeface="Wingdings" panose="05000000000000000000" pitchFamily="2" charset="2"/>
              <a:buChar char="ü"/>
            </a:pPr>
            <a:r>
              <a:rPr lang="en-US" sz="2200" dirty="0">
                <a:ea typeface="+mn-ea"/>
              </a:rPr>
              <a:t>Connections to parks and green spaces</a:t>
            </a:r>
          </a:p>
          <a:p>
            <a:pPr marL="742950" lvl="1" indent="-285750" defTabSz="457200">
              <a:buFont typeface="Wingdings" panose="05000000000000000000" pitchFamily="2" charset="2"/>
              <a:buChar char="ü"/>
            </a:pPr>
            <a:r>
              <a:rPr lang="en-US" sz="2200" dirty="0">
                <a:ea typeface="+mn-ea"/>
              </a:rPr>
              <a:t>Segments along Menomonee River</a:t>
            </a:r>
          </a:p>
          <a:p>
            <a:pPr marL="742950" lvl="1" indent="-285750" defTabSz="457200">
              <a:buFont typeface="Wingdings" panose="05000000000000000000" pitchFamily="2" charset="2"/>
              <a:buChar char="ü"/>
            </a:pPr>
            <a:r>
              <a:rPr lang="en-US" sz="2200" dirty="0">
                <a:ea typeface="+mn-ea"/>
              </a:rPr>
              <a:t>Connections to neighborhoods and easier access</a:t>
            </a:r>
          </a:p>
          <a:p>
            <a:pPr marL="742950" lvl="1" indent="-285750" defTabSz="457200">
              <a:buFont typeface="Wingdings" panose="05000000000000000000" pitchFamily="2" charset="2"/>
              <a:buChar char="ü"/>
            </a:pPr>
            <a:r>
              <a:rPr lang="en-US" sz="2200" dirty="0">
                <a:ea typeface="+mn-ea"/>
              </a:rPr>
              <a:t>Safety improvements on City streets</a:t>
            </a:r>
          </a:p>
          <a:p>
            <a:r>
              <a:rPr lang="en-US" sz="2800" b="1" dirty="0"/>
              <a:t>Feasibility concerns </a:t>
            </a:r>
            <a:r>
              <a:rPr lang="en-US" sz="2800" dirty="0"/>
              <a:t>remain regarding Corridor Direct</a:t>
            </a:r>
          </a:p>
          <a:p>
            <a:pPr lvl="1"/>
            <a:r>
              <a:rPr lang="en-US" sz="2200" dirty="0"/>
              <a:t>Permission for use of the rail corridor as a barrier</a:t>
            </a:r>
          </a:p>
          <a:p>
            <a:pPr lvl="1"/>
            <a:r>
              <a:rPr lang="en-US" sz="2200" dirty="0"/>
              <a:t>Cost of structures seen as potentially delaying the trail</a:t>
            </a:r>
          </a:p>
          <a:p>
            <a:pPr lvl="1"/>
            <a:r>
              <a:rPr lang="en-US" sz="2200" dirty="0"/>
              <a:t>Flyovers may be seen as uncomfortable or unsafe if too long</a:t>
            </a:r>
          </a:p>
          <a:p>
            <a:pPr marL="0" indent="0">
              <a:buNone/>
            </a:pPr>
            <a:endParaRPr lang="en-US" sz="2800" dirty="0"/>
          </a:p>
        </p:txBody>
      </p:sp>
      <p:pic>
        <p:nvPicPr>
          <p:cNvPr id="7" name="Picture 6">
            <a:extLst>
              <a:ext uri="{FF2B5EF4-FFF2-40B4-BE49-F238E27FC236}">
                <a16:creationId xmlns:a16="http://schemas.microsoft.com/office/drawing/2014/main" id="{9FCF1F22-D717-35A7-A0E4-CE727C7F2C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9315450" y="2179451"/>
            <a:ext cx="5943600" cy="4457700"/>
          </a:xfrm>
          <a:prstGeom prst="rect">
            <a:avLst/>
          </a:prstGeom>
        </p:spPr>
      </p:pic>
    </p:spTree>
    <p:extLst>
      <p:ext uri="{BB962C8B-B14F-4D97-AF65-F5344CB8AC3E}">
        <p14:creationId xmlns:p14="http://schemas.microsoft.com/office/powerpoint/2010/main" val="1596589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1FE23-7D48-B514-E467-4D913F2C2FC1}"/>
              </a:ext>
            </a:extLst>
          </p:cNvPr>
          <p:cNvSpPr>
            <a:spLocks noGrp="1"/>
          </p:cNvSpPr>
          <p:nvPr>
            <p:ph type="title"/>
          </p:nvPr>
        </p:nvSpPr>
        <p:spPr/>
        <p:txBody>
          <a:bodyPr/>
          <a:lstStyle/>
          <a:p>
            <a:r>
              <a:rPr lang="en-US" dirty="0"/>
              <a:t>Recommendations</a:t>
            </a:r>
          </a:p>
        </p:txBody>
      </p:sp>
      <p:sp>
        <p:nvSpPr>
          <p:cNvPr id="3" name="Footer Placeholder 2">
            <a:extLst>
              <a:ext uri="{FF2B5EF4-FFF2-40B4-BE49-F238E27FC236}">
                <a16:creationId xmlns:a16="http://schemas.microsoft.com/office/drawing/2014/main" id="{BE9DFF0F-9567-04A4-D91F-57FD389995EC}"/>
              </a:ext>
            </a:extLst>
          </p:cNvPr>
          <p:cNvSpPr>
            <a:spLocks noGrp="1"/>
          </p:cNvSpPr>
          <p:nvPr>
            <p:ph type="ftr" sz="quarter" idx="3"/>
          </p:nvPr>
        </p:nvSpPr>
        <p:spPr/>
        <p:txBody>
          <a:bodyPr/>
          <a:lstStyle/>
          <a:p>
            <a:r>
              <a:rPr lang="en-US"/>
              <a:t>Proposed Trail Route</a:t>
            </a:r>
            <a:endParaRPr lang="en-US" dirty="0"/>
          </a:p>
        </p:txBody>
      </p:sp>
      <p:sp>
        <p:nvSpPr>
          <p:cNvPr id="4" name="Slide Number Placeholder 3">
            <a:extLst>
              <a:ext uri="{FF2B5EF4-FFF2-40B4-BE49-F238E27FC236}">
                <a16:creationId xmlns:a16="http://schemas.microsoft.com/office/drawing/2014/main" id="{FAF9D2DC-1954-A9E0-619D-49ECC7FB0AF9}"/>
              </a:ext>
            </a:extLst>
          </p:cNvPr>
          <p:cNvSpPr>
            <a:spLocks noGrp="1"/>
          </p:cNvSpPr>
          <p:nvPr>
            <p:ph type="sldNum" sz="quarter" idx="4"/>
          </p:nvPr>
        </p:nvSpPr>
        <p:spPr/>
        <p:txBody>
          <a:bodyPr/>
          <a:lstStyle/>
          <a:p>
            <a:fld id="{514752F4-EDD2-47D8-87E6-E31AFEC1386A}" type="slidenum">
              <a:rPr lang="en-US" smtClean="0">
                <a:latin typeface="Univers Condensed Light" panose="020B0306020202040204" pitchFamily="34" charset="0"/>
              </a:rPr>
              <a:pPr/>
              <a:t>18</a:t>
            </a:fld>
            <a:r>
              <a:rPr lang="en-US"/>
              <a:t>	</a:t>
            </a:r>
            <a:endParaRPr lang="en-US" b="1"/>
          </a:p>
        </p:txBody>
      </p:sp>
      <p:sp>
        <p:nvSpPr>
          <p:cNvPr id="5" name="Text Placeholder 4">
            <a:extLst>
              <a:ext uri="{FF2B5EF4-FFF2-40B4-BE49-F238E27FC236}">
                <a16:creationId xmlns:a16="http://schemas.microsoft.com/office/drawing/2014/main" id="{B9EB3FB7-0BD5-D9B7-6139-AC1913FBB02A}"/>
              </a:ext>
            </a:extLst>
          </p:cNvPr>
          <p:cNvSpPr>
            <a:spLocks noGrp="1"/>
          </p:cNvSpPr>
          <p:nvPr>
            <p:ph type="body" sz="quarter" idx="10"/>
          </p:nvPr>
        </p:nvSpPr>
        <p:spPr/>
        <p:txBody>
          <a:bodyPr/>
          <a:lstStyle/>
          <a:p>
            <a:r>
              <a:rPr lang="en-US" dirty="0"/>
              <a:t>Consolidating to one preferred alternative</a:t>
            </a:r>
          </a:p>
        </p:txBody>
      </p:sp>
      <p:pic>
        <p:nvPicPr>
          <p:cNvPr id="6" name="Picture 5">
            <a:extLst>
              <a:ext uri="{FF2B5EF4-FFF2-40B4-BE49-F238E27FC236}">
                <a16:creationId xmlns:a16="http://schemas.microsoft.com/office/drawing/2014/main" id="{EFF82345-A603-888E-1395-B2003BF84851}"/>
              </a:ext>
            </a:extLst>
          </p:cNvPr>
          <p:cNvPicPr>
            <a:picLocks noChangeAspect="1"/>
          </p:cNvPicPr>
          <p:nvPr/>
        </p:nvPicPr>
        <p:blipFill>
          <a:blip r:embed="rId2">
            <a:extLst>
              <a:ext uri="{28A0092B-C50C-407E-A947-70E740481C1C}">
                <a14:useLocalDpi xmlns:a14="http://schemas.microsoft.com/office/drawing/2010/main" val="0"/>
              </a:ext>
            </a:extLst>
          </a:blip>
          <a:srcRect t="1157" b="5556"/>
          <a:stretch>
            <a:fillRect/>
          </a:stretch>
        </p:blipFill>
        <p:spPr>
          <a:xfrm>
            <a:off x="2618674" y="1897446"/>
            <a:ext cx="1562530" cy="5668593"/>
          </a:xfrm>
          <a:prstGeom prst="rect">
            <a:avLst/>
          </a:prstGeom>
        </p:spPr>
      </p:pic>
      <p:pic>
        <p:nvPicPr>
          <p:cNvPr id="7" name="Picture 6">
            <a:extLst>
              <a:ext uri="{FF2B5EF4-FFF2-40B4-BE49-F238E27FC236}">
                <a16:creationId xmlns:a16="http://schemas.microsoft.com/office/drawing/2014/main" id="{92FC2696-6F40-3EA3-5495-DAF964183A1E}"/>
              </a:ext>
            </a:extLst>
          </p:cNvPr>
          <p:cNvPicPr>
            <a:picLocks noChangeAspect="1"/>
          </p:cNvPicPr>
          <p:nvPr/>
        </p:nvPicPr>
        <p:blipFill>
          <a:blip r:embed="rId3">
            <a:extLst>
              <a:ext uri="{28A0092B-C50C-407E-A947-70E740481C1C}">
                <a14:useLocalDpi xmlns:a14="http://schemas.microsoft.com/office/drawing/2010/main" val="0"/>
              </a:ext>
            </a:extLst>
          </a:blip>
          <a:srcRect l="61714" t="24910" r="9304" b="59644"/>
          <a:stretch>
            <a:fillRect/>
          </a:stretch>
        </p:blipFill>
        <p:spPr>
          <a:xfrm>
            <a:off x="5443001" y="4602074"/>
            <a:ext cx="613317" cy="1271239"/>
          </a:xfrm>
          <a:prstGeom prst="rect">
            <a:avLst/>
          </a:prstGeom>
        </p:spPr>
      </p:pic>
      <p:pic>
        <p:nvPicPr>
          <p:cNvPr id="8" name="Picture 7">
            <a:extLst>
              <a:ext uri="{FF2B5EF4-FFF2-40B4-BE49-F238E27FC236}">
                <a16:creationId xmlns:a16="http://schemas.microsoft.com/office/drawing/2014/main" id="{6E10A513-E6B7-B5FF-C733-71E8C3DEC054}"/>
              </a:ext>
            </a:extLst>
          </p:cNvPr>
          <p:cNvPicPr>
            <a:picLocks noChangeAspect="1"/>
          </p:cNvPicPr>
          <p:nvPr/>
        </p:nvPicPr>
        <p:blipFill>
          <a:blip r:embed="rId3">
            <a:extLst>
              <a:ext uri="{28A0092B-C50C-407E-A947-70E740481C1C}">
                <a14:useLocalDpi xmlns:a14="http://schemas.microsoft.com/office/drawing/2010/main" val="0"/>
              </a:ext>
            </a:extLst>
          </a:blip>
          <a:srcRect l="29176" t="7904" r="40848" b="78478"/>
          <a:stretch>
            <a:fillRect/>
          </a:stretch>
        </p:blipFill>
        <p:spPr>
          <a:xfrm>
            <a:off x="5436710" y="3344949"/>
            <a:ext cx="634355" cy="1120698"/>
          </a:xfrm>
          <a:prstGeom prst="rect">
            <a:avLst/>
          </a:prstGeom>
        </p:spPr>
      </p:pic>
      <p:pic>
        <p:nvPicPr>
          <p:cNvPr id="9" name="Picture 8">
            <a:extLst>
              <a:ext uri="{FF2B5EF4-FFF2-40B4-BE49-F238E27FC236}">
                <a16:creationId xmlns:a16="http://schemas.microsoft.com/office/drawing/2014/main" id="{87EB439B-6C8E-978D-0F50-AB7664E40453}"/>
              </a:ext>
            </a:extLst>
          </p:cNvPr>
          <p:cNvPicPr>
            <a:picLocks noChangeAspect="1"/>
          </p:cNvPicPr>
          <p:nvPr/>
        </p:nvPicPr>
        <p:blipFill>
          <a:blip r:embed="rId3">
            <a:extLst>
              <a:ext uri="{28A0092B-C50C-407E-A947-70E740481C1C}">
                <a14:useLocalDpi xmlns:a14="http://schemas.microsoft.com/office/drawing/2010/main" val="0"/>
              </a:ext>
            </a:extLst>
          </a:blip>
          <a:srcRect l="31121" t="74981" r="34935" b="11363"/>
          <a:stretch>
            <a:fillRect/>
          </a:stretch>
        </p:blipFill>
        <p:spPr>
          <a:xfrm>
            <a:off x="5443001" y="5961998"/>
            <a:ext cx="718313" cy="1123840"/>
          </a:xfrm>
          <a:prstGeom prst="rect">
            <a:avLst/>
          </a:prstGeom>
        </p:spPr>
      </p:pic>
      <p:sp>
        <p:nvSpPr>
          <p:cNvPr id="10" name="Cross 9">
            <a:extLst>
              <a:ext uri="{FF2B5EF4-FFF2-40B4-BE49-F238E27FC236}">
                <a16:creationId xmlns:a16="http://schemas.microsoft.com/office/drawing/2014/main" id="{A62BD5BC-DCC2-811A-DC8F-82025A52D84A}"/>
              </a:ext>
            </a:extLst>
          </p:cNvPr>
          <p:cNvSpPr/>
          <p:nvPr/>
        </p:nvSpPr>
        <p:spPr>
          <a:xfrm>
            <a:off x="4456627" y="4149246"/>
            <a:ext cx="524210" cy="549259"/>
          </a:xfrm>
          <a:prstGeom prst="plus">
            <a:avLst/>
          </a:prstGeom>
          <a:solidFill>
            <a:srgbClr val="80BB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ross 10">
            <a:extLst>
              <a:ext uri="{FF2B5EF4-FFF2-40B4-BE49-F238E27FC236}">
                <a16:creationId xmlns:a16="http://schemas.microsoft.com/office/drawing/2014/main" id="{655D9F69-6FB1-9B24-A7E5-57D115DBCEB3}"/>
              </a:ext>
            </a:extLst>
          </p:cNvPr>
          <p:cNvSpPr/>
          <p:nvPr/>
        </p:nvSpPr>
        <p:spPr>
          <a:xfrm>
            <a:off x="9125355" y="4090885"/>
            <a:ext cx="524210" cy="549259"/>
          </a:xfrm>
          <a:prstGeom prst="plus">
            <a:avLst/>
          </a:prstGeom>
          <a:solidFill>
            <a:srgbClr val="80BB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86F94CE4-E9D8-FFB2-F6DC-16FC872EE99C}"/>
              </a:ext>
            </a:extLst>
          </p:cNvPr>
          <p:cNvSpPr/>
          <p:nvPr/>
        </p:nvSpPr>
        <p:spPr>
          <a:xfrm>
            <a:off x="188559" y="1548979"/>
            <a:ext cx="4154841" cy="659510"/>
          </a:xfrm>
          <a:prstGeom prst="roundRect">
            <a:avLst/>
          </a:prstGeom>
          <a:solidFill>
            <a:schemeClr val="accent5">
              <a:lumMod val="60000"/>
              <a:lumOff val="40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4">
            <a:extLst>
              <a:ext uri="{FF2B5EF4-FFF2-40B4-BE49-F238E27FC236}">
                <a16:creationId xmlns:a16="http://schemas.microsoft.com/office/drawing/2014/main" id="{0AB9EA8C-3BC8-4C7C-D1D9-8AABAC26110E}"/>
              </a:ext>
            </a:extLst>
          </p:cNvPr>
          <p:cNvSpPr txBox="1">
            <a:spLocks/>
          </p:cNvSpPr>
          <p:nvPr/>
        </p:nvSpPr>
        <p:spPr>
          <a:xfrm>
            <a:off x="1007063" y="1696727"/>
            <a:ext cx="1565559" cy="545338"/>
          </a:xfrm>
          <a:prstGeom prst="rect">
            <a:avLst/>
          </a:prstGeom>
        </p:spPr>
        <p:txBody>
          <a:bodyPr>
            <a:noAutofit/>
          </a:bodyPr>
          <a:lstStyle>
            <a:lvl1pPr marL="342900" indent="-342900" algn="l" defTabSz="1097280" rtl="0" eaLnBrk="1" latinLnBrk="0" hangingPunct="1">
              <a:lnSpc>
                <a:spcPct val="90000"/>
              </a:lnSpc>
              <a:spcBef>
                <a:spcPts val="1200"/>
              </a:spcBef>
              <a:buFont typeface="Wingdings" panose="05000000000000000000" pitchFamily="2" charset="2"/>
              <a:buChar char="§"/>
              <a:defRPr sz="2600" kern="120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90000"/>
              </a:lnSpc>
              <a:spcBef>
                <a:spcPts val="600"/>
              </a:spcBef>
              <a:buFont typeface="Karla" pitchFamily="2" charset="0"/>
              <a:buChar char="—"/>
              <a:defRPr sz="2400" kern="120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90000"/>
              </a:lnSpc>
              <a:spcBef>
                <a:spcPts val="600"/>
              </a:spcBef>
              <a:buFont typeface="Wingdings" panose="05000000000000000000" pitchFamily="2" charset="2"/>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90000"/>
              </a:lnSpc>
              <a:spcBef>
                <a:spcPts val="600"/>
              </a:spcBef>
              <a:buFont typeface="Karla" pitchFamily="2" charset="0"/>
              <a:buChar char="—"/>
              <a:defRPr sz="1600" kern="120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90000"/>
              </a:lnSpc>
              <a:spcBef>
                <a:spcPts val="600"/>
              </a:spcBef>
              <a:buFont typeface="Wingdings" panose="05000000000000000000" pitchFamily="2" charset="2"/>
              <a:buChar char="§"/>
              <a:defRPr sz="1400" kern="120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Font typeface="Wingdings" panose="05000000000000000000" pitchFamily="2" charset="2"/>
              <a:buNone/>
            </a:pPr>
            <a:r>
              <a:rPr lang="en-US" sz="2000" dirty="0"/>
              <a:t>Corridor Direct</a:t>
            </a:r>
          </a:p>
        </p:txBody>
      </p:sp>
      <p:pic>
        <p:nvPicPr>
          <p:cNvPr id="15" name="Graphic 14" descr="Train Tracks with solid fill">
            <a:extLst>
              <a:ext uri="{FF2B5EF4-FFF2-40B4-BE49-F238E27FC236}">
                <a16:creationId xmlns:a16="http://schemas.microsoft.com/office/drawing/2014/main" id="{DFCB6908-9435-B676-425E-866F6936E87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8837" y="1667403"/>
            <a:ext cx="390070" cy="390070"/>
          </a:xfrm>
          <a:prstGeom prst="rect">
            <a:avLst/>
          </a:prstGeom>
        </p:spPr>
      </p:pic>
      <p:sp>
        <p:nvSpPr>
          <p:cNvPr id="16" name="Rectangle: Rounded Corners 15">
            <a:extLst>
              <a:ext uri="{FF2B5EF4-FFF2-40B4-BE49-F238E27FC236}">
                <a16:creationId xmlns:a16="http://schemas.microsoft.com/office/drawing/2014/main" id="{36C4E834-084B-1CF7-A74C-9199E7AB60AF}"/>
              </a:ext>
            </a:extLst>
          </p:cNvPr>
          <p:cNvSpPr/>
          <p:nvPr/>
        </p:nvSpPr>
        <p:spPr>
          <a:xfrm>
            <a:off x="5009158" y="1554738"/>
            <a:ext cx="4036871" cy="659510"/>
          </a:xfrm>
          <a:prstGeom prst="roundRect">
            <a:avLst/>
          </a:prstGeom>
          <a:solidFill>
            <a:srgbClr val="70A8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5">
            <a:extLst>
              <a:ext uri="{FF2B5EF4-FFF2-40B4-BE49-F238E27FC236}">
                <a16:creationId xmlns:a16="http://schemas.microsoft.com/office/drawing/2014/main" id="{FB953124-EA14-29CA-3BF1-0A677DD40445}"/>
              </a:ext>
            </a:extLst>
          </p:cNvPr>
          <p:cNvSpPr txBox="1">
            <a:spLocks/>
          </p:cNvSpPr>
          <p:nvPr/>
        </p:nvSpPr>
        <p:spPr>
          <a:xfrm>
            <a:off x="5309734" y="1798516"/>
            <a:ext cx="2398145" cy="324349"/>
          </a:xfrm>
          <a:prstGeom prst="rect">
            <a:avLst/>
          </a:prstGeom>
        </p:spPr>
        <p:txBody>
          <a:bodyPr>
            <a:normAutofit fontScale="62500" lnSpcReduction="20000"/>
          </a:bodyPr>
          <a:lstStyle>
            <a:lvl1pPr marL="342900" indent="-342900" algn="l" defTabSz="1097280" rtl="0" eaLnBrk="1" latinLnBrk="0" hangingPunct="1">
              <a:lnSpc>
                <a:spcPct val="90000"/>
              </a:lnSpc>
              <a:spcBef>
                <a:spcPts val="1200"/>
              </a:spcBef>
              <a:buFont typeface="Wingdings" panose="05000000000000000000" pitchFamily="2" charset="2"/>
              <a:buChar char="§"/>
              <a:defRPr sz="2600" kern="120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90000"/>
              </a:lnSpc>
              <a:spcBef>
                <a:spcPts val="600"/>
              </a:spcBef>
              <a:buFont typeface="Karla" pitchFamily="2" charset="0"/>
              <a:buChar char="—"/>
              <a:defRPr sz="2400" kern="120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90000"/>
              </a:lnSpc>
              <a:spcBef>
                <a:spcPts val="600"/>
              </a:spcBef>
              <a:buFont typeface="Wingdings" panose="05000000000000000000" pitchFamily="2" charset="2"/>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90000"/>
              </a:lnSpc>
              <a:spcBef>
                <a:spcPts val="600"/>
              </a:spcBef>
              <a:buFont typeface="Karla" pitchFamily="2" charset="0"/>
              <a:buChar char="—"/>
              <a:defRPr sz="1600" kern="120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90000"/>
              </a:lnSpc>
              <a:spcBef>
                <a:spcPts val="600"/>
              </a:spcBef>
              <a:buFont typeface="Wingdings" panose="05000000000000000000" pitchFamily="2" charset="2"/>
              <a:buChar char="§"/>
              <a:defRPr sz="1400" kern="120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Font typeface="Wingdings" panose="05000000000000000000" pitchFamily="2" charset="2"/>
              <a:buNone/>
            </a:pPr>
            <a:r>
              <a:rPr lang="en-US" sz="3200" dirty="0"/>
              <a:t>Greenway Link</a:t>
            </a:r>
          </a:p>
        </p:txBody>
      </p:sp>
      <p:pic>
        <p:nvPicPr>
          <p:cNvPr id="18" name="Graphic 17" descr="Hill scene with solid fill">
            <a:extLst>
              <a:ext uri="{FF2B5EF4-FFF2-40B4-BE49-F238E27FC236}">
                <a16:creationId xmlns:a16="http://schemas.microsoft.com/office/drawing/2014/main" id="{392CF8E3-85C7-8A6C-5F98-7878C89F25C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382052" y="1720086"/>
            <a:ext cx="367608" cy="367608"/>
          </a:xfrm>
          <a:prstGeom prst="rect">
            <a:avLst/>
          </a:prstGeom>
        </p:spPr>
      </p:pic>
      <p:sp>
        <p:nvSpPr>
          <p:cNvPr id="20" name="TextBox 19">
            <a:extLst>
              <a:ext uri="{FF2B5EF4-FFF2-40B4-BE49-F238E27FC236}">
                <a16:creationId xmlns:a16="http://schemas.microsoft.com/office/drawing/2014/main" id="{A31CC20B-DDCB-3D83-216D-DAB89A12491B}"/>
              </a:ext>
            </a:extLst>
          </p:cNvPr>
          <p:cNvSpPr txBox="1"/>
          <p:nvPr/>
        </p:nvSpPr>
        <p:spPr>
          <a:xfrm>
            <a:off x="-185539" y="2343669"/>
            <a:ext cx="2917854" cy="3693319"/>
          </a:xfrm>
          <a:prstGeom prst="rect">
            <a:avLst/>
          </a:prstGeom>
          <a:noFill/>
        </p:spPr>
        <p:txBody>
          <a:bodyPr wrap="square">
            <a:spAutoFit/>
          </a:bodyPr>
          <a:lstStyle/>
          <a:p>
            <a:pPr marL="742950" lvl="1" indent="-285750">
              <a:buFont typeface="Wingdings" panose="05000000000000000000" pitchFamily="2" charset="2"/>
              <a:buChar char="ü"/>
            </a:pPr>
            <a:r>
              <a:rPr lang="en-US" sz="1800" b="1" dirty="0">
                <a:latin typeface="Univers Condensed Light" panose="020B0306020202040204" pitchFamily="34" charset="0"/>
              </a:rPr>
              <a:t>Use Corridor Direct as the “base”</a:t>
            </a:r>
          </a:p>
          <a:p>
            <a:pPr lvl="1"/>
            <a:endParaRPr lang="en-US" sz="1800" b="1" dirty="0">
              <a:latin typeface="Univers Condensed Light" panose="020B0306020202040204" pitchFamily="34" charset="0"/>
            </a:endParaRPr>
          </a:p>
          <a:p>
            <a:pPr marL="742950" lvl="1" indent="-285750">
              <a:buFont typeface="Wingdings" panose="05000000000000000000" pitchFamily="2" charset="2"/>
              <a:buChar char="ü"/>
            </a:pPr>
            <a:r>
              <a:rPr lang="en-US" dirty="0">
                <a:latin typeface="Univers Condensed Light" panose="020B0306020202040204" pitchFamily="34" charset="0"/>
              </a:rPr>
              <a:t>Uni</a:t>
            </a:r>
            <a:r>
              <a:rPr lang="en-US" sz="1800" dirty="0">
                <a:latin typeface="Univers Condensed Light" panose="020B0306020202040204" pitchFamily="34" charset="0"/>
              </a:rPr>
              <a:t>nterrupted trail</a:t>
            </a:r>
          </a:p>
          <a:p>
            <a:pPr marL="742950" lvl="1" indent="-285750">
              <a:buFont typeface="Wingdings" panose="05000000000000000000" pitchFamily="2" charset="2"/>
              <a:buChar char="ü"/>
            </a:pPr>
            <a:r>
              <a:rPr lang="en-US" dirty="0">
                <a:latin typeface="Univers Condensed Light" panose="020B0306020202040204" pitchFamily="34" charset="0"/>
              </a:rPr>
              <a:t>B</a:t>
            </a:r>
            <a:r>
              <a:rPr lang="en-US" sz="1800" dirty="0">
                <a:latin typeface="Univers Condensed Light" panose="020B0306020202040204" pitchFamily="34" charset="0"/>
              </a:rPr>
              <a:t>ridges or underpasses at all major streets</a:t>
            </a:r>
          </a:p>
          <a:p>
            <a:pPr marL="742950" lvl="1" indent="-285750">
              <a:buFont typeface="Wingdings" panose="05000000000000000000" pitchFamily="2" charset="2"/>
              <a:buChar char="ü"/>
            </a:pPr>
            <a:r>
              <a:rPr lang="en-US" sz="1800" dirty="0">
                <a:latin typeface="Univers Condensed Light" panose="020B0306020202040204" pitchFamily="34" charset="0"/>
              </a:rPr>
              <a:t>Flyovers to avoid major rail infrastructure (where feasible), but limit length for cost and comfort</a:t>
            </a:r>
          </a:p>
          <a:p>
            <a:pPr marL="742950" lvl="1" indent="-285750">
              <a:buFont typeface="Wingdings" panose="05000000000000000000" pitchFamily="2" charset="2"/>
              <a:buChar char="ü"/>
            </a:pPr>
            <a:r>
              <a:rPr lang="en-US" dirty="0">
                <a:latin typeface="Univers Condensed Light" panose="020B0306020202040204" pitchFamily="34" charset="0"/>
              </a:rPr>
              <a:t>L</a:t>
            </a:r>
            <a:r>
              <a:rPr lang="en-US" sz="1800" dirty="0">
                <a:latin typeface="Univers Condensed Light" panose="020B0306020202040204" pitchFamily="34" charset="0"/>
              </a:rPr>
              <a:t>imit railroad ROW usage where possible</a:t>
            </a:r>
          </a:p>
        </p:txBody>
      </p:sp>
      <p:sp>
        <p:nvSpPr>
          <p:cNvPr id="21" name="TextBox 20">
            <a:extLst>
              <a:ext uri="{FF2B5EF4-FFF2-40B4-BE49-F238E27FC236}">
                <a16:creationId xmlns:a16="http://schemas.microsoft.com/office/drawing/2014/main" id="{E2556EAD-CDDD-4253-9A19-7267666FEA48}"/>
              </a:ext>
            </a:extLst>
          </p:cNvPr>
          <p:cNvSpPr txBox="1"/>
          <p:nvPr/>
        </p:nvSpPr>
        <p:spPr>
          <a:xfrm>
            <a:off x="4477045" y="2348574"/>
            <a:ext cx="4568984" cy="646331"/>
          </a:xfrm>
          <a:prstGeom prst="rect">
            <a:avLst/>
          </a:prstGeom>
          <a:noFill/>
        </p:spPr>
        <p:txBody>
          <a:bodyPr wrap="square">
            <a:spAutoFit/>
          </a:bodyPr>
          <a:lstStyle/>
          <a:p>
            <a:pPr marL="742950" lvl="1" indent="-285750">
              <a:buFont typeface="Wingdings" panose="05000000000000000000" pitchFamily="2" charset="2"/>
              <a:buChar char="ü"/>
            </a:pPr>
            <a:r>
              <a:rPr lang="en-US" sz="1800" b="1" dirty="0">
                <a:latin typeface="Univers Condensed Light" panose="020B0306020202040204" pitchFamily="34" charset="0"/>
              </a:rPr>
              <a:t>Incorporate best parts of Greenway Link, (connect to water, green space, other trails)</a:t>
            </a:r>
          </a:p>
        </p:txBody>
      </p:sp>
      <p:sp>
        <p:nvSpPr>
          <p:cNvPr id="22" name="TextBox 21">
            <a:extLst>
              <a:ext uri="{FF2B5EF4-FFF2-40B4-BE49-F238E27FC236}">
                <a16:creationId xmlns:a16="http://schemas.microsoft.com/office/drawing/2014/main" id="{F24EDE20-0E72-D8AE-1757-40DB30605522}"/>
              </a:ext>
            </a:extLst>
          </p:cNvPr>
          <p:cNvSpPr txBox="1"/>
          <p:nvPr/>
        </p:nvSpPr>
        <p:spPr>
          <a:xfrm>
            <a:off x="5721025" y="3386195"/>
            <a:ext cx="3325004" cy="923330"/>
          </a:xfrm>
          <a:prstGeom prst="rect">
            <a:avLst/>
          </a:prstGeom>
          <a:noFill/>
        </p:spPr>
        <p:txBody>
          <a:bodyPr wrap="square">
            <a:spAutoFit/>
          </a:bodyPr>
          <a:lstStyle/>
          <a:p>
            <a:pPr marL="742950" lvl="1" indent="-285750">
              <a:buFont typeface="Wingdings" panose="05000000000000000000" pitchFamily="2" charset="2"/>
              <a:buChar char="ü"/>
            </a:pPr>
            <a:r>
              <a:rPr lang="en-US" sz="1800" dirty="0">
                <a:latin typeface="Univers Condensed Light" panose="020B0306020202040204" pitchFamily="34" charset="0"/>
              </a:rPr>
              <a:t>Entry to </a:t>
            </a:r>
            <a:r>
              <a:rPr lang="en-US" sz="1800" dirty="0" err="1">
                <a:latin typeface="Univers Condensed Light" panose="020B0306020202040204" pitchFamily="34" charset="0"/>
              </a:rPr>
              <a:t>Havenwoods</a:t>
            </a:r>
            <a:r>
              <a:rPr lang="en-US" sz="1800" dirty="0">
                <a:latin typeface="Univers Condensed Light" panose="020B0306020202040204" pitchFamily="34" charset="0"/>
              </a:rPr>
              <a:t> &amp; connection to McGovern Park</a:t>
            </a:r>
          </a:p>
        </p:txBody>
      </p:sp>
      <p:sp>
        <p:nvSpPr>
          <p:cNvPr id="23" name="TextBox 22">
            <a:extLst>
              <a:ext uri="{FF2B5EF4-FFF2-40B4-BE49-F238E27FC236}">
                <a16:creationId xmlns:a16="http://schemas.microsoft.com/office/drawing/2014/main" id="{BE041E1B-00B4-F91D-5E18-576EDDBBEE50}"/>
              </a:ext>
            </a:extLst>
          </p:cNvPr>
          <p:cNvSpPr txBox="1"/>
          <p:nvPr/>
        </p:nvSpPr>
        <p:spPr>
          <a:xfrm>
            <a:off x="5721025" y="4672494"/>
            <a:ext cx="3325004" cy="923330"/>
          </a:xfrm>
          <a:prstGeom prst="rect">
            <a:avLst/>
          </a:prstGeom>
          <a:noFill/>
        </p:spPr>
        <p:txBody>
          <a:bodyPr wrap="square">
            <a:spAutoFit/>
          </a:bodyPr>
          <a:lstStyle/>
          <a:p>
            <a:pPr marL="742950" lvl="1" indent="-285750">
              <a:buFont typeface="Wingdings" panose="05000000000000000000" pitchFamily="2" charset="2"/>
              <a:buChar char="ü"/>
            </a:pPr>
            <a:r>
              <a:rPr lang="en-US" sz="1800" dirty="0">
                <a:latin typeface="Univers Condensed Light" panose="020B0306020202040204" pitchFamily="34" charset="0"/>
              </a:rPr>
              <a:t>Lincoln Creek &amp; West Basin segment, connections to Oak Leaf &amp; </a:t>
            </a:r>
            <a:r>
              <a:rPr lang="en-US" sz="1800" dirty="0" err="1">
                <a:latin typeface="Univers Condensed Light" panose="020B0306020202040204" pitchFamily="34" charset="0"/>
              </a:rPr>
              <a:t>Beerline</a:t>
            </a:r>
            <a:r>
              <a:rPr lang="en-US" sz="1800" dirty="0">
                <a:latin typeface="Univers Condensed Light" panose="020B0306020202040204" pitchFamily="34" charset="0"/>
              </a:rPr>
              <a:t> trails</a:t>
            </a:r>
          </a:p>
        </p:txBody>
      </p:sp>
      <p:sp>
        <p:nvSpPr>
          <p:cNvPr id="24" name="TextBox 23">
            <a:extLst>
              <a:ext uri="{FF2B5EF4-FFF2-40B4-BE49-F238E27FC236}">
                <a16:creationId xmlns:a16="http://schemas.microsoft.com/office/drawing/2014/main" id="{EF7F5585-704D-E6DF-77C9-F82ABFFA1335}"/>
              </a:ext>
            </a:extLst>
          </p:cNvPr>
          <p:cNvSpPr txBox="1"/>
          <p:nvPr/>
        </p:nvSpPr>
        <p:spPr>
          <a:xfrm>
            <a:off x="5721025" y="5913317"/>
            <a:ext cx="3325004" cy="646331"/>
          </a:xfrm>
          <a:prstGeom prst="rect">
            <a:avLst/>
          </a:prstGeom>
          <a:noFill/>
        </p:spPr>
        <p:txBody>
          <a:bodyPr wrap="square">
            <a:spAutoFit/>
          </a:bodyPr>
          <a:lstStyle/>
          <a:p>
            <a:pPr marL="742950" lvl="1" indent="-285750">
              <a:buFont typeface="Wingdings" panose="05000000000000000000" pitchFamily="2" charset="2"/>
              <a:buChar char="ü"/>
            </a:pPr>
            <a:r>
              <a:rPr lang="en-US" sz="1800" dirty="0">
                <a:latin typeface="Univers Condensed Light" panose="020B0306020202040204" pitchFamily="34" charset="0"/>
              </a:rPr>
              <a:t>Menomonee River segment (east side of river)</a:t>
            </a:r>
          </a:p>
        </p:txBody>
      </p:sp>
      <p:sp>
        <p:nvSpPr>
          <p:cNvPr id="25" name="Rectangle: Rounded Corners 24">
            <a:extLst>
              <a:ext uri="{FF2B5EF4-FFF2-40B4-BE49-F238E27FC236}">
                <a16:creationId xmlns:a16="http://schemas.microsoft.com/office/drawing/2014/main" id="{8A30C075-F0D5-A51B-74E3-E273A9160A92}"/>
              </a:ext>
            </a:extLst>
          </p:cNvPr>
          <p:cNvSpPr/>
          <p:nvPr/>
        </p:nvSpPr>
        <p:spPr>
          <a:xfrm>
            <a:off x="9866723" y="1548979"/>
            <a:ext cx="4154840" cy="659510"/>
          </a:xfrm>
          <a:prstGeom prst="roundRect">
            <a:avLst/>
          </a:prstGeom>
          <a:solidFill>
            <a:srgbClr val="0085A8"/>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ontent Placeholder 1">
            <a:extLst>
              <a:ext uri="{FF2B5EF4-FFF2-40B4-BE49-F238E27FC236}">
                <a16:creationId xmlns:a16="http://schemas.microsoft.com/office/drawing/2014/main" id="{2795C818-D54C-A6E8-3339-DB8EB2A81DBC}"/>
              </a:ext>
            </a:extLst>
          </p:cNvPr>
          <p:cNvSpPr txBox="1">
            <a:spLocks/>
          </p:cNvSpPr>
          <p:nvPr/>
        </p:nvSpPr>
        <p:spPr>
          <a:xfrm>
            <a:off x="10744234" y="1710340"/>
            <a:ext cx="2783503" cy="694266"/>
          </a:xfrm>
          <a:prstGeom prst="rect">
            <a:avLst/>
          </a:prstGeom>
        </p:spPr>
        <p:txBody>
          <a:bodyPr>
            <a:noAutofit/>
          </a:bodyPr>
          <a:lstStyle>
            <a:lvl1pPr marL="342900" indent="-342900" algn="l" defTabSz="1097280" rtl="0" eaLnBrk="1" latinLnBrk="0" hangingPunct="1">
              <a:lnSpc>
                <a:spcPct val="90000"/>
              </a:lnSpc>
              <a:spcBef>
                <a:spcPts val="1200"/>
              </a:spcBef>
              <a:buFont typeface="Wingdings" panose="05000000000000000000" pitchFamily="2" charset="2"/>
              <a:buChar char="§"/>
              <a:defRPr sz="2600" kern="120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90000"/>
              </a:lnSpc>
              <a:spcBef>
                <a:spcPts val="600"/>
              </a:spcBef>
              <a:buFont typeface="Karla" pitchFamily="2" charset="0"/>
              <a:buChar char="—"/>
              <a:defRPr sz="2400" kern="120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90000"/>
              </a:lnSpc>
              <a:spcBef>
                <a:spcPts val="600"/>
              </a:spcBef>
              <a:buFont typeface="Wingdings" panose="05000000000000000000" pitchFamily="2" charset="2"/>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90000"/>
              </a:lnSpc>
              <a:spcBef>
                <a:spcPts val="600"/>
              </a:spcBef>
              <a:buFont typeface="Karla" pitchFamily="2" charset="0"/>
              <a:buChar char="—"/>
              <a:defRPr sz="1600" kern="120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90000"/>
              </a:lnSpc>
              <a:spcBef>
                <a:spcPts val="600"/>
              </a:spcBef>
              <a:buFont typeface="Wingdings" panose="05000000000000000000" pitchFamily="2" charset="2"/>
              <a:buChar char="§"/>
              <a:defRPr sz="1400" kern="120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Font typeface="Wingdings" panose="05000000000000000000" pitchFamily="2" charset="2"/>
              <a:buNone/>
            </a:pPr>
            <a:r>
              <a:rPr lang="en-US" sz="2000" dirty="0">
                <a:solidFill>
                  <a:schemeClr val="bg1"/>
                </a:solidFill>
              </a:rPr>
              <a:t>Explore the Neighborhoods</a:t>
            </a:r>
          </a:p>
        </p:txBody>
      </p:sp>
      <p:pic>
        <p:nvPicPr>
          <p:cNvPr id="27" name="Graphic 26" descr="Neighborhood with solid fill">
            <a:extLst>
              <a:ext uri="{FF2B5EF4-FFF2-40B4-BE49-F238E27FC236}">
                <a16:creationId xmlns:a16="http://schemas.microsoft.com/office/drawing/2014/main" id="{4A98ADA9-5CCF-66B9-7A7F-2D292E15A9A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271423" y="1698732"/>
            <a:ext cx="386599" cy="386599"/>
          </a:xfrm>
          <a:prstGeom prst="rect">
            <a:avLst/>
          </a:prstGeom>
        </p:spPr>
      </p:pic>
      <p:sp>
        <p:nvSpPr>
          <p:cNvPr id="34" name="TextBox 33">
            <a:extLst>
              <a:ext uri="{FF2B5EF4-FFF2-40B4-BE49-F238E27FC236}">
                <a16:creationId xmlns:a16="http://schemas.microsoft.com/office/drawing/2014/main" id="{C8AA9952-D971-506A-26ED-B1ED9E390A0C}"/>
              </a:ext>
            </a:extLst>
          </p:cNvPr>
          <p:cNvSpPr txBox="1"/>
          <p:nvPr/>
        </p:nvSpPr>
        <p:spPr>
          <a:xfrm>
            <a:off x="9387459" y="2348574"/>
            <a:ext cx="4634103" cy="923330"/>
          </a:xfrm>
          <a:prstGeom prst="rect">
            <a:avLst/>
          </a:prstGeom>
          <a:noFill/>
        </p:spPr>
        <p:txBody>
          <a:bodyPr wrap="square">
            <a:spAutoFit/>
          </a:bodyPr>
          <a:lstStyle/>
          <a:p>
            <a:pPr marL="742950" lvl="1" indent="-285750">
              <a:buFont typeface="Wingdings" panose="05000000000000000000" pitchFamily="2" charset="2"/>
              <a:buChar char="ü"/>
            </a:pPr>
            <a:r>
              <a:rPr lang="en-US" sz="1800" b="1" dirty="0">
                <a:latin typeface="Univers Condensed Light" panose="020B0306020202040204" pitchFamily="34" charset="0"/>
              </a:rPr>
              <a:t>Incorporate best parts of Explore the Neighborhoods (safe/easy neighborhood access, safer streets)</a:t>
            </a:r>
          </a:p>
        </p:txBody>
      </p:sp>
      <p:sp>
        <p:nvSpPr>
          <p:cNvPr id="35" name="TextBox 34">
            <a:extLst>
              <a:ext uri="{FF2B5EF4-FFF2-40B4-BE49-F238E27FC236}">
                <a16:creationId xmlns:a16="http://schemas.microsoft.com/office/drawing/2014/main" id="{2FF3EE5A-5327-2124-68B1-C118D59750D2}"/>
              </a:ext>
            </a:extLst>
          </p:cNvPr>
          <p:cNvSpPr txBox="1"/>
          <p:nvPr/>
        </p:nvSpPr>
        <p:spPr>
          <a:xfrm>
            <a:off x="5676711" y="6736753"/>
            <a:ext cx="3586261" cy="646331"/>
          </a:xfrm>
          <a:prstGeom prst="rect">
            <a:avLst/>
          </a:prstGeom>
          <a:noFill/>
        </p:spPr>
        <p:txBody>
          <a:bodyPr wrap="square">
            <a:spAutoFit/>
          </a:bodyPr>
          <a:lstStyle/>
          <a:p>
            <a:pPr marL="742950" lvl="1" indent="-285750">
              <a:buFont typeface="Wingdings" panose="05000000000000000000" pitchFamily="2" charset="2"/>
              <a:buChar char="ü"/>
            </a:pPr>
            <a:r>
              <a:rPr lang="en-US" dirty="0">
                <a:latin typeface="Univers Condensed Light" panose="020B0306020202040204" pitchFamily="34" charset="0"/>
              </a:rPr>
              <a:t>Use spurs to connect to other parks and existing trails</a:t>
            </a:r>
            <a:endParaRPr lang="en-US" sz="1800" dirty="0">
              <a:latin typeface="Univers Condensed Light" panose="020B0306020202040204" pitchFamily="34" charset="0"/>
            </a:endParaRPr>
          </a:p>
        </p:txBody>
      </p:sp>
      <p:pic>
        <p:nvPicPr>
          <p:cNvPr id="37" name="Content Placeholder 9">
            <a:extLst>
              <a:ext uri="{FF2B5EF4-FFF2-40B4-BE49-F238E27FC236}">
                <a16:creationId xmlns:a16="http://schemas.microsoft.com/office/drawing/2014/main" id="{C2B54C9B-60EE-2FFD-8759-4624F42D5832}"/>
              </a:ext>
            </a:extLst>
          </p:cNvPr>
          <p:cNvPicPr>
            <a:picLocks noChangeAspect="1"/>
          </p:cNvPicPr>
          <p:nvPr/>
        </p:nvPicPr>
        <p:blipFill>
          <a:blip r:embed="rId7">
            <a:extLst>
              <a:ext uri="{28A0092B-C50C-407E-A947-70E740481C1C}">
                <a14:useLocalDpi xmlns:a14="http://schemas.microsoft.com/office/drawing/2010/main" val="0"/>
              </a:ext>
            </a:extLst>
          </a:blip>
          <a:srcRect l="2950" t="8972" r="-1" b="1234"/>
          <a:stretch>
            <a:fillRect/>
          </a:stretch>
        </p:blipFill>
        <p:spPr>
          <a:xfrm>
            <a:off x="9919510" y="3485035"/>
            <a:ext cx="2352402" cy="2901998"/>
          </a:xfrm>
          <a:prstGeom prst="rect">
            <a:avLst/>
          </a:prstGeom>
        </p:spPr>
      </p:pic>
      <p:sp>
        <p:nvSpPr>
          <p:cNvPr id="38" name="TextBox 37">
            <a:extLst>
              <a:ext uri="{FF2B5EF4-FFF2-40B4-BE49-F238E27FC236}">
                <a16:creationId xmlns:a16="http://schemas.microsoft.com/office/drawing/2014/main" id="{B228315E-C049-C1AE-3018-66E11760EF04}"/>
              </a:ext>
            </a:extLst>
          </p:cNvPr>
          <p:cNvSpPr txBox="1"/>
          <p:nvPr/>
        </p:nvSpPr>
        <p:spPr>
          <a:xfrm>
            <a:off x="11809371" y="3344949"/>
            <a:ext cx="2762351" cy="3139321"/>
          </a:xfrm>
          <a:prstGeom prst="rect">
            <a:avLst/>
          </a:prstGeom>
          <a:noFill/>
        </p:spPr>
        <p:txBody>
          <a:bodyPr wrap="square">
            <a:spAutoFit/>
          </a:bodyPr>
          <a:lstStyle/>
          <a:p>
            <a:pPr marL="742950" lvl="1" indent="-285750">
              <a:buFont typeface="Wingdings" panose="05000000000000000000" pitchFamily="2" charset="2"/>
              <a:buChar char="ü"/>
            </a:pPr>
            <a:r>
              <a:rPr lang="en-US" sz="1800" dirty="0">
                <a:latin typeface="Univers Condensed Light" panose="020B0306020202040204" pitchFamily="34" charset="0"/>
              </a:rPr>
              <a:t>Connections to community destinations</a:t>
            </a:r>
          </a:p>
          <a:p>
            <a:pPr marL="742950" lvl="1" indent="-285750">
              <a:buFont typeface="Wingdings" panose="05000000000000000000" pitchFamily="2" charset="2"/>
              <a:buChar char="ü"/>
            </a:pPr>
            <a:r>
              <a:rPr lang="en-US" dirty="0">
                <a:latin typeface="Univers Condensed Light" panose="020B0306020202040204" pitchFamily="34" charset="0"/>
              </a:rPr>
              <a:t>Regular access ramps </a:t>
            </a:r>
          </a:p>
          <a:p>
            <a:pPr marL="742950" lvl="1" indent="-285750">
              <a:buFont typeface="Wingdings" panose="05000000000000000000" pitchFamily="2" charset="2"/>
              <a:buChar char="ü"/>
            </a:pPr>
            <a:r>
              <a:rPr lang="en-US" sz="1800" dirty="0">
                <a:latin typeface="Univers Condensed Light" panose="020B0306020202040204" pitchFamily="34" charset="0"/>
              </a:rPr>
              <a:t>Safe and intuitive routes to connect neighborhoods to the trail</a:t>
            </a:r>
          </a:p>
          <a:p>
            <a:pPr marL="742950" lvl="1" indent="-285750">
              <a:buFont typeface="Wingdings" panose="05000000000000000000" pitchFamily="2" charset="2"/>
              <a:buChar char="ü"/>
            </a:pPr>
            <a:r>
              <a:rPr lang="en-US" dirty="0">
                <a:latin typeface="Univers Condensed Light" panose="020B0306020202040204" pitchFamily="34" charset="0"/>
              </a:rPr>
              <a:t>Traffic calming and protected bike infrastructure</a:t>
            </a:r>
            <a:endParaRPr lang="en-US" sz="1800" dirty="0">
              <a:latin typeface="Univers Condensed Light" panose="020B0306020202040204" pitchFamily="34" charset="0"/>
            </a:endParaRPr>
          </a:p>
        </p:txBody>
      </p:sp>
    </p:spTree>
    <p:extLst>
      <p:ext uri="{BB962C8B-B14F-4D97-AF65-F5344CB8AC3E}">
        <p14:creationId xmlns:p14="http://schemas.microsoft.com/office/powerpoint/2010/main" val="292769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F6572A8-5A5F-70FC-2636-2F6C2B9F119E}"/>
              </a:ext>
            </a:extLst>
          </p:cNvPr>
          <p:cNvSpPr>
            <a:spLocks noGrp="1"/>
          </p:cNvSpPr>
          <p:nvPr>
            <p:ph type="title"/>
          </p:nvPr>
        </p:nvSpPr>
        <p:spPr/>
        <p:txBody>
          <a:bodyPr/>
          <a:lstStyle/>
          <a:p>
            <a:r>
              <a:rPr lang="en-US"/>
              <a:t>discussion</a:t>
            </a:r>
          </a:p>
        </p:txBody>
      </p:sp>
      <p:sp>
        <p:nvSpPr>
          <p:cNvPr id="9" name="Text Placeholder 8">
            <a:extLst>
              <a:ext uri="{FF2B5EF4-FFF2-40B4-BE49-F238E27FC236}">
                <a16:creationId xmlns:a16="http://schemas.microsoft.com/office/drawing/2014/main" id="{0754F094-E340-0246-F550-06CD7822405A}"/>
              </a:ext>
            </a:extLst>
          </p:cNvPr>
          <p:cNvSpPr>
            <a:spLocks noGrp="1"/>
          </p:cNvSpPr>
          <p:nvPr>
            <p:ph type="body" sz="quarter" idx="10"/>
          </p:nvPr>
        </p:nvSpPr>
        <p:spPr/>
        <p:txBody>
          <a:bodyPr/>
          <a:lstStyle/>
          <a:p>
            <a:r>
              <a:rPr lang="en-US"/>
              <a:t>Thank you!</a:t>
            </a:r>
          </a:p>
          <a:p>
            <a:r>
              <a:rPr lang="en-US"/>
              <a:t>Questions?</a:t>
            </a:r>
          </a:p>
          <a:p>
            <a:r>
              <a:rPr lang="en-US" cap="none"/>
              <a:t>Contact Danny Park</a:t>
            </a:r>
          </a:p>
          <a:p>
            <a:r>
              <a:rPr lang="en-US" sz="2800" cap="none"/>
              <a:t>daniel.park@milwaukeecountywi.gov</a:t>
            </a:r>
          </a:p>
        </p:txBody>
      </p:sp>
    </p:spTree>
    <p:extLst>
      <p:ext uri="{BB962C8B-B14F-4D97-AF65-F5344CB8AC3E}">
        <p14:creationId xmlns:p14="http://schemas.microsoft.com/office/powerpoint/2010/main" val="3181528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0E002-37E9-4CC3-AFE4-01C3D3E8D714}"/>
              </a:ext>
            </a:extLst>
          </p:cNvPr>
          <p:cNvSpPr>
            <a:spLocks noGrp="1"/>
          </p:cNvSpPr>
          <p:nvPr>
            <p:ph type="title"/>
          </p:nvPr>
        </p:nvSpPr>
        <p:spPr/>
        <p:txBody>
          <a:bodyPr/>
          <a:lstStyle/>
          <a:p>
            <a:r>
              <a:rPr lang="en-US"/>
              <a:t>Agenda</a:t>
            </a:r>
          </a:p>
        </p:txBody>
      </p:sp>
      <p:sp>
        <p:nvSpPr>
          <p:cNvPr id="3" name="Footer Placeholder 2">
            <a:extLst>
              <a:ext uri="{FF2B5EF4-FFF2-40B4-BE49-F238E27FC236}">
                <a16:creationId xmlns:a16="http://schemas.microsoft.com/office/drawing/2014/main" id="{788D0E55-6CB2-46A9-854F-6C5E5142802C}"/>
              </a:ext>
            </a:extLst>
          </p:cNvPr>
          <p:cNvSpPr>
            <a:spLocks noGrp="1"/>
          </p:cNvSpPr>
          <p:nvPr>
            <p:ph type="ftr" sz="quarter" idx="3"/>
          </p:nvPr>
        </p:nvSpPr>
        <p:spPr/>
        <p:txBody>
          <a:bodyPr/>
          <a:lstStyle/>
          <a:p>
            <a:r>
              <a:rPr lang="en-US">
                <a:latin typeface="Univers Condensed Light" panose="020B0306020202040204" pitchFamily="34" charset="0"/>
              </a:rPr>
              <a:t>Proposed Trail Route</a:t>
            </a:r>
            <a:endParaRPr lang="en-US" dirty="0">
              <a:latin typeface="Univers Condensed Light" panose="020B0306020202040204" pitchFamily="34" charset="0"/>
            </a:endParaRPr>
          </a:p>
        </p:txBody>
      </p:sp>
      <p:sp>
        <p:nvSpPr>
          <p:cNvPr id="4" name="Slide Number Placeholder 3">
            <a:extLst>
              <a:ext uri="{FF2B5EF4-FFF2-40B4-BE49-F238E27FC236}">
                <a16:creationId xmlns:a16="http://schemas.microsoft.com/office/drawing/2014/main" id="{4E92ED0F-30EB-4E0E-A970-B658FB250502}"/>
              </a:ext>
            </a:extLst>
          </p:cNvPr>
          <p:cNvSpPr>
            <a:spLocks noGrp="1"/>
          </p:cNvSpPr>
          <p:nvPr>
            <p:ph type="sldNum" sz="quarter" idx="4"/>
          </p:nvPr>
        </p:nvSpPr>
        <p:spPr/>
        <p:txBody>
          <a:bodyPr/>
          <a:lstStyle/>
          <a:p>
            <a:fld id="{514752F4-EDD2-47D8-87E6-E31AFEC1386A}" type="slidenum">
              <a:rPr lang="en-US" smtClean="0">
                <a:latin typeface="Univers Condensed Light" panose="020B0306020202040204" pitchFamily="34" charset="0"/>
              </a:rPr>
              <a:pPr/>
              <a:t>2</a:t>
            </a:fld>
            <a:endParaRPr lang="en-US" b="1">
              <a:latin typeface="Univers Condensed Light" panose="020B0306020202040204" pitchFamily="34" charset="0"/>
            </a:endParaRPr>
          </a:p>
        </p:txBody>
      </p:sp>
      <p:sp>
        <p:nvSpPr>
          <p:cNvPr id="14" name="Title 5">
            <a:extLst>
              <a:ext uri="{FF2B5EF4-FFF2-40B4-BE49-F238E27FC236}">
                <a16:creationId xmlns:a16="http://schemas.microsoft.com/office/drawing/2014/main" id="{5CDBCBAE-69B3-475A-ADC8-3C0F18897665}"/>
              </a:ext>
            </a:extLst>
          </p:cNvPr>
          <p:cNvSpPr txBox="1">
            <a:spLocks/>
          </p:cNvSpPr>
          <p:nvPr/>
        </p:nvSpPr>
        <p:spPr>
          <a:xfrm>
            <a:off x="4352850" y="1938528"/>
            <a:ext cx="6972300" cy="901800"/>
          </a:xfrm>
          <a:prstGeom prst="rect">
            <a:avLst/>
          </a:prstGeom>
          <a:noFill/>
          <a:ln w="12700">
            <a:solidFill>
              <a:srgbClr val="434142"/>
            </a:solidFill>
          </a:ln>
        </p:spPr>
        <p:txBody>
          <a:bodyPr anchor="ctr" anchorCtr="0">
            <a:noAutofit/>
          </a:bodyPr>
          <a:lstStyle>
            <a:lvl1pPr algn="l" defTabSz="1097280" rtl="0" eaLnBrk="1" latinLnBrk="0" hangingPunct="1">
              <a:lnSpc>
                <a:spcPct val="90000"/>
              </a:lnSpc>
              <a:spcBef>
                <a:spcPct val="0"/>
              </a:spcBef>
              <a:buNone/>
              <a:defRPr sz="4000" b="1" kern="1200">
                <a:solidFill>
                  <a:srgbClr val="79BC43"/>
                </a:solidFill>
                <a:latin typeface="Arial" panose="020B0604020202020204" pitchFamily="34" charset="0"/>
                <a:ea typeface="+mj-ea"/>
                <a:cs typeface="Arial" panose="020B0604020202020204" pitchFamily="34" charset="0"/>
              </a:defRPr>
            </a:lvl1pPr>
          </a:lstStyle>
          <a:p>
            <a:pPr algn="ctr">
              <a:lnSpc>
                <a:spcPct val="110000"/>
              </a:lnSpc>
            </a:pPr>
            <a:r>
              <a:rPr lang="en-US" sz="2800" cap="all" spc="100" dirty="0">
                <a:solidFill>
                  <a:schemeClr val="tx1"/>
                </a:solidFill>
                <a:latin typeface="Univers Condensed Light" panose="020B0306020202040204" pitchFamily="34" charset="0"/>
                <a:cs typeface="+mj-cs"/>
              </a:rPr>
              <a:t>WHAT WE heard in round 2</a:t>
            </a:r>
          </a:p>
        </p:txBody>
      </p:sp>
      <p:sp>
        <p:nvSpPr>
          <p:cNvPr id="19" name="Title 5">
            <a:extLst>
              <a:ext uri="{FF2B5EF4-FFF2-40B4-BE49-F238E27FC236}">
                <a16:creationId xmlns:a16="http://schemas.microsoft.com/office/drawing/2014/main" id="{A04106CD-77FD-459A-984E-7564F435E906}"/>
              </a:ext>
            </a:extLst>
          </p:cNvPr>
          <p:cNvSpPr txBox="1">
            <a:spLocks/>
          </p:cNvSpPr>
          <p:nvPr/>
        </p:nvSpPr>
        <p:spPr>
          <a:xfrm>
            <a:off x="4352850" y="3084678"/>
            <a:ext cx="6972300" cy="901800"/>
          </a:xfrm>
          <a:prstGeom prst="rect">
            <a:avLst/>
          </a:prstGeom>
          <a:noFill/>
          <a:ln w="12700">
            <a:solidFill>
              <a:srgbClr val="434142"/>
            </a:solidFill>
          </a:ln>
        </p:spPr>
        <p:txBody>
          <a:bodyPr anchor="ctr" anchorCtr="0">
            <a:noAutofit/>
          </a:bodyPr>
          <a:lstStyle>
            <a:lvl1pPr algn="l" defTabSz="1097280" rtl="0" eaLnBrk="1" latinLnBrk="0" hangingPunct="1">
              <a:lnSpc>
                <a:spcPct val="90000"/>
              </a:lnSpc>
              <a:spcBef>
                <a:spcPct val="0"/>
              </a:spcBef>
              <a:buNone/>
              <a:defRPr sz="4000" b="1" kern="1200">
                <a:solidFill>
                  <a:srgbClr val="79BC43"/>
                </a:solidFill>
                <a:latin typeface="Arial" panose="020B0604020202020204" pitchFamily="34" charset="0"/>
                <a:ea typeface="+mj-ea"/>
                <a:cs typeface="Arial" panose="020B0604020202020204" pitchFamily="34" charset="0"/>
              </a:defRPr>
            </a:lvl1pPr>
          </a:lstStyle>
          <a:p>
            <a:pPr algn="ctr">
              <a:lnSpc>
                <a:spcPct val="110000"/>
              </a:lnSpc>
            </a:pPr>
            <a:r>
              <a:rPr lang="en-US" sz="2800" cap="all" spc="100" dirty="0">
                <a:solidFill>
                  <a:schemeClr val="tx1"/>
                </a:solidFill>
                <a:latin typeface="Univers Condensed Light" panose="020B0306020202040204" pitchFamily="34" charset="0"/>
                <a:cs typeface="+mj-cs"/>
              </a:rPr>
              <a:t>Recommendations</a:t>
            </a:r>
          </a:p>
        </p:txBody>
      </p:sp>
      <p:sp>
        <p:nvSpPr>
          <p:cNvPr id="20" name="Title 5">
            <a:extLst>
              <a:ext uri="{FF2B5EF4-FFF2-40B4-BE49-F238E27FC236}">
                <a16:creationId xmlns:a16="http://schemas.microsoft.com/office/drawing/2014/main" id="{ED2A2D29-6436-43AC-9C03-3381312543B1}"/>
              </a:ext>
            </a:extLst>
          </p:cNvPr>
          <p:cNvSpPr txBox="1">
            <a:spLocks/>
          </p:cNvSpPr>
          <p:nvPr/>
        </p:nvSpPr>
        <p:spPr>
          <a:xfrm>
            <a:off x="4352848" y="4230827"/>
            <a:ext cx="6972300" cy="901800"/>
          </a:xfrm>
          <a:prstGeom prst="rect">
            <a:avLst/>
          </a:prstGeom>
          <a:noFill/>
          <a:ln w="12700">
            <a:solidFill>
              <a:srgbClr val="434142"/>
            </a:solidFill>
          </a:ln>
        </p:spPr>
        <p:txBody>
          <a:bodyPr anchor="ctr" anchorCtr="0">
            <a:noAutofit/>
          </a:bodyPr>
          <a:lstStyle>
            <a:lvl1pPr algn="l" defTabSz="1097280" rtl="0" eaLnBrk="1" latinLnBrk="0" hangingPunct="1">
              <a:lnSpc>
                <a:spcPct val="90000"/>
              </a:lnSpc>
              <a:spcBef>
                <a:spcPct val="0"/>
              </a:spcBef>
              <a:buNone/>
              <a:defRPr sz="4000" b="1" kern="1200">
                <a:solidFill>
                  <a:srgbClr val="79BC43"/>
                </a:solidFill>
                <a:latin typeface="Arial" panose="020B0604020202020204" pitchFamily="34" charset="0"/>
                <a:ea typeface="+mj-ea"/>
                <a:cs typeface="Arial" panose="020B0604020202020204" pitchFamily="34" charset="0"/>
              </a:defRPr>
            </a:lvl1pPr>
          </a:lstStyle>
          <a:p>
            <a:pPr algn="ctr">
              <a:lnSpc>
                <a:spcPct val="110000"/>
              </a:lnSpc>
            </a:pPr>
            <a:r>
              <a:rPr lang="en-US" sz="2800" cap="all" spc="100" dirty="0">
                <a:solidFill>
                  <a:schemeClr val="tx1"/>
                </a:solidFill>
                <a:latin typeface="Univers Condensed Light" panose="020B0306020202040204" pitchFamily="34" charset="0"/>
                <a:cs typeface="+mj-cs"/>
              </a:rPr>
              <a:t>Review draft PROPOSED ROUTE</a:t>
            </a:r>
          </a:p>
        </p:txBody>
      </p:sp>
      <p:sp>
        <p:nvSpPr>
          <p:cNvPr id="21" name="Title 5">
            <a:extLst>
              <a:ext uri="{FF2B5EF4-FFF2-40B4-BE49-F238E27FC236}">
                <a16:creationId xmlns:a16="http://schemas.microsoft.com/office/drawing/2014/main" id="{BF38B338-893B-488F-AF37-6A2AD01E6DB3}"/>
              </a:ext>
            </a:extLst>
          </p:cNvPr>
          <p:cNvSpPr txBox="1">
            <a:spLocks/>
          </p:cNvSpPr>
          <p:nvPr/>
        </p:nvSpPr>
        <p:spPr>
          <a:xfrm>
            <a:off x="4352850" y="5376978"/>
            <a:ext cx="6972300" cy="901800"/>
          </a:xfrm>
          <a:prstGeom prst="rect">
            <a:avLst/>
          </a:prstGeom>
          <a:noFill/>
          <a:ln w="12700">
            <a:solidFill>
              <a:srgbClr val="434142"/>
            </a:solidFill>
          </a:ln>
        </p:spPr>
        <p:txBody>
          <a:bodyPr anchor="ctr" anchorCtr="0">
            <a:noAutofit/>
          </a:bodyPr>
          <a:lstStyle>
            <a:lvl1pPr algn="l" defTabSz="1097280" rtl="0" eaLnBrk="1" latinLnBrk="0" hangingPunct="1">
              <a:lnSpc>
                <a:spcPct val="90000"/>
              </a:lnSpc>
              <a:spcBef>
                <a:spcPct val="0"/>
              </a:spcBef>
              <a:buNone/>
              <a:defRPr sz="4000" b="1" kern="1200">
                <a:solidFill>
                  <a:srgbClr val="79BC43"/>
                </a:solidFill>
                <a:latin typeface="Arial" panose="020B0604020202020204" pitchFamily="34" charset="0"/>
                <a:ea typeface="+mj-ea"/>
                <a:cs typeface="Arial" panose="020B0604020202020204" pitchFamily="34" charset="0"/>
              </a:defRPr>
            </a:lvl1pPr>
          </a:lstStyle>
          <a:p>
            <a:pPr algn="ctr">
              <a:lnSpc>
                <a:spcPct val="110000"/>
              </a:lnSpc>
            </a:pPr>
            <a:r>
              <a:rPr lang="en-US" sz="2800" cap="all" spc="100" dirty="0">
                <a:solidFill>
                  <a:schemeClr val="tx1"/>
                </a:solidFill>
                <a:latin typeface="Univers Condensed Light" panose="020B0306020202040204" pitchFamily="34" charset="0"/>
              </a:rPr>
              <a:t>ROUND 3 ENGAGEMENT</a:t>
            </a:r>
          </a:p>
        </p:txBody>
      </p:sp>
      <p:sp>
        <p:nvSpPr>
          <p:cNvPr id="23" name="TextBox 22">
            <a:extLst>
              <a:ext uri="{FF2B5EF4-FFF2-40B4-BE49-F238E27FC236}">
                <a16:creationId xmlns:a16="http://schemas.microsoft.com/office/drawing/2014/main" id="{AD7DD834-378D-43CE-B6B7-2E4C9AE92F20}"/>
              </a:ext>
            </a:extLst>
          </p:cNvPr>
          <p:cNvSpPr txBox="1"/>
          <p:nvPr/>
        </p:nvSpPr>
        <p:spPr>
          <a:xfrm>
            <a:off x="3305250" y="1938528"/>
            <a:ext cx="819000" cy="901800"/>
          </a:xfrm>
          <a:prstGeom prst="rect">
            <a:avLst/>
          </a:prstGeom>
          <a:noFill/>
        </p:spPr>
        <p:txBody>
          <a:bodyPr wrap="square" rtlCol="0" anchor="ctr">
            <a:noAutofit/>
          </a:bodyPr>
          <a:lstStyle/>
          <a:p>
            <a:pPr algn="ctr"/>
            <a:r>
              <a:rPr lang="en-US" sz="6500" b="1" cap="all" spc="100">
                <a:solidFill>
                  <a:schemeClr val="tx2"/>
                </a:solidFill>
                <a:latin typeface="Gill Sans bold"/>
                <a:ea typeface="+mj-ea"/>
                <a:cs typeface="+mj-cs"/>
              </a:rPr>
              <a:t>1</a:t>
            </a:r>
          </a:p>
        </p:txBody>
      </p:sp>
      <p:sp>
        <p:nvSpPr>
          <p:cNvPr id="24" name="TextBox 23">
            <a:extLst>
              <a:ext uri="{FF2B5EF4-FFF2-40B4-BE49-F238E27FC236}">
                <a16:creationId xmlns:a16="http://schemas.microsoft.com/office/drawing/2014/main" id="{457F6D88-6242-4B16-B646-EA12AC917177}"/>
              </a:ext>
            </a:extLst>
          </p:cNvPr>
          <p:cNvSpPr txBox="1"/>
          <p:nvPr/>
        </p:nvSpPr>
        <p:spPr>
          <a:xfrm>
            <a:off x="3305250" y="3084678"/>
            <a:ext cx="819000" cy="901800"/>
          </a:xfrm>
          <a:prstGeom prst="rect">
            <a:avLst/>
          </a:prstGeom>
          <a:noFill/>
        </p:spPr>
        <p:txBody>
          <a:bodyPr wrap="square" rtlCol="0" anchor="ctr">
            <a:noAutofit/>
          </a:bodyPr>
          <a:lstStyle/>
          <a:p>
            <a:pPr algn="ctr"/>
            <a:r>
              <a:rPr lang="en-US" sz="6500" b="1" cap="all" spc="100">
                <a:solidFill>
                  <a:schemeClr val="tx2"/>
                </a:solidFill>
                <a:latin typeface="Gill Sans bold"/>
                <a:ea typeface="+mj-ea"/>
                <a:cs typeface="+mj-cs"/>
              </a:rPr>
              <a:t>2</a:t>
            </a:r>
          </a:p>
        </p:txBody>
      </p:sp>
      <p:sp>
        <p:nvSpPr>
          <p:cNvPr id="25" name="TextBox 24">
            <a:extLst>
              <a:ext uri="{FF2B5EF4-FFF2-40B4-BE49-F238E27FC236}">
                <a16:creationId xmlns:a16="http://schemas.microsoft.com/office/drawing/2014/main" id="{CEE46CCF-CFF7-4DE1-A028-C54A9509E0AD}"/>
              </a:ext>
            </a:extLst>
          </p:cNvPr>
          <p:cNvSpPr txBox="1"/>
          <p:nvPr/>
        </p:nvSpPr>
        <p:spPr>
          <a:xfrm>
            <a:off x="3305250" y="4230828"/>
            <a:ext cx="819000" cy="901800"/>
          </a:xfrm>
          <a:prstGeom prst="rect">
            <a:avLst/>
          </a:prstGeom>
          <a:noFill/>
        </p:spPr>
        <p:txBody>
          <a:bodyPr wrap="square" rtlCol="0" anchor="ctr">
            <a:noAutofit/>
          </a:bodyPr>
          <a:lstStyle/>
          <a:p>
            <a:pPr algn="ctr"/>
            <a:r>
              <a:rPr lang="en-US" sz="6500" b="1" cap="all" spc="100">
                <a:solidFill>
                  <a:schemeClr val="tx2"/>
                </a:solidFill>
                <a:latin typeface="Gill Sans bold"/>
                <a:ea typeface="+mj-ea"/>
                <a:cs typeface="+mj-cs"/>
              </a:rPr>
              <a:t>3</a:t>
            </a:r>
          </a:p>
        </p:txBody>
      </p:sp>
      <p:sp>
        <p:nvSpPr>
          <p:cNvPr id="26" name="TextBox 25">
            <a:extLst>
              <a:ext uri="{FF2B5EF4-FFF2-40B4-BE49-F238E27FC236}">
                <a16:creationId xmlns:a16="http://schemas.microsoft.com/office/drawing/2014/main" id="{D0AA1288-0B29-459A-886A-1840A29434CB}"/>
              </a:ext>
            </a:extLst>
          </p:cNvPr>
          <p:cNvSpPr txBox="1"/>
          <p:nvPr/>
        </p:nvSpPr>
        <p:spPr>
          <a:xfrm>
            <a:off x="3305250" y="5376978"/>
            <a:ext cx="819000" cy="901800"/>
          </a:xfrm>
          <a:prstGeom prst="rect">
            <a:avLst/>
          </a:prstGeom>
          <a:noFill/>
        </p:spPr>
        <p:txBody>
          <a:bodyPr wrap="square" rtlCol="0" anchor="ctr">
            <a:noAutofit/>
          </a:bodyPr>
          <a:lstStyle/>
          <a:p>
            <a:pPr algn="ctr"/>
            <a:r>
              <a:rPr lang="en-US" sz="6500" b="1" cap="all" spc="100">
                <a:solidFill>
                  <a:schemeClr val="tx2"/>
                </a:solidFill>
                <a:latin typeface="Gill Sans bold"/>
                <a:ea typeface="+mj-ea"/>
                <a:cs typeface="+mj-cs"/>
              </a:rPr>
              <a:t>4</a:t>
            </a:r>
          </a:p>
        </p:txBody>
      </p:sp>
      <p:sp>
        <p:nvSpPr>
          <p:cNvPr id="6" name="Rectangle 5">
            <a:extLst>
              <a:ext uri="{FF2B5EF4-FFF2-40B4-BE49-F238E27FC236}">
                <a16:creationId xmlns:a16="http://schemas.microsoft.com/office/drawing/2014/main" id="{38A2F0FA-7D0F-93C2-2332-579AC7F3E352}"/>
              </a:ext>
            </a:extLst>
          </p:cNvPr>
          <p:cNvSpPr/>
          <p:nvPr/>
        </p:nvSpPr>
        <p:spPr>
          <a:xfrm rot="5400000">
            <a:off x="4002381" y="2289000"/>
            <a:ext cx="901799" cy="200862"/>
          </a:xfrm>
          <a:prstGeom prst="rect">
            <a:avLst/>
          </a:prstGeom>
          <a:solidFill>
            <a:srgbClr val="0578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BB7F927-DAA1-5934-BF54-CAE7C5CB6CF7}"/>
              </a:ext>
            </a:extLst>
          </p:cNvPr>
          <p:cNvSpPr/>
          <p:nvPr/>
        </p:nvSpPr>
        <p:spPr>
          <a:xfrm rot="5400000">
            <a:off x="4002381" y="3435149"/>
            <a:ext cx="901799" cy="200862"/>
          </a:xfrm>
          <a:prstGeom prst="rect">
            <a:avLst/>
          </a:prstGeom>
          <a:solidFill>
            <a:srgbClr val="05787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8" name="Rectangle 7">
            <a:extLst>
              <a:ext uri="{FF2B5EF4-FFF2-40B4-BE49-F238E27FC236}">
                <a16:creationId xmlns:a16="http://schemas.microsoft.com/office/drawing/2014/main" id="{7C20B606-946B-5C47-5756-B287882702AA}"/>
              </a:ext>
            </a:extLst>
          </p:cNvPr>
          <p:cNvSpPr/>
          <p:nvPr/>
        </p:nvSpPr>
        <p:spPr>
          <a:xfrm rot="5400000">
            <a:off x="4002381" y="4581296"/>
            <a:ext cx="901799" cy="200862"/>
          </a:xfrm>
          <a:prstGeom prst="rect">
            <a:avLst/>
          </a:prstGeom>
          <a:solidFill>
            <a:srgbClr val="05787F">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9" name="Rectangle 8">
            <a:extLst>
              <a:ext uri="{FF2B5EF4-FFF2-40B4-BE49-F238E27FC236}">
                <a16:creationId xmlns:a16="http://schemas.microsoft.com/office/drawing/2014/main" id="{42BBC93A-48F8-A580-F43D-CAC0172F6674}"/>
              </a:ext>
            </a:extLst>
          </p:cNvPr>
          <p:cNvSpPr/>
          <p:nvPr/>
        </p:nvSpPr>
        <p:spPr>
          <a:xfrm rot="5400000">
            <a:off x="4002381" y="5727443"/>
            <a:ext cx="901799" cy="200862"/>
          </a:xfrm>
          <a:prstGeom prst="rect">
            <a:avLst/>
          </a:prstGeom>
          <a:solidFill>
            <a:srgbClr val="05787F">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Tree>
    <p:extLst>
      <p:ext uri="{BB962C8B-B14F-4D97-AF65-F5344CB8AC3E}">
        <p14:creationId xmlns:p14="http://schemas.microsoft.com/office/powerpoint/2010/main" val="2183287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 name="Rectangle: Rounded Corners 30">
            <a:extLst>
              <a:ext uri="{FF2B5EF4-FFF2-40B4-BE49-F238E27FC236}">
                <a16:creationId xmlns:a16="http://schemas.microsoft.com/office/drawing/2014/main" id="{3928FFE3-2D4C-E479-8417-987E1B33F0A9}"/>
              </a:ext>
            </a:extLst>
          </p:cNvPr>
          <p:cNvSpPr/>
          <p:nvPr/>
        </p:nvSpPr>
        <p:spPr>
          <a:xfrm>
            <a:off x="437218" y="4998058"/>
            <a:ext cx="12800314" cy="2682267"/>
          </a:xfrm>
          <a:prstGeom prst="roundRect">
            <a:avLst/>
          </a:prstGeom>
          <a:solidFill>
            <a:srgbClr val="FEDD02">
              <a:alpha val="18000"/>
            </a:srgbClr>
          </a:solidFill>
          <a:ln>
            <a:solidFill>
              <a:srgbClr val="FEDD0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9AF9A0B4-0987-824F-28D7-144B5CDB4593}"/>
              </a:ext>
            </a:extLst>
          </p:cNvPr>
          <p:cNvSpPr/>
          <p:nvPr/>
        </p:nvSpPr>
        <p:spPr>
          <a:xfrm>
            <a:off x="2055234" y="1397000"/>
            <a:ext cx="10519931" cy="3234478"/>
          </a:xfrm>
          <a:prstGeom prst="roundRect">
            <a:avLst/>
          </a:prstGeom>
          <a:solidFill>
            <a:srgbClr val="05787F">
              <a:alpha val="48000"/>
            </a:srgbClr>
          </a:solidFill>
          <a:ln>
            <a:solidFill>
              <a:srgbClr val="0578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F2A9DE35-6812-B0B9-7D19-5E0078812F57}"/>
              </a:ext>
            </a:extLst>
          </p:cNvPr>
          <p:cNvSpPr>
            <a:spLocks noGrp="1"/>
          </p:cNvSpPr>
          <p:nvPr>
            <p:ph type="ftr" sz="quarter" idx="3"/>
          </p:nvPr>
        </p:nvSpPr>
        <p:spPr/>
        <p:txBody>
          <a:bodyPr/>
          <a:lstStyle/>
          <a:p>
            <a:r>
              <a:rPr lang="en-US"/>
              <a:t>Proposed Trail Route</a:t>
            </a:r>
            <a:endParaRPr lang="en-US" dirty="0"/>
          </a:p>
        </p:txBody>
      </p:sp>
      <p:sp>
        <p:nvSpPr>
          <p:cNvPr id="5" name="Slide Number Placeholder 4">
            <a:extLst>
              <a:ext uri="{FF2B5EF4-FFF2-40B4-BE49-F238E27FC236}">
                <a16:creationId xmlns:a16="http://schemas.microsoft.com/office/drawing/2014/main" id="{F70E5D72-4559-F3A8-6F47-596C47C423EF}"/>
              </a:ext>
            </a:extLst>
          </p:cNvPr>
          <p:cNvSpPr>
            <a:spLocks noGrp="1"/>
          </p:cNvSpPr>
          <p:nvPr>
            <p:ph type="sldNum" sz="quarter" idx="4"/>
          </p:nvPr>
        </p:nvSpPr>
        <p:spPr/>
        <p:txBody>
          <a:bodyPr/>
          <a:lstStyle/>
          <a:p>
            <a:fld id="{59782929-8F00-48CE-9BCA-316EA0FA2766}" type="slidenum">
              <a:rPr lang="en-US" smtClean="0"/>
              <a:pPr/>
              <a:t>20</a:t>
            </a:fld>
            <a:endParaRPr lang="en-US" b="1"/>
          </a:p>
        </p:txBody>
      </p:sp>
      <p:sp>
        <p:nvSpPr>
          <p:cNvPr id="13" name="Title 12">
            <a:extLst>
              <a:ext uri="{FF2B5EF4-FFF2-40B4-BE49-F238E27FC236}">
                <a16:creationId xmlns:a16="http://schemas.microsoft.com/office/drawing/2014/main" id="{2935DE1B-1EBD-DA71-EA9A-2E046ECBA5AC}"/>
              </a:ext>
            </a:extLst>
          </p:cNvPr>
          <p:cNvSpPr>
            <a:spLocks noGrp="1"/>
          </p:cNvSpPr>
          <p:nvPr>
            <p:ph type="title"/>
          </p:nvPr>
        </p:nvSpPr>
        <p:spPr/>
        <p:txBody>
          <a:bodyPr/>
          <a:lstStyle/>
          <a:p>
            <a:r>
              <a:rPr lang="en-US"/>
              <a:t>introductions</a:t>
            </a:r>
          </a:p>
        </p:txBody>
      </p:sp>
      <p:sp>
        <p:nvSpPr>
          <p:cNvPr id="3" name="Text Placeholder 10">
            <a:extLst>
              <a:ext uri="{FF2B5EF4-FFF2-40B4-BE49-F238E27FC236}">
                <a16:creationId xmlns:a16="http://schemas.microsoft.com/office/drawing/2014/main" id="{6063E14C-486B-5A80-7AF4-4D36123E711E}"/>
              </a:ext>
            </a:extLst>
          </p:cNvPr>
          <p:cNvSpPr>
            <a:spLocks noGrp="1"/>
          </p:cNvSpPr>
          <p:nvPr>
            <p:ph type="body" sz="quarter" idx="10"/>
          </p:nvPr>
        </p:nvSpPr>
        <p:spPr/>
        <p:txBody>
          <a:bodyPr/>
          <a:lstStyle/>
          <a:p>
            <a:r>
              <a:rPr lang="en-US"/>
              <a:t>Project Team</a:t>
            </a:r>
          </a:p>
        </p:txBody>
      </p:sp>
      <p:pic>
        <p:nvPicPr>
          <p:cNvPr id="8" name="Picture 7">
            <a:extLst>
              <a:ext uri="{FF2B5EF4-FFF2-40B4-BE49-F238E27FC236}">
                <a16:creationId xmlns:a16="http://schemas.microsoft.com/office/drawing/2014/main" id="{EF505BC0-45B1-C019-B4BA-316FB2CE91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0738" y="1937903"/>
            <a:ext cx="1313438" cy="1310811"/>
          </a:xfrm>
          <a:prstGeom prst="rect">
            <a:avLst/>
          </a:prstGeom>
        </p:spPr>
      </p:pic>
      <p:sp>
        <p:nvSpPr>
          <p:cNvPr id="15" name="TextBox 14">
            <a:extLst>
              <a:ext uri="{FF2B5EF4-FFF2-40B4-BE49-F238E27FC236}">
                <a16:creationId xmlns:a16="http://schemas.microsoft.com/office/drawing/2014/main" id="{D6D9CE64-BE6D-4DA1-4A95-D26E90A91606}"/>
              </a:ext>
            </a:extLst>
          </p:cNvPr>
          <p:cNvSpPr txBox="1"/>
          <p:nvPr/>
        </p:nvSpPr>
        <p:spPr>
          <a:xfrm>
            <a:off x="2200670" y="3497006"/>
            <a:ext cx="3346490" cy="646331"/>
          </a:xfrm>
          <a:prstGeom prst="rect">
            <a:avLst/>
          </a:prstGeom>
          <a:noFill/>
        </p:spPr>
        <p:txBody>
          <a:bodyPr wrap="square" rtlCol="0">
            <a:spAutoFit/>
          </a:bodyPr>
          <a:lstStyle/>
          <a:p>
            <a:pPr algn="ctr"/>
            <a:r>
              <a:rPr lang="en-US">
                <a:latin typeface="Univers Condensed" panose="020B0506020202050204" pitchFamily="34" charset="0"/>
              </a:rPr>
              <a:t>Danny Park, Project Manager</a:t>
            </a:r>
          </a:p>
          <a:p>
            <a:pPr algn="ctr"/>
            <a:r>
              <a:rPr lang="en-US">
                <a:latin typeface="Univers Condensed" panose="020B0506020202050204" pitchFamily="34" charset="0"/>
              </a:rPr>
              <a:t>Milwaukee Co. DOT</a:t>
            </a:r>
          </a:p>
        </p:txBody>
      </p:sp>
      <p:sp>
        <p:nvSpPr>
          <p:cNvPr id="16" name="TextBox 15">
            <a:extLst>
              <a:ext uri="{FF2B5EF4-FFF2-40B4-BE49-F238E27FC236}">
                <a16:creationId xmlns:a16="http://schemas.microsoft.com/office/drawing/2014/main" id="{4ACC497B-4E16-FAEC-6B94-78F92C5D6DAC}"/>
              </a:ext>
            </a:extLst>
          </p:cNvPr>
          <p:cNvSpPr txBox="1"/>
          <p:nvPr/>
        </p:nvSpPr>
        <p:spPr>
          <a:xfrm>
            <a:off x="5364212" y="3514635"/>
            <a:ext cx="3346490" cy="923330"/>
          </a:xfrm>
          <a:prstGeom prst="rect">
            <a:avLst/>
          </a:prstGeom>
          <a:noFill/>
        </p:spPr>
        <p:txBody>
          <a:bodyPr wrap="square" rtlCol="0">
            <a:spAutoFit/>
          </a:bodyPr>
          <a:lstStyle/>
          <a:p>
            <a:pPr algn="ctr"/>
            <a:r>
              <a:rPr lang="en-US">
                <a:latin typeface="Univers Condensed" panose="020B0506020202050204" pitchFamily="34" charset="0"/>
              </a:rPr>
              <a:t>Mike Amsden, Transportation Planning Manager</a:t>
            </a:r>
          </a:p>
          <a:p>
            <a:pPr algn="ctr"/>
            <a:r>
              <a:rPr lang="en-US">
                <a:latin typeface="Univers Condensed" panose="020B0506020202050204" pitchFamily="34" charset="0"/>
              </a:rPr>
              <a:t>City of Milwaukee DPW</a:t>
            </a:r>
          </a:p>
        </p:txBody>
      </p:sp>
      <p:sp>
        <p:nvSpPr>
          <p:cNvPr id="17" name="TextBox 16">
            <a:extLst>
              <a:ext uri="{FF2B5EF4-FFF2-40B4-BE49-F238E27FC236}">
                <a16:creationId xmlns:a16="http://schemas.microsoft.com/office/drawing/2014/main" id="{BB9273FA-C717-C21D-B336-04EEBA11BD52}"/>
              </a:ext>
            </a:extLst>
          </p:cNvPr>
          <p:cNvSpPr txBox="1"/>
          <p:nvPr/>
        </p:nvSpPr>
        <p:spPr>
          <a:xfrm>
            <a:off x="8710699" y="3514635"/>
            <a:ext cx="3568131" cy="646331"/>
          </a:xfrm>
          <a:prstGeom prst="rect">
            <a:avLst/>
          </a:prstGeom>
          <a:noFill/>
        </p:spPr>
        <p:txBody>
          <a:bodyPr wrap="square" rtlCol="0">
            <a:spAutoFit/>
          </a:bodyPr>
          <a:lstStyle/>
          <a:p>
            <a:pPr algn="ctr"/>
            <a:r>
              <a:rPr lang="en-US">
                <a:latin typeface="Univers Condensed" panose="020B0506020202050204" pitchFamily="34" charset="0"/>
              </a:rPr>
              <a:t>Willie Karidis, Project Director </a:t>
            </a:r>
          </a:p>
          <a:p>
            <a:pPr algn="ctr"/>
            <a:r>
              <a:rPr lang="en-US">
                <a:latin typeface="Univers Condensed" panose="020B0506020202050204" pitchFamily="34" charset="0"/>
              </a:rPr>
              <a:t>Rails to Trails / Route of the Badger</a:t>
            </a:r>
          </a:p>
        </p:txBody>
      </p:sp>
      <p:pic>
        <p:nvPicPr>
          <p:cNvPr id="18" name="Picture 17">
            <a:extLst>
              <a:ext uri="{FF2B5EF4-FFF2-40B4-BE49-F238E27FC236}">
                <a16:creationId xmlns:a16="http://schemas.microsoft.com/office/drawing/2014/main" id="{A692C724-0A8B-19F2-F183-83D4B7FDB1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8900" y="5285156"/>
            <a:ext cx="3015905" cy="425046"/>
          </a:xfrm>
          <a:prstGeom prst="rect">
            <a:avLst/>
          </a:prstGeom>
        </p:spPr>
      </p:pic>
      <p:sp>
        <p:nvSpPr>
          <p:cNvPr id="19" name="TextBox 18">
            <a:extLst>
              <a:ext uri="{FF2B5EF4-FFF2-40B4-BE49-F238E27FC236}">
                <a16:creationId xmlns:a16="http://schemas.microsoft.com/office/drawing/2014/main" id="{7D494C1A-6A1F-D248-9A0F-ED3DD4C7DF4A}"/>
              </a:ext>
            </a:extLst>
          </p:cNvPr>
          <p:cNvSpPr txBox="1"/>
          <p:nvPr/>
        </p:nvSpPr>
        <p:spPr>
          <a:xfrm>
            <a:off x="5853423" y="5197791"/>
            <a:ext cx="3346490" cy="646331"/>
          </a:xfrm>
          <a:prstGeom prst="rect">
            <a:avLst/>
          </a:prstGeom>
          <a:noFill/>
        </p:spPr>
        <p:txBody>
          <a:bodyPr wrap="square" rtlCol="0">
            <a:spAutoFit/>
          </a:bodyPr>
          <a:lstStyle/>
          <a:p>
            <a:pPr algn="ctr"/>
            <a:r>
              <a:rPr lang="en-US">
                <a:latin typeface="Univers Condensed" panose="020B0506020202050204" pitchFamily="34" charset="0"/>
              </a:rPr>
              <a:t>Cassie Goodwin, Project Manager</a:t>
            </a:r>
          </a:p>
          <a:p>
            <a:pPr algn="ctr"/>
            <a:r>
              <a:rPr lang="en-US">
                <a:latin typeface="Univers Condensed" panose="020B0506020202050204" pitchFamily="34" charset="0"/>
              </a:rPr>
              <a:t>SmithGroup (Lead Consultant)</a:t>
            </a:r>
          </a:p>
        </p:txBody>
      </p:sp>
      <p:cxnSp>
        <p:nvCxnSpPr>
          <p:cNvPr id="22" name="Straight Arrow Connector 21">
            <a:extLst>
              <a:ext uri="{FF2B5EF4-FFF2-40B4-BE49-F238E27FC236}">
                <a16:creationId xmlns:a16="http://schemas.microsoft.com/office/drawing/2014/main" id="{7E498F69-C599-97AA-8E0B-1B9296B2731D}"/>
              </a:ext>
            </a:extLst>
          </p:cNvPr>
          <p:cNvCxnSpPr>
            <a:cxnSpLocks/>
          </p:cNvCxnSpPr>
          <p:nvPr/>
        </p:nvCxnSpPr>
        <p:spPr>
          <a:xfrm flipV="1">
            <a:off x="4093536" y="4631478"/>
            <a:ext cx="0" cy="366580"/>
          </a:xfrm>
          <a:prstGeom prst="straightConnector1">
            <a:avLst/>
          </a:prstGeom>
          <a:ln w="47625">
            <a:solidFill>
              <a:srgbClr val="05787F"/>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F5988F32-C2EE-3D46-E260-D766AADABC39}"/>
              </a:ext>
            </a:extLst>
          </p:cNvPr>
          <p:cNvSpPr txBox="1"/>
          <p:nvPr/>
        </p:nvSpPr>
        <p:spPr>
          <a:xfrm>
            <a:off x="228600" y="6057772"/>
            <a:ext cx="1944271" cy="1077218"/>
          </a:xfrm>
          <a:prstGeom prst="rect">
            <a:avLst/>
          </a:prstGeom>
          <a:noFill/>
        </p:spPr>
        <p:txBody>
          <a:bodyPr wrap="square" rtlCol="0">
            <a:spAutoFit/>
          </a:bodyPr>
          <a:lstStyle/>
          <a:p>
            <a:pPr algn="ctr"/>
            <a:r>
              <a:rPr lang="en-US" sz="2800" b="1">
                <a:latin typeface="Univers Condensed" panose="020B0506020202050204" pitchFamily="34" charset="0"/>
              </a:rPr>
              <a:t>Kapur</a:t>
            </a:r>
          </a:p>
          <a:p>
            <a:pPr algn="ctr"/>
            <a:r>
              <a:rPr lang="en-US">
                <a:latin typeface="Univers Condensed" panose="020B0506020202050204" pitchFamily="34" charset="0"/>
              </a:rPr>
              <a:t>Public Engagement</a:t>
            </a:r>
          </a:p>
        </p:txBody>
      </p:sp>
      <p:sp>
        <p:nvSpPr>
          <p:cNvPr id="26" name="TextBox 25">
            <a:extLst>
              <a:ext uri="{FF2B5EF4-FFF2-40B4-BE49-F238E27FC236}">
                <a16:creationId xmlns:a16="http://schemas.microsoft.com/office/drawing/2014/main" id="{8C7290A0-A0E6-7807-F822-E8CEA7BED388}"/>
              </a:ext>
            </a:extLst>
          </p:cNvPr>
          <p:cNvSpPr txBox="1"/>
          <p:nvPr/>
        </p:nvSpPr>
        <p:spPr>
          <a:xfrm>
            <a:off x="2019473" y="6057772"/>
            <a:ext cx="2448559" cy="800219"/>
          </a:xfrm>
          <a:prstGeom prst="rect">
            <a:avLst/>
          </a:prstGeom>
          <a:noFill/>
        </p:spPr>
        <p:txBody>
          <a:bodyPr wrap="square" rtlCol="0">
            <a:spAutoFit/>
          </a:bodyPr>
          <a:lstStyle/>
          <a:p>
            <a:pPr algn="ctr"/>
            <a:r>
              <a:rPr lang="en-US" sz="2800" b="1">
                <a:latin typeface="Univers Condensed" panose="020B0506020202050204" pitchFamily="34" charset="0"/>
              </a:rPr>
              <a:t>Dr. Joan Prince</a:t>
            </a:r>
          </a:p>
          <a:p>
            <a:pPr algn="ctr"/>
            <a:r>
              <a:rPr lang="en-US">
                <a:latin typeface="Univers Condensed" panose="020B0506020202050204" pitchFamily="34" charset="0"/>
              </a:rPr>
              <a:t>Public Engagement</a:t>
            </a:r>
          </a:p>
        </p:txBody>
      </p:sp>
      <p:sp>
        <p:nvSpPr>
          <p:cNvPr id="27" name="TextBox 26">
            <a:extLst>
              <a:ext uri="{FF2B5EF4-FFF2-40B4-BE49-F238E27FC236}">
                <a16:creationId xmlns:a16="http://schemas.microsoft.com/office/drawing/2014/main" id="{7E0B70B1-52A5-D242-C785-B72A164AF8FA}"/>
              </a:ext>
            </a:extLst>
          </p:cNvPr>
          <p:cNvSpPr txBox="1"/>
          <p:nvPr/>
        </p:nvSpPr>
        <p:spPr>
          <a:xfrm>
            <a:off x="4453466" y="6070227"/>
            <a:ext cx="2225246" cy="1077218"/>
          </a:xfrm>
          <a:prstGeom prst="rect">
            <a:avLst/>
          </a:prstGeom>
          <a:noFill/>
        </p:spPr>
        <p:txBody>
          <a:bodyPr wrap="square" rtlCol="0">
            <a:spAutoFit/>
          </a:bodyPr>
          <a:lstStyle/>
          <a:p>
            <a:pPr algn="ctr"/>
            <a:r>
              <a:rPr lang="en-US" sz="2800" b="1">
                <a:latin typeface="Univers Condensed" panose="020B0506020202050204" pitchFamily="34" charset="0"/>
              </a:rPr>
              <a:t>Benesch</a:t>
            </a:r>
          </a:p>
          <a:p>
            <a:pPr algn="ctr"/>
            <a:r>
              <a:rPr lang="en-US">
                <a:latin typeface="Univers Condensed" panose="020B0506020202050204" pitchFamily="34" charset="0"/>
              </a:rPr>
              <a:t>Railroad Analysis &amp; Design</a:t>
            </a:r>
          </a:p>
        </p:txBody>
      </p:sp>
      <p:sp>
        <p:nvSpPr>
          <p:cNvPr id="28" name="TextBox 27">
            <a:extLst>
              <a:ext uri="{FF2B5EF4-FFF2-40B4-BE49-F238E27FC236}">
                <a16:creationId xmlns:a16="http://schemas.microsoft.com/office/drawing/2014/main" id="{2D35826A-4373-BAE2-FE41-5A60FFF21B6B}"/>
              </a:ext>
            </a:extLst>
          </p:cNvPr>
          <p:cNvSpPr txBox="1"/>
          <p:nvPr/>
        </p:nvSpPr>
        <p:spPr>
          <a:xfrm>
            <a:off x="6748627" y="6110043"/>
            <a:ext cx="2448559" cy="800219"/>
          </a:xfrm>
          <a:prstGeom prst="rect">
            <a:avLst/>
          </a:prstGeom>
          <a:noFill/>
        </p:spPr>
        <p:txBody>
          <a:bodyPr wrap="square" rtlCol="0">
            <a:spAutoFit/>
          </a:bodyPr>
          <a:lstStyle/>
          <a:p>
            <a:pPr algn="ctr"/>
            <a:r>
              <a:rPr lang="en-US" sz="2800" b="1">
                <a:latin typeface="Univers Condensed" panose="020B0506020202050204" pitchFamily="34" charset="0"/>
              </a:rPr>
              <a:t>Michael Baker</a:t>
            </a:r>
          </a:p>
          <a:p>
            <a:pPr algn="ctr"/>
            <a:r>
              <a:rPr lang="en-US">
                <a:latin typeface="Univers Condensed" panose="020B0506020202050204" pitchFamily="34" charset="0"/>
              </a:rPr>
              <a:t>Streets, Bridges &amp; Trail</a:t>
            </a:r>
          </a:p>
        </p:txBody>
      </p:sp>
      <p:sp>
        <p:nvSpPr>
          <p:cNvPr id="29" name="TextBox 28">
            <a:extLst>
              <a:ext uri="{FF2B5EF4-FFF2-40B4-BE49-F238E27FC236}">
                <a16:creationId xmlns:a16="http://schemas.microsoft.com/office/drawing/2014/main" id="{5C51C6FC-A9D7-286B-2A09-CB1B60784C9F}"/>
              </a:ext>
            </a:extLst>
          </p:cNvPr>
          <p:cNvSpPr txBox="1"/>
          <p:nvPr/>
        </p:nvSpPr>
        <p:spPr>
          <a:xfrm>
            <a:off x="9025452" y="6070227"/>
            <a:ext cx="2448559" cy="1077218"/>
          </a:xfrm>
          <a:prstGeom prst="rect">
            <a:avLst/>
          </a:prstGeom>
          <a:noFill/>
        </p:spPr>
        <p:txBody>
          <a:bodyPr wrap="square" rtlCol="0">
            <a:spAutoFit/>
          </a:bodyPr>
          <a:lstStyle/>
          <a:p>
            <a:pPr algn="ctr"/>
            <a:r>
              <a:rPr lang="en-US" sz="2800" b="1">
                <a:latin typeface="Univers Condensed" panose="020B0506020202050204" pitchFamily="34" charset="0"/>
              </a:rPr>
              <a:t>OES</a:t>
            </a:r>
          </a:p>
          <a:p>
            <a:pPr algn="ctr"/>
            <a:r>
              <a:rPr lang="en-US">
                <a:latin typeface="Univers Condensed" panose="020B0506020202050204" pitchFamily="34" charset="0"/>
              </a:rPr>
              <a:t>Environmental &amp; Basemapping</a:t>
            </a:r>
          </a:p>
        </p:txBody>
      </p:sp>
      <p:sp>
        <p:nvSpPr>
          <p:cNvPr id="30" name="TextBox 29">
            <a:extLst>
              <a:ext uri="{FF2B5EF4-FFF2-40B4-BE49-F238E27FC236}">
                <a16:creationId xmlns:a16="http://schemas.microsoft.com/office/drawing/2014/main" id="{10D4B7EC-986A-CA6E-C4C2-6DE6BFEB2856}"/>
              </a:ext>
            </a:extLst>
          </p:cNvPr>
          <p:cNvSpPr txBox="1"/>
          <p:nvPr/>
        </p:nvSpPr>
        <p:spPr>
          <a:xfrm>
            <a:off x="11346769" y="6070227"/>
            <a:ext cx="1663337" cy="1508105"/>
          </a:xfrm>
          <a:prstGeom prst="rect">
            <a:avLst/>
          </a:prstGeom>
          <a:solidFill>
            <a:srgbClr val="FFF9D1"/>
          </a:solidFill>
        </p:spPr>
        <p:txBody>
          <a:bodyPr wrap="square" rtlCol="0">
            <a:spAutoFit/>
          </a:bodyPr>
          <a:lstStyle/>
          <a:p>
            <a:pPr algn="ctr"/>
            <a:r>
              <a:rPr lang="en-US" sz="2800" b="1">
                <a:latin typeface="Univers Condensed" panose="020B0506020202050204" pitchFamily="34" charset="0"/>
              </a:rPr>
              <a:t>Chronicle Heritage</a:t>
            </a:r>
          </a:p>
          <a:p>
            <a:pPr algn="ctr"/>
            <a:r>
              <a:rPr lang="en-US">
                <a:latin typeface="Univers Condensed" panose="020B0506020202050204" pitchFamily="34" charset="0"/>
              </a:rPr>
              <a:t>Historical &amp; Archaeological</a:t>
            </a:r>
          </a:p>
        </p:txBody>
      </p:sp>
      <p:sp>
        <p:nvSpPr>
          <p:cNvPr id="35" name="TextBox 34">
            <a:extLst>
              <a:ext uri="{FF2B5EF4-FFF2-40B4-BE49-F238E27FC236}">
                <a16:creationId xmlns:a16="http://schemas.microsoft.com/office/drawing/2014/main" id="{09D9D3B4-CCE9-2500-3423-628F06D78870}"/>
              </a:ext>
            </a:extLst>
          </p:cNvPr>
          <p:cNvSpPr txBox="1"/>
          <p:nvPr/>
        </p:nvSpPr>
        <p:spPr>
          <a:xfrm>
            <a:off x="100258" y="4611420"/>
            <a:ext cx="2650265" cy="369332"/>
          </a:xfrm>
          <a:prstGeom prst="rect">
            <a:avLst/>
          </a:prstGeom>
          <a:noFill/>
        </p:spPr>
        <p:txBody>
          <a:bodyPr wrap="square" rtlCol="0">
            <a:spAutoFit/>
          </a:bodyPr>
          <a:lstStyle/>
          <a:p>
            <a:pPr algn="ctr"/>
            <a:r>
              <a:rPr lang="en-US">
                <a:latin typeface="Univers Condensed" panose="020B0506020202050204" pitchFamily="34" charset="0"/>
              </a:rPr>
              <a:t>CONSULTANT TEAM</a:t>
            </a:r>
          </a:p>
        </p:txBody>
      </p:sp>
      <p:sp>
        <p:nvSpPr>
          <p:cNvPr id="36" name="TextBox 35">
            <a:extLst>
              <a:ext uri="{FF2B5EF4-FFF2-40B4-BE49-F238E27FC236}">
                <a16:creationId xmlns:a16="http://schemas.microsoft.com/office/drawing/2014/main" id="{ED811202-9058-F4A6-790E-263295ADF019}"/>
              </a:ext>
            </a:extLst>
          </p:cNvPr>
          <p:cNvSpPr txBox="1"/>
          <p:nvPr/>
        </p:nvSpPr>
        <p:spPr>
          <a:xfrm>
            <a:off x="694341" y="1369508"/>
            <a:ext cx="1325132" cy="369332"/>
          </a:xfrm>
          <a:prstGeom prst="rect">
            <a:avLst/>
          </a:prstGeom>
          <a:noFill/>
        </p:spPr>
        <p:txBody>
          <a:bodyPr wrap="square" rtlCol="0">
            <a:spAutoFit/>
          </a:bodyPr>
          <a:lstStyle/>
          <a:p>
            <a:pPr algn="ctr"/>
            <a:r>
              <a:rPr lang="en-US">
                <a:latin typeface="Univers Condensed" panose="020B0506020202050204" pitchFamily="34" charset="0"/>
              </a:rPr>
              <a:t>CORE TEAM</a:t>
            </a:r>
          </a:p>
        </p:txBody>
      </p:sp>
      <p:pic>
        <p:nvPicPr>
          <p:cNvPr id="12" name="Picture 11">
            <a:extLst>
              <a:ext uri="{FF2B5EF4-FFF2-40B4-BE49-F238E27FC236}">
                <a16:creationId xmlns:a16="http://schemas.microsoft.com/office/drawing/2014/main" id="{CB203B23-8D06-4A45-962F-D56B02D499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01838" y="1738840"/>
            <a:ext cx="3185852" cy="1720342"/>
          </a:xfrm>
          <a:prstGeom prst="rect">
            <a:avLst/>
          </a:prstGeom>
        </p:spPr>
      </p:pic>
      <p:pic>
        <p:nvPicPr>
          <p:cNvPr id="34" name="Picture 33">
            <a:extLst>
              <a:ext uri="{FF2B5EF4-FFF2-40B4-BE49-F238E27FC236}">
                <a16:creationId xmlns:a16="http://schemas.microsoft.com/office/drawing/2014/main" id="{70EAA4AC-6E2D-7344-2270-B954C26D2D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57174" y="1978411"/>
            <a:ext cx="1647583" cy="1411322"/>
          </a:xfrm>
          <a:prstGeom prst="rect">
            <a:avLst/>
          </a:prstGeom>
        </p:spPr>
      </p:pic>
    </p:spTree>
    <p:extLst>
      <p:ext uri="{BB962C8B-B14F-4D97-AF65-F5344CB8AC3E}">
        <p14:creationId xmlns:p14="http://schemas.microsoft.com/office/powerpoint/2010/main" val="3170455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F9B67D6-1682-4312-B2AC-6353517836A9}"/>
              </a:ext>
            </a:extLst>
          </p:cNvPr>
          <p:cNvSpPr>
            <a:spLocks noGrp="1"/>
          </p:cNvSpPr>
          <p:nvPr>
            <p:ph type="ftr" sz="quarter" idx="3"/>
          </p:nvPr>
        </p:nvSpPr>
        <p:spPr/>
        <p:txBody>
          <a:bodyPr/>
          <a:lstStyle/>
          <a:p>
            <a:r>
              <a:rPr lang="en-US"/>
              <a:t>Proposed Trail Route</a:t>
            </a:r>
            <a:endParaRPr lang="en-US" dirty="0"/>
          </a:p>
        </p:txBody>
      </p:sp>
      <p:sp>
        <p:nvSpPr>
          <p:cNvPr id="5" name="Slide Number Placeholder 4">
            <a:extLst>
              <a:ext uri="{FF2B5EF4-FFF2-40B4-BE49-F238E27FC236}">
                <a16:creationId xmlns:a16="http://schemas.microsoft.com/office/drawing/2014/main" id="{5AD444AB-368D-47DC-9F9F-9A79B3BBA1CD}"/>
              </a:ext>
            </a:extLst>
          </p:cNvPr>
          <p:cNvSpPr>
            <a:spLocks noGrp="1"/>
          </p:cNvSpPr>
          <p:nvPr>
            <p:ph type="sldNum" sz="quarter" idx="4"/>
          </p:nvPr>
        </p:nvSpPr>
        <p:spPr/>
        <p:txBody>
          <a:bodyPr/>
          <a:lstStyle/>
          <a:p>
            <a:fld id="{F4164499-FEF6-44A9-88E0-C31C32BD1C97}" type="slidenum">
              <a:rPr lang="en-US" smtClean="0"/>
              <a:pPr/>
              <a:t>21</a:t>
            </a:fld>
            <a:r>
              <a:rPr lang="en-US"/>
              <a:t>	</a:t>
            </a:r>
            <a:endParaRPr lang="en-US" b="1"/>
          </a:p>
        </p:txBody>
      </p:sp>
      <p:sp>
        <p:nvSpPr>
          <p:cNvPr id="9" name="Title 8">
            <a:extLst>
              <a:ext uri="{FF2B5EF4-FFF2-40B4-BE49-F238E27FC236}">
                <a16:creationId xmlns:a16="http://schemas.microsoft.com/office/drawing/2014/main" id="{B6B65941-C674-D781-12BB-0296A3ADC4D1}"/>
              </a:ext>
            </a:extLst>
          </p:cNvPr>
          <p:cNvSpPr>
            <a:spLocks noGrp="1"/>
          </p:cNvSpPr>
          <p:nvPr>
            <p:ph type="title"/>
          </p:nvPr>
        </p:nvSpPr>
        <p:spPr/>
        <p:txBody>
          <a:bodyPr/>
          <a:lstStyle/>
          <a:p>
            <a:r>
              <a:rPr lang="en-US"/>
              <a:t>Project overview</a:t>
            </a:r>
          </a:p>
        </p:txBody>
      </p:sp>
      <p:sp>
        <p:nvSpPr>
          <p:cNvPr id="11" name="Text Placeholder 10">
            <a:extLst>
              <a:ext uri="{FF2B5EF4-FFF2-40B4-BE49-F238E27FC236}">
                <a16:creationId xmlns:a16="http://schemas.microsoft.com/office/drawing/2014/main" id="{DFDDDF9A-3174-DF88-9F38-FE3CA7D5DBDE}"/>
              </a:ext>
            </a:extLst>
          </p:cNvPr>
          <p:cNvSpPr>
            <a:spLocks noGrp="1"/>
          </p:cNvSpPr>
          <p:nvPr>
            <p:ph type="body" sz="quarter" idx="10"/>
          </p:nvPr>
        </p:nvSpPr>
        <p:spPr/>
        <p:txBody>
          <a:bodyPr/>
          <a:lstStyle/>
          <a:p>
            <a:r>
              <a:rPr lang="en-US"/>
              <a:t>Feasibility Study Objectives</a:t>
            </a:r>
          </a:p>
        </p:txBody>
      </p:sp>
      <p:sp>
        <p:nvSpPr>
          <p:cNvPr id="2" name="Content Placeholder 2">
            <a:extLst>
              <a:ext uri="{FF2B5EF4-FFF2-40B4-BE49-F238E27FC236}">
                <a16:creationId xmlns:a16="http://schemas.microsoft.com/office/drawing/2014/main" id="{16FB7458-474B-D3B0-AD99-A90CC042E33D}"/>
              </a:ext>
            </a:extLst>
          </p:cNvPr>
          <p:cNvSpPr>
            <a:spLocks noGrp="1"/>
          </p:cNvSpPr>
          <p:nvPr>
            <p:ph idx="1"/>
          </p:nvPr>
        </p:nvSpPr>
        <p:spPr>
          <a:xfrm>
            <a:off x="228600" y="2057400"/>
            <a:ext cx="5172740" cy="5486400"/>
          </a:xfrm>
        </p:spPr>
        <p:txBody>
          <a:bodyPr>
            <a:normAutofit/>
          </a:bodyPr>
          <a:lstStyle/>
          <a:p>
            <a:r>
              <a:rPr lang="en-US"/>
              <a:t>Evaluate alternative trail routes within the rail corridor and on neighborhood streets</a:t>
            </a:r>
          </a:p>
          <a:p>
            <a:r>
              <a:rPr lang="en-US"/>
              <a:t>Engage the community to learn how new bicycle and pedestrian connections would serve local needs</a:t>
            </a:r>
          </a:p>
          <a:p>
            <a:r>
              <a:rPr lang="en-US"/>
              <a:t>Coordinate with the railroad to maintain rail support for local industry and jobs</a:t>
            </a:r>
          </a:p>
          <a:p>
            <a:r>
              <a:rPr lang="en-US"/>
              <a:t>Set the stage for future construction phases by developing preliminary engineering plans</a:t>
            </a:r>
          </a:p>
          <a:p>
            <a:endParaRPr lang="en-US"/>
          </a:p>
        </p:txBody>
      </p:sp>
      <p:pic>
        <p:nvPicPr>
          <p:cNvPr id="3" name="Picture 2" descr="A train tracks next to a stone wall&#10;&#10;AI-generated content may be incorrect.">
            <a:extLst>
              <a:ext uri="{FF2B5EF4-FFF2-40B4-BE49-F238E27FC236}">
                <a16:creationId xmlns:a16="http://schemas.microsoft.com/office/drawing/2014/main" id="{9AD5CF77-CD99-24EE-5051-0ABBD013D2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2421" y="2057400"/>
            <a:ext cx="6231468" cy="4673601"/>
          </a:xfrm>
          <a:prstGeom prst="rect">
            <a:avLst/>
          </a:prstGeom>
        </p:spPr>
      </p:pic>
    </p:spTree>
    <p:extLst>
      <p:ext uri="{BB962C8B-B14F-4D97-AF65-F5344CB8AC3E}">
        <p14:creationId xmlns:p14="http://schemas.microsoft.com/office/powerpoint/2010/main" val="40968849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05A15BA-5A26-5B91-CD75-DB51244EBE2D}"/>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5CCB1F74-3AFA-EB14-00ED-C1AC69C26000}"/>
              </a:ext>
            </a:extLst>
          </p:cNvPr>
          <p:cNvSpPr>
            <a:spLocks noGrp="1"/>
          </p:cNvSpPr>
          <p:nvPr>
            <p:ph type="ftr" sz="quarter" idx="3"/>
          </p:nvPr>
        </p:nvSpPr>
        <p:spPr/>
        <p:txBody>
          <a:bodyPr/>
          <a:lstStyle/>
          <a:p>
            <a:r>
              <a:rPr lang="en-US"/>
              <a:t>Proposed Trail Route</a:t>
            </a:r>
            <a:endParaRPr lang="en-US" dirty="0"/>
          </a:p>
        </p:txBody>
      </p:sp>
      <p:sp>
        <p:nvSpPr>
          <p:cNvPr id="5" name="Slide Number Placeholder 4">
            <a:extLst>
              <a:ext uri="{FF2B5EF4-FFF2-40B4-BE49-F238E27FC236}">
                <a16:creationId xmlns:a16="http://schemas.microsoft.com/office/drawing/2014/main" id="{4B1E21AD-AC95-C11A-70EB-71ACEF5B4855}"/>
              </a:ext>
            </a:extLst>
          </p:cNvPr>
          <p:cNvSpPr>
            <a:spLocks noGrp="1"/>
          </p:cNvSpPr>
          <p:nvPr>
            <p:ph type="sldNum" sz="quarter" idx="4"/>
          </p:nvPr>
        </p:nvSpPr>
        <p:spPr/>
        <p:txBody>
          <a:bodyPr/>
          <a:lstStyle/>
          <a:p>
            <a:fld id="{F4164499-FEF6-44A9-88E0-C31C32BD1C97}" type="slidenum">
              <a:rPr lang="en-US" smtClean="0"/>
              <a:pPr/>
              <a:t>22</a:t>
            </a:fld>
            <a:r>
              <a:rPr lang="en-US"/>
              <a:t>	</a:t>
            </a:r>
            <a:endParaRPr lang="en-US" b="1"/>
          </a:p>
        </p:txBody>
      </p:sp>
      <p:sp>
        <p:nvSpPr>
          <p:cNvPr id="9" name="Title 8">
            <a:extLst>
              <a:ext uri="{FF2B5EF4-FFF2-40B4-BE49-F238E27FC236}">
                <a16:creationId xmlns:a16="http://schemas.microsoft.com/office/drawing/2014/main" id="{2FB6626B-0024-9F3E-36A0-F35579AB6C7B}"/>
              </a:ext>
            </a:extLst>
          </p:cNvPr>
          <p:cNvSpPr>
            <a:spLocks noGrp="1"/>
          </p:cNvSpPr>
          <p:nvPr>
            <p:ph type="title"/>
          </p:nvPr>
        </p:nvSpPr>
        <p:spPr/>
        <p:txBody>
          <a:bodyPr/>
          <a:lstStyle/>
          <a:p>
            <a:r>
              <a:rPr lang="en-US"/>
              <a:t>Project overview</a:t>
            </a:r>
          </a:p>
        </p:txBody>
      </p:sp>
      <p:sp>
        <p:nvSpPr>
          <p:cNvPr id="11" name="Text Placeholder 10">
            <a:extLst>
              <a:ext uri="{FF2B5EF4-FFF2-40B4-BE49-F238E27FC236}">
                <a16:creationId xmlns:a16="http://schemas.microsoft.com/office/drawing/2014/main" id="{8D03CBB6-4A3C-71A1-495A-3F6345931B67}"/>
              </a:ext>
            </a:extLst>
          </p:cNvPr>
          <p:cNvSpPr>
            <a:spLocks noGrp="1"/>
          </p:cNvSpPr>
          <p:nvPr>
            <p:ph type="body" sz="quarter" idx="10"/>
          </p:nvPr>
        </p:nvSpPr>
        <p:spPr/>
        <p:txBody>
          <a:bodyPr/>
          <a:lstStyle/>
          <a:p>
            <a:r>
              <a:rPr lang="en-US"/>
              <a:t>Context: Route of the Badger </a:t>
            </a:r>
          </a:p>
        </p:txBody>
      </p:sp>
      <p:sp>
        <p:nvSpPr>
          <p:cNvPr id="2" name="Content Placeholder 2">
            <a:extLst>
              <a:ext uri="{FF2B5EF4-FFF2-40B4-BE49-F238E27FC236}">
                <a16:creationId xmlns:a16="http://schemas.microsoft.com/office/drawing/2014/main" id="{B9E25284-1574-614C-9F70-1BC09157F8E3}"/>
              </a:ext>
            </a:extLst>
          </p:cNvPr>
          <p:cNvSpPr>
            <a:spLocks noGrp="1"/>
          </p:cNvSpPr>
          <p:nvPr>
            <p:ph idx="1"/>
          </p:nvPr>
        </p:nvSpPr>
        <p:spPr>
          <a:xfrm>
            <a:off x="9601199" y="1600200"/>
            <a:ext cx="4631267" cy="5486400"/>
          </a:xfrm>
        </p:spPr>
        <p:txBody>
          <a:bodyPr>
            <a:normAutofit/>
          </a:bodyPr>
          <a:lstStyle/>
          <a:p>
            <a:r>
              <a:rPr lang="en-US"/>
              <a:t>7-county area focused in Southeastern Wisconsin</a:t>
            </a:r>
          </a:p>
          <a:p>
            <a:r>
              <a:rPr lang="en-US"/>
              <a:t>Vision of a 700-mile network of trails and on-street bike facilities</a:t>
            </a:r>
          </a:p>
          <a:p>
            <a:r>
              <a:rPr lang="en-US"/>
              <a:t>30</a:t>
            </a:r>
            <a:r>
              <a:rPr lang="en-US" baseline="30000"/>
              <a:t>th</a:t>
            </a:r>
            <a:r>
              <a:rPr lang="en-US"/>
              <a:t> Street Corridor Trail would complete the “Milwaukee Loop” – a 18-mile off-street loop around the city</a:t>
            </a:r>
          </a:p>
          <a:p>
            <a:r>
              <a:rPr lang="en-US"/>
              <a:t>Connects the Hank Aaron State Trail, Oak Leaf Trail, and </a:t>
            </a:r>
            <a:r>
              <a:rPr lang="en-US" err="1"/>
              <a:t>Beerline</a:t>
            </a:r>
            <a:r>
              <a:rPr lang="en-US"/>
              <a:t> Trail</a:t>
            </a:r>
          </a:p>
          <a:p>
            <a:endParaRPr lang="en-US"/>
          </a:p>
        </p:txBody>
      </p:sp>
      <p:pic>
        <p:nvPicPr>
          <p:cNvPr id="3" name="Picture 2">
            <a:extLst>
              <a:ext uri="{FF2B5EF4-FFF2-40B4-BE49-F238E27FC236}">
                <a16:creationId xmlns:a16="http://schemas.microsoft.com/office/drawing/2014/main" id="{0FC0D2FB-7AB4-BDC7-F850-CF98D7FD8CB2}"/>
              </a:ext>
            </a:extLst>
          </p:cNvPr>
          <p:cNvPicPr>
            <a:picLocks noChangeAspect="1"/>
          </p:cNvPicPr>
          <p:nvPr/>
        </p:nvPicPr>
        <p:blipFill>
          <a:blip r:embed="rId3"/>
          <a:stretch>
            <a:fillRect/>
          </a:stretch>
        </p:blipFill>
        <p:spPr>
          <a:xfrm>
            <a:off x="110738" y="1343244"/>
            <a:ext cx="9042516" cy="6000313"/>
          </a:xfrm>
          <a:prstGeom prst="rect">
            <a:avLst/>
          </a:prstGeom>
        </p:spPr>
      </p:pic>
      <p:sp>
        <p:nvSpPr>
          <p:cNvPr id="6" name="Rectangle 5">
            <a:extLst>
              <a:ext uri="{FF2B5EF4-FFF2-40B4-BE49-F238E27FC236}">
                <a16:creationId xmlns:a16="http://schemas.microsoft.com/office/drawing/2014/main" id="{96EDA86B-522B-C3DC-3464-EFBB4195F853}"/>
              </a:ext>
            </a:extLst>
          </p:cNvPr>
          <p:cNvSpPr/>
          <p:nvPr/>
        </p:nvSpPr>
        <p:spPr>
          <a:xfrm>
            <a:off x="2400300" y="1507067"/>
            <a:ext cx="1807633" cy="5379289"/>
          </a:xfrm>
          <a:prstGeom prst="rect">
            <a:avLst/>
          </a:prstGeom>
          <a:noFill/>
          <a:ln w="53975">
            <a:solidFill>
              <a:srgbClr val="00616A"/>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93494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3340E1-5A5B-228F-9662-E5BDD306A0CC}"/>
              </a:ext>
            </a:extLst>
          </p:cNvPr>
          <p:cNvSpPr>
            <a:spLocks noGrp="1"/>
          </p:cNvSpPr>
          <p:nvPr>
            <p:ph idx="1"/>
          </p:nvPr>
        </p:nvSpPr>
        <p:spPr>
          <a:xfrm>
            <a:off x="228599" y="2057400"/>
            <a:ext cx="5768163" cy="5486400"/>
          </a:xfrm>
        </p:spPr>
        <p:txBody>
          <a:bodyPr>
            <a:normAutofit fontScale="92500"/>
          </a:bodyPr>
          <a:lstStyle/>
          <a:p>
            <a:r>
              <a:rPr lang="en-US"/>
              <a:t>Approx. 7-mile corridor, Menomonee Valley to </a:t>
            </a:r>
            <a:r>
              <a:rPr lang="en-US" err="1"/>
              <a:t>Havenwoods</a:t>
            </a:r>
            <a:r>
              <a:rPr lang="en-US"/>
              <a:t> State Forest </a:t>
            </a:r>
          </a:p>
          <a:p>
            <a:r>
              <a:rPr lang="en-US"/>
              <a:t>Ownership: WisDOT, WATCO/Wisconsin Southern, Canadian Pacific (CP) </a:t>
            </a:r>
          </a:p>
          <a:p>
            <a:r>
              <a:rPr lang="en-US"/>
              <a:t>At-grade, above-grade and below-grade conditions</a:t>
            </a:r>
          </a:p>
          <a:p>
            <a:pPr lvl="1"/>
            <a:r>
              <a:rPr lang="en-US"/>
              <a:t>9 railroad bridges over City of Milwaukee streets</a:t>
            </a:r>
          </a:p>
          <a:p>
            <a:pPr lvl="1"/>
            <a:r>
              <a:rPr lang="en-US"/>
              <a:t>11 City of Milwaukee bridges over rail</a:t>
            </a:r>
          </a:p>
          <a:p>
            <a:pPr lvl="1"/>
            <a:r>
              <a:rPr lang="en-US"/>
              <a:t>One railroad underpass at I-94</a:t>
            </a:r>
          </a:p>
          <a:p>
            <a:pPr lvl="1"/>
            <a:r>
              <a:rPr lang="en-US"/>
              <a:t>3 at-grade railroad crossings at City of Milwaukee streets</a:t>
            </a:r>
          </a:p>
          <a:p>
            <a:r>
              <a:rPr lang="en-US"/>
              <a:t>Rail ROW is typically 100-ft wide, mostly single-tracked</a:t>
            </a:r>
          </a:p>
        </p:txBody>
      </p:sp>
      <p:sp>
        <p:nvSpPr>
          <p:cNvPr id="3" name="Footer Placeholder 2">
            <a:extLst>
              <a:ext uri="{FF2B5EF4-FFF2-40B4-BE49-F238E27FC236}">
                <a16:creationId xmlns:a16="http://schemas.microsoft.com/office/drawing/2014/main" id="{396AFF1B-AA59-61C0-6978-758489117EFC}"/>
              </a:ext>
            </a:extLst>
          </p:cNvPr>
          <p:cNvSpPr>
            <a:spLocks noGrp="1"/>
          </p:cNvSpPr>
          <p:nvPr>
            <p:ph type="ftr" sz="quarter" idx="3"/>
          </p:nvPr>
        </p:nvSpPr>
        <p:spPr/>
        <p:txBody>
          <a:bodyPr/>
          <a:lstStyle/>
          <a:p>
            <a:r>
              <a:rPr lang="en-US">
                <a:latin typeface="Univers Condensed Light" panose="020B0306020202040204" pitchFamily="34" charset="0"/>
              </a:rPr>
              <a:t>Proposed Trail Route</a:t>
            </a:r>
            <a:endParaRPr lang="en-US" dirty="0">
              <a:latin typeface="Univers Condensed Light" panose="020B0306020202040204" pitchFamily="34" charset="0"/>
            </a:endParaRPr>
          </a:p>
        </p:txBody>
      </p:sp>
      <p:sp>
        <p:nvSpPr>
          <p:cNvPr id="4" name="Slide Number Placeholder 3">
            <a:extLst>
              <a:ext uri="{FF2B5EF4-FFF2-40B4-BE49-F238E27FC236}">
                <a16:creationId xmlns:a16="http://schemas.microsoft.com/office/drawing/2014/main" id="{2C68062A-EAD2-ECD4-7BC5-615A04762A61}"/>
              </a:ext>
            </a:extLst>
          </p:cNvPr>
          <p:cNvSpPr>
            <a:spLocks noGrp="1"/>
          </p:cNvSpPr>
          <p:nvPr>
            <p:ph type="sldNum" sz="quarter" idx="4"/>
          </p:nvPr>
        </p:nvSpPr>
        <p:spPr/>
        <p:txBody>
          <a:bodyPr/>
          <a:lstStyle/>
          <a:p>
            <a:fld id="{F4164499-FEF6-44A9-88E0-C31C32BD1C97}" type="slidenum">
              <a:rPr lang="en-US" smtClean="0">
                <a:latin typeface="Univers Condensed Light" panose="020B0306020202040204" pitchFamily="34" charset="0"/>
              </a:rPr>
              <a:pPr/>
              <a:t>23</a:t>
            </a:fld>
            <a:r>
              <a:rPr lang="en-US"/>
              <a:t>	</a:t>
            </a:r>
            <a:endParaRPr lang="en-US" b="1"/>
          </a:p>
        </p:txBody>
      </p:sp>
      <p:sp>
        <p:nvSpPr>
          <p:cNvPr id="7" name="Title 6">
            <a:extLst>
              <a:ext uri="{FF2B5EF4-FFF2-40B4-BE49-F238E27FC236}">
                <a16:creationId xmlns:a16="http://schemas.microsoft.com/office/drawing/2014/main" id="{EF9402D4-9CAE-29AC-F06F-9C4514EBE275}"/>
              </a:ext>
            </a:extLst>
          </p:cNvPr>
          <p:cNvSpPr>
            <a:spLocks noGrp="1"/>
          </p:cNvSpPr>
          <p:nvPr>
            <p:ph type="title"/>
          </p:nvPr>
        </p:nvSpPr>
        <p:spPr/>
        <p:txBody>
          <a:bodyPr/>
          <a:lstStyle/>
          <a:p>
            <a:r>
              <a:rPr lang="en-US"/>
              <a:t>30</a:t>
            </a:r>
            <a:r>
              <a:rPr lang="en-US" baseline="30000"/>
              <a:t>th</a:t>
            </a:r>
            <a:r>
              <a:rPr lang="en-US"/>
              <a:t> street corridor description</a:t>
            </a:r>
          </a:p>
        </p:txBody>
      </p:sp>
      <p:pic>
        <p:nvPicPr>
          <p:cNvPr id="9" name="Picture 8" descr="A high angle view of a train track&#10;&#10;AI-generated content may be incorrect.">
            <a:extLst>
              <a:ext uri="{FF2B5EF4-FFF2-40B4-BE49-F238E27FC236}">
                <a16:creationId xmlns:a16="http://schemas.microsoft.com/office/drawing/2014/main" id="{B146A0DA-9119-1195-2B26-8BDBF4709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91207" y="1908544"/>
            <a:ext cx="5610593" cy="4205178"/>
          </a:xfrm>
          <a:prstGeom prst="rect">
            <a:avLst/>
          </a:prstGeom>
        </p:spPr>
      </p:pic>
      <p:pic>
        <p:nvPicPr>
          <p:cNvPr id="13" name="Picture 12">
            <a:extLst>
              <a:ext uri="{FF2B5EF4-FFF2-40B4-BE49-F238E27FC236}">
                <a16:creationId xmlns:a16="http://schemas.microsoft.com/office/drawing/2014/main" id="{2E959FDD-3F60-F0FD-9CD1-C74E9A1081ED}"/>
              </a:ext>
            </a:extLst>
          </p:cNvPr>
          <p:cNvPicPr>
            <a:picLocks noChangeAspect="1"/>
          </p:cNvPicPr>
          <p:nvPr/>
        </p:nvPicPr>
        <p:blipFill>
          <a:blip r:embed="rId3"/>
          <a:stretch>
            <a:fillRect/>
          </a:stretch>
        </p:blipFill>
        <p:spPr>
          <a:xfrm>
            <a:off x="6243129" y="1327102"/>
            <a:ext cx="2144142" cy="6704697"/>
          </a:xfrm>
          <a:prstGeom prst="rect">
            <a:avLst/>
          </a:prstGeom>
        </p:spPr>
      </p:pic>
    </p:spTree>
    <p:extLst>
      <p:ext uri="{BB962C8B-B14F-4D97-AF65-F5344CB8AC3E}">
        <p14:creationId xmlns:p14="http://schemas.microsoft.com/office/powerpoint/2010/main" val="42139475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774A649-B7C4-EB91-480C-D4DF4BA49F08}"/>
              </a:ext>
            </a:extLst>
          </p:cNvPr>
          <p:cNvSpPr>
            <a:spLocks noGrp="1"/>
          </p:cNvSpPr>
          <p:nvPr>
            <p:ph type="ftr" sz="quarter" idx="3"/>
          </p:nvPr>
        </p:nvSpPr>
        <p:spPr/>
        <p:txBody>
          <a:bodyPr/>
          <a:lstStyle/>
          <a:p>
            <a:r>
              <a:rPr lang="en-US">
                <a:latin typeface="Univers Condensed Light" panose="020B0306020202040204" pitchFamily="34" charset="0"/>
              </a:rPr>
              <a:t>Proposed Trail Route</a:t>
            </a:r>
            <a:endParaRPr lang="en-US" dirty="0">
              <a:latin typeface="Univers Condensed Light" panose="020B0306020202040204" pitchFamily="34" charset="0"/>
            </a:endParaRPr>
          </a:p>
        </p:txBody>
      </p:sp>
      <p:sp>
        <p:nvSpPr>
          <p:cNvPr id="4" name="Slide Number Placeholder 3">
            <a:extLst>
              <a:ext uri="{FF2B5EF4-FFF2-40B4-BE49-F238E27FC236}">
                <a16:creationId xmlns:a16="http://schemas.microsoft.com/office/drawing/2014/main" id="{4C1DCC97-1B15-206D-97C5-645947F40DE3}"/>
              </a:ext>
            </a:extLst>
          </p:cNvPr>
          <p:cNvSpPr>
            <a:spLocks noGrp="1"/>
          </p:cNvSpPr>
          <p:nvPr>
            <p:ph type="sldNum" sz="quarter" idx="4"/>
          </p:nvPr>
        </p:nvSpPr>
        <p:spPr/>
        <p:txBody>
          <a:bodyPr/>
          <a:lstStyle/>
          <a:p>
            <a:fld id="{F4164499-FEF6-44A9-88E0-C31C32BD1C97}" type="slidenum">
              <a:rPr lang="en-US" smtClean="0">
                <a:latin typeface="Univers Condensed Light" panose="020B0306020202040204" pitchFamily="34" charset="0"/>
              </a:rPr>
              <a:pPr/>
              <a:t>24</a:t>
            </a:fld>
            <a:r>
              <a:rPr lang="en-US"/>
              <a:t>	</a:t>
            </a:r>
            <a:endParaRPr lang="en-US" b="1"/>
          </a:p>
        </p:txBody>
      </p:sp>
      <p:sp>
        <p:nvSpPr>
          <p:cNvPr id="5" name="Text Placeholder 4">
            <a:extLst>
              <a:ext uri="{FF2B5EF4-FFF2-40B4-BE49-F238E27FC236}">
                <a16:creationId xmlns:a16="http://schemas.microsoft.com/office/drawing/2014/main" id="{D8E6B8EC-844C-AA67-9924-0C9B9E4A1526}"/>
              </a:ext>
            </a:extLst>
          </p:cNvPr>
          <p:cNvSpPr>
            <a:spLocks noGrp="1"/>
          </p:cNvSpPr>
          <p:nvPr>
            <p:ph type="body" sz="quarter" idx="13"/>
          </p:nvPr>
        </p:nvSpPr>
        <p:spPr>
          <a:xfrm>
            <a:off x="7315199" y="4850192"/>
            <a:ext cx="6262578" cy="2830133"/>
          </a:xfrm>
        </p:spPr>
        <p:txBody>
          <a:bodyPr>
            <a:normAutofit/>
          </a:bodyPr>
          <a:lstStyle/>
          <a:p>
            <a:pPr marL="0" indent="0">
              <a:buNone/>
            </a:pPr>
            <a:r>
              <a:rPr lang="en-US"/>
              <a:t>Molson Coors:</a:t>
            </a:r>
          </a:p>
          <a:p>
            <a:r>
              <a:rPr lang="en-US"/>
              <a:t>Connect to Miller visitor center</a:t>
            </a:r>
          </a:p>
          <a:p>
            <a:r>
              <a:rPr lang="en-US"/>
              <a:t>Like direct trail access to American Family Field</a:t>
            </a:r>
          </a:p>
          <a:p>
            <a:r>
              <a:rPr lang="en-US"/>
              <a:t>Avoid heavy truck traffic areas</a:t>
            </a:r>
          </a:p>
          <a:p>
            <a:r>
              <a:rPr lang="en-US"/>
              <a:t>Some security concerns</a:t>
            </a:r>
          </a:p>
        </p:txBody>
      </p:sp>
      <p:sp>
        <p:nvSpPr>
          <p:cNvPr id="7" name="Title 6">
            <a:extLst>
              <a:ext uri="{FF2B5EF4-FFF2-40B4-BE49-F238E27FC236}">
                <a16:creationId xmlns:a16="http://schemas.microsoft.com/office/drawing/2014/main" id="{FA68BCC3-FECB-A22E-C688-5E2735E63B09}"/>
              </a:ext>
            </a:extLst>
          </p:cNvPr>
          <p:cNvSpPr>
            <a:spLocks noGrp="1"/>
          </p:cNvSpPr>
          <p:nvPr>
            <p:ph type="title"/>
          </p:nvPr>
        </p:nvSpPr>
        <p:spPr/>
        <p:txBody>
          <a:bodyPr/>
          <a:lstStyle/>
          <a:p>
            <a:r>
              <a:rPr lang="en-US"/>
              <a:t>Stakeholder feedback</a:t>
            </a:r>
          </a:p>
        </p:txBody>
      </p:sp>
      <p:sp>
        <p:nvSpPr>
          <p:cNvPr id="8" name="Text Placeholder 7">
            <a:extLst>
              <a:ext uri="{FF2B5EF4-FFF2-40B4-BE49-F238E27FC236}">
                <a16:creationId xmlns:a16="http://schemas.microsoft.com/office/drawing/2014/main" id="{258BF0A9-A4CA-F541-FA2F-FB346E0A2C16}"/>
              </a:ext>
            </a:extLst>
          </p:cNvPr>
          <p:cNvSpPr>
            <a:spLocks noGrp="1"/>
          </p:cNvSpPr>
          <p:nvPr>
            <p:ph type="body" sz="quarter" idx="10"/>
          </p:nvPr>
        </p:nvSpPr>
        <p:spPr/>
        <p:txBody>
          <a:bodyPr/>
          <a:lstStyle/>
          <a:p>
            <a:r>
              <a:rPr lang="en-US"/>
              <a:t>Individual Stakeholder Meetings</a:t>
            </a:r>
          </a:p>
        </p:txBody>
      </p:sp>
      <p:sp>
        <p:nvSpPr>
          <p:cNvPr id="9" name="Content Placeholder 1">
            <a:extLst>
              <a:ext uri="{FF2B5EF4-FFF2-40B4-BE49-F238E27FC236}">
                <a16:creationId xmlns:a16="http://schemas.microsoft.com/office/drawing/2014/main" id="{06A46820-C469-4C1C-D47F-BC30B040F145}"/>
              </a:ext>
            </a:extLst>
          </p:cNvPr>
          <p:cNvSpPr>
            <a:spLocks noGrp="1"/>
          </p:cNvSpPr>
          <p:nvPr>
            <p:ph idx="1"/>
          </p:nvPr>
        </p:nvSpPr>
        <p:spPr>
          <a:xfrm>
            <a:off x="1052623" y="4850192"/>
            <a:ext cx="5624065" cy="2282472"/>
          </a:xfrm>
        </p:spPr>
        <p:txBody>
          <a:bodyPr>
            <a:normAutofit lnSpcReduction="10000"/>
          </a:bodyPr>
          <a:lstStyle/>
          <a:p>
            <a:pPr marL="0" indent="0">
              <a:buNone/>
            </a:pPr>
            <a:r>
              <a:rPr lang="en-US"/>
              <a:t>Harley Davidson: </a:t>
            </a:r>
          </a:p>
          <a:p>
            <a:r>
              <a:rPr lang="en-US"/>
              <a:t>Connect to programming at Davidson Park</a:t>
            </a:r>
          </a:p>
          <a:p>
            <a:r>
              <a:rPr lang="en-US"/>
              <a:t>Corporate headquarters campus being reactivated</a:t>
            </a:r>
          </a:p>
          <a:p>
            <a:r>
              <a:rPr lang="en-US"/>
              <a:t>Supportive of the trail</a:t>
            </a:r>
          </a:p>
        </p:txBody>
      </p:sp>
      <p:pic>
        <p:nvPicPr>
          <p:cNvPr id="1026" name="Picture 2" descr="Miller Brewing Company - Absolute Beer">
            <a:extLst>
              <a:ext uri="{FF2B5EF4-FFF2-40B4-BE49-F238E27FC236}">
                <a16:creationId xmlns:a16="http://schemas.microsoft.com/office/drawing/2014/main" id="{8EEF54AC-6C12-03D0-D965-9E0011BAFB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200" y="1600200"/>
            <a:ext cx="6186318" cy="309316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arley-Davidson To Reactivate West Side Headquarters » Urban Milwaukee">
            <a:extLst>
              <a:ext uri="{FF2B5EF4-FFF2-40B4-BE49-F238E27FC236}">
                <a16:creationId xmlns:a16="http://schemas.microsoft.com/office/drawing/2014/main" id="{35EB3B25-D0A0-F83D-B84A-189E3861E45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668"/>
          <a:stretch>
            <a:fillRect/>
          </a:stretch>
        </p:blipFill>
        <p:spPr bwMode="auto">
          <a:xfrm>
            <a:off x="940981" y="1600200"/>
            <a:ext cx="5624065" cy="3093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7243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090B7CF-7E15-BD6F-A63D-F930F55F273E}"/>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ACCBCAF8-2583-7B06-F7C2-960314EE1D18}"/>
              </a:ext>
            </a:extLst>
          </p:cNvPr>
          <p:cNvSpPr>
            <a:spLocks noGrp="1"/>
          </p:cNvSpPr>
          <p:nvPr>
            <p:ph type="ftr" sz="quarter" idx="3"/>
          </p:nvPr>
        </p:nvSpPr>
        <p:spPr/>
        <p:txBody>
          <a:bodyPr/>
          <a:lstStyle/>
          <a:p>
            <a:r>
              <a:rPr lang="en-US">
                <a:latin typeface="Univers Condensed Light" panose="020B0306020202040204" pitchFamily="34" charset="0"/>
              </a:rPr>
              <a:t>Proposed Trail Route</a:t>
            </a:r>
            <a:endParaRPr lang="en-US" dirty="0">
              <a:latin typeface="Univers Condensed Light" panose="020B0306020202040204" pitchFamily="34" charset="0"/>
            </a:endParaRPr>
          </a:p>
        </p:txBody>
      </p:sp>
      <p:sp>
        <p:nvSpPr>
          <p:cNvPr id="4" name="Slide Number Placeholder 3">
            <a:extLst>
              <a:ext uri="{FF2B5EF4-FFF2-40B4-BE49-F238E27FC236}">
                <a16:creationId xmlns:a16="http://schemas.microsoft.com/office/drawing/2014/main" id="{CA77883E-140B-0DFF-8E0A-1D40DA0382EC}"/>
              </a:ext>
            </a:extLst>
          </p:cNvPr>
          <p:cNvSpPr>
            <a:spLocks noGrp="1"/>
          </p:cNvSpPr>
          <p:nvPr>
            <p:ph type="sldNum" sz="quarter" idx="4"/>
          </p:nvPr>
        </p:nvSpPr>
        <p:spPr/>
        <p:txBody>
          <a:bodyPr/>
          <a:lstStyle/>
          <a:p>
            <a:fld id="{F4164499-FEF6-44A9-88E0-C31C32BD1C97}" type="slidenum">
              <a:rPr lang="en-US" smtClean="0">
                <a:latin typeface="Univers Condensed Light" panose="020B0306020202040204" pitchFamily="34" charset="0"/>
              </a:rPr>
              <a:pPr/>
              <a:t>25</a:t>
            </a:fld>
            <a:r>
              <a:rPr lang="en-US"/>
              <a:t>	</a:t>
            </a:r>
            <a:endParaRPr lang="en-US" b="1"/>
          </a:p>
        </p:txBody>
      </p:sp>
      <p:sp>
        <p:nvSpPr>
          <p:cNvPr id="7" name="Title 6">
            <a:extLst>
              <a:ext uri="{FF2B5EF4-FFF2-40B4-BE49-F238E27FC236}">
                <a16:creationId xmlns:a16="http://schemas.microsoft.com/office/drawing/2014/main" id="{3EF306B1-75C6-0DBB-FA1A-FE3743227CC0}"/>
              </a:ext>
            </a:extLst>
          </p:cNvPr>
          <p:cNvSpPr>
            <a:spLocks noGrp="1"/>
          </p:cNvSpPr>
          <p:nvPr>
            <p:ph type="title"/>
          </p:nvPr>
        </p:nvSpPr>
        <p:spPr/>
        <p:txBody>
          <a:bodyPr/>
          <a:lstStyle/>
          <a:p>
            <a:r>
              <a:rPr lang="en-US"/>
              <a:t>Stakeholder feedback</a:t>
            </a:r>
          </a:p>
        </p:txBody>
      </p:sp>
      <p:sp>
        <p:nvSpPr>
          <p:cNvPr id="8" name="Text Placeholder 7">
            <a:extLst>
              <a:ext uri="{FF2B5EF4-FFF2-40B4-BE49-F238E27FC236}">
                <a16:creationId xmlns:a16="http://schemas.microsoft.com/office/drawing/2014/main" id="{A8785891-9A02-A46F-852A-C8304A7D128E}"/>
              </a:ext>
            </a:extLst>
          </p:cNvPr>
          <p:cNvSpPr>
            <a:spLocks noGrp="1"/>
          </p:cNvSpPr>
          <p:nvPr>
            <p:ph type="body" sz="quarter" idx="10"/>
          </p:nvPr>
        </p:nvSpPr>
        <p:spPr/>
        <p:txBody>
          <a:bodyPr/>
          <a:lstStyle/>
          <a:p>
            <a:r>
              <a:rPr lang="en-US"/>
              <a:t>WATCO/WSOR Meeting</a:t>
            </a:r>
          </a:p>
        </p:txBody>
      </p:sp>
      <p:sp>
        <p:nvSpPr>
          <p:cNvPr id="9" name="Content Placeholder 1">
            <a:extLst>
              <a:ext uri="{FF2B5EF4-FFF2-40B4-BE49-F238E27FC236}">
                <a16:creationId xmlns:a16="http://schemas.microsoft.com/office/drawing/2014/main" id="{004E5D77-CBB0-27C2-8497-180ECCDA4B44}"/>
              </a:ext>
            </a:extLst>
          </p:cNvPr>
          <p:cNvSpPr>
            <a:spLocks noGrp="1"/>
          </p:cNvSpPr>
          <p:nvPr>
            <p:ph idx="1"/>
          </p:nvPr>
        </p:nvSpPr>
        <p:spPr>
          <a:xfrm>
            <a:off x="376685" y="1545858"/>
            <a:ext cx="6148868" cy="3166972"/>
          </a:xfrm>
        </p:spPr>
        <p:txBody>
          <a:bodyPr>
            <a:normAutofit lnSpcReduction="10000"/>
          </a:bodyPr>
          <a:lstStyle/>
          <a:p>
            <a:r>
              <a:rPr lang="en-US"/>
              <a:t>Concerns with liability and public use of corridor</a:t>
            </a:r>
          </a:p>
          <a:p>
            <a:r>
              <a:rPr lang="en-US"/>
              <a:t>“Not a stakeholder”</a:t>
            </a:r>
          </a:p>
          <a:p>
            <a:r>
              <a:rPr lang="en-US"/>
              <a:t>A parallel trail in the rail corridor is a non-starter</a:t>
            </a:r>
          </a:p>
          <a:p>
            <a:r>
              <a:rPr lang="en-US"/>
              <a:t>Open to separated crossings (bridges over or under), not at-grade</a:t>
            </a:r>
          </a:p>
          <a:p>
            <a:r>
              <a:rPr lang="en-US"/>
              <a:t>Open to short encroachments in right-of-way (&lt;100 ft)</a:t>
            </a:r>
          </a:p>
        </p:txBody>
      </p:sp>
      <p:pic>
        <p:nvPicPr>
          <p:cNvPr id="10" name="Picture 9">
            <a:extLst>
              <a:ext uri="{FF2B5EF4-FFF2-40B4-BE49-F238E27FC236}">
                <a16:creationId xmlns:a16="http://schemas.microsoft.com/office/drawing/2014/main" id="{22DCAC2A-1F8E-859F-4E99-97B22F6A47B0}"/>
              </a:ext>
            </a:extLst>
          </p:cNvPr>
          <p:cNvPicPr>
            <a:picLocks noChangeAspect="1"/>
          </p:cNvPicPr>
          <p:nvPr/>
        </p:nvPicPr>
        <p:blipFill>
          <a:blip r:embed="rId2">
            <a:extLst>
              <a:ext uri="{28A0092B-C50C-407E-A947-70E740481C1C}">
                <a14:useLocalDpi xmlns:a14="http://schemas.microsoft.com/office/drawing/2010/main" val="0"/>
              </a:ext>
            </a:extLst>
          </a:blip>
          <a:srcRect r="7766"/>
          <a:stretch>
            <a:fillRect/>
          </a:stretch>
        </p:blipFill>
        <p:spPr>
          <a:xfrm rot="5400000">
            <a:off x="5508001" y="2643483"/>
            <a:ext cx="6114367" cy="3728924"/>
          </a:xfrm>
          <a:prstGeom prst="rect">
            <a:avLst/>
          </a:prstGeom>
        </p:spPr>
      </p:pic>
      <p:pic>
        <p:nvPicPr>
          <p:cNvPr id="11" name="Picture 10">
            <a:extLst>
              <a:ext uri="{FF2B5EF4-FFF2-40B4-BE49-F238E27FC236}">
                <a16:creationId xmlns:a16="http://schemas.microsoft.com/office/drawing/2014/main" id="{2E0CC3FF-2940-F7DC-3E64-99D13127DA2B}"/>
              </a:ext>
            </a:extLst>
          </p:cNvPr>
          <p:cNvPicPr>
            <a:picLocks noChangeAspect="1"/>
          </p:cNvPicPr>
          <p:nvPr/>
        </p:nvPicPr>
        <p:blipFill>
          <a:blip r:embed="rId3">
            <a:extLst>
              <a:ext uri="{28A0092B-C50C-407E-A947-70E740481C1C}">
                <a14:useLocalDpi xmlns:a14="http://schemas.microsoft.com/office/drawing/2010/main" val="0"/>
              </a:ext>
            </a:extLst>
          </a:blip>
          <a:srcRect l="13503"/>
          <a:stretch>
            <a:fillRect/>
          </a:stretch>
        </p:blipFill>
        <p:spPr>
          <a:xfrm>
            <a:off x="10604816" y="1453600"/>
            <a:ext cx="3875670" cy="6111528"/>
          </a:xfrm>
          <a:prstGeom prst="rect">
            <a:avLst/>
          </a:prstGeom>
        </p:spPr>
      </p:pic>
      <p:pic>
        <p:nvPicPr>
          <p:cNvPr id="12" name="Picture 11">
            <a:extLst>
              <a:ext uri="{FF2B5EF4-FFF2-40B4-BE49-F238E27FC236}">
                <a16:creationId xmlns:a16="http://schemas.microsoft.com/office/drawing/2014/main" id="{7706B99B-52E4-3449-3878-FA257587C1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61276" y="4828032"/>
            <a:ext cx="3651862" cy="2737096"/>
          </a:xfrm>
          <a:prstGeom prst="rect">
            <a:avLst/>
          </a:prstGeom>
        </p:spPr>
      </p:pic>
    </p:spTree>
    <p:extLst>
      <p:ext uri="{BB962C8B-B14F-4D97-AF65-F5344CB8AC3E}">
        <p14:creationId xmlns:p14="http://schemas.microsoft.com/office/powerpoint/2010/main" val="3591650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913CFC4-7532-5AA3-1620-D8A043364BF0}"/>
              </a:ext>
            </a:extLst>
          </p:cNvPr>
          <p:cNvSpPr>
            <a:spLocks noGrp="1"/>
          </p:cNvSpPr>
          <p:nvPr>
            <p:ph type="ftr" sz="quarter" idx="3"/>
          </p:nvPr>
        </p:nvSpPr>
        <p:spPr/>
        <p:txBody>
          <a:bodyPr/>
          <a:lstStyle/>
          <a:p>
            <a:r>
              <a:rPr lang="en-US"/>
              <a:t>Proposed Trail Route</a:t>
            </a:r>
            <a:endParaRPr lang="en-US" dirty="0">
              <a:latin typeface="Univers Condensed Light" panose="020B0306020202040204" pitchFamily="34" charset="0"/>
            </a:endParaRPr>
          </a:p>
        </p:txBody>
      </p:sp>
      <p:sp>
        <p:nvSpPr>
          <p:cNvPr id="4" name="Slide Number Placeholder 3">
            <a:extLst>
              <a:ext uri="{FF2B5EF4-FFF2-40B4-BE49-F238E27FC236}">
                <a16:creationId xmlns:a16="http://schemas.microsoft.com/office/drawing/2014/main" id="{0B4FAB05-B3B5-4607-B4B0-1E52CFE622CC}"/>
              </a:ext>
            </a:extLst>
          </p:cNvPr>
          <p:cNvSpPr>
            <a:spLocks noGrp="1"/>
          </p:cNvSpPr>
          <p:nvPr>
            <p:ph type="sldNum" sz="quarter" idx="4"/>
          </p:nvPr>
        </p:nvSpPr>
        <p:spPr/>
        <p:txBody>
          <a:bodyPr/>
          <a:lstStyle/>
          <a:p>
            <a:fld id="{F4164499-FEF6-44A9-88E0-C31C32BD1C97}" type="slidenum">
              <a:rPr lang="en-US" smtClean="0">
                <a:latin typeface="Univers Condensed Light" panose="020B0306020202040204" pitchFamily="34" charset="0"/>
              </a:rPr>
              <a:pPr/>
              <a:t>26</a:t>
            </a:fld>
            <a:r>
              <a:rPr lang="en-US"/>
              <a:t>	</a:t>
            </a:r>
            <a:endParaRPr lang="en-US" b="1" dirty="0"/>
          </a:p>
        </p:txBody>
      </p:sp>
      <p:sp>
        <p:nvSpPr>
          <p:cNvPr id="7" name="Title 6">
            <a:extLst>
              <a:ext uri="{FF2B5EF4-FFF2-40B4-BE49-F238E27FC236}">
                <a16:creationId xmlns:a16="http://schemas.microsoft.com/office/drawing/2014/main" id="{49E18D63-5903-0CB1-0BED-86B1ECF61C07}"/>
              </a:ext>
            </a:extLst>
          </p:cNvPr>
          <p:cNvSpPr>
            <a:spLocks noGrp="1"/>
          </p:cNvSpPr>
          <p:nvPr>
            <p:ph type="title"/>
          </p:nvPr>
        </p:nvSpPr>
        <p:spPr/>
        <p:txBody>
          <a:bodyPr/>
          <a:lstStyle/>
          <a:p>
            <a:r>
              <a:rPr lang="en-US" dirty="0"/>
              <a:t>Quality of life</a:t>
            </a:r>
          </a:p>
        </p:txBody>
      </p:sp>
      <p:sp>
        <p:nvSpPr>
          <p:cNvPr id="8" name="Text Placeholder 7">
            <a:extLst>
              <a:ext uri="{FF2B5EF4-FFF2-40B4-BE49-F238E27FC236}">
                <a16:creationId xmlns:a16="http://schemas.microsoft.com/office/drawing/2014/main" id="{36487095-9857-B9D5-6ACA-F39E107698E1}"/>
              </a:ext>
            </a:extLst>
          </p:cNvPr>
          <p:cNvSpPr>
            <a:spLocks noGrp="1"/>
          </p:cNvSpPr>
          <p:nvPr>
            <p:ph type="body" sz="quarter" idx="10"/>
          </p:nvPr>
        </p:nvSpPr>
        <p:spPr/>
        <p:txBody>
          <a:bodyPr/>
          <a:lstStyle/>
          <a:p>
            <a:r>
              <a:rPr lang="en-US" dirty="0"/>
              <a:t>How can a trail serve the community?</a:t>
            </a:r>
          </a:p>
        </p:txBody>
      </p:sp>
      <p:sp>
        <p:nvSpPr>
          <p:cNvPr id="11" name="TextBox 10">
            <a:extLst>
              <a:ext uri="{FF2B5EF4-FFF2-40B4-BE49-F238E27FC236}">
                <a16:creationId xmlns:a16="http://schemas.microsoft.com/office/drawing/2014/main" id="{15796985-2638-85FD-E32B-36DA8C11D8BB}"/>
              </a:ext>
            </a:extLst>
          </p:cNvPr>
          <p:cNvSpPr txBox="1"/>
          <p:nvPr/>
        </p:nvSpPr>
        <p:spPr>
          <a:xfrm>
            <a:off x="228600" y="1549286"/>
            <a:ext cx="7289800" cy="923330"/>
          </a:xfrm>
          <a:prstGeom prst="rect">
            <a:avLst/>
          </a:prstGeom>
          <a:noFill/>
        </p:spPr>
        <p:txBody>
          <a:bodyPr wrap="square" rtlCol="0">
            <a:spAutoFit/>
          </a:bodyPr>
          <a:lstStyle/>
          <a:p>
            <a:r>
              <a:rPr lang="en-US" dirty="0">
                <a:latin typeface="Univers Condensed Light" panose="020B0306020202040204" pitchFamily="34" charset="0"/>
              </a:rPr>
              <a:t>The proposed 30</a:t>
            </a:r>
            <a:r>
              <a:rPr lang="en-US" baseline="30000" dirty="0">
                <a:latin typeface="Univers Condensed Light" panose="020B0306020202040204" pitchFamily="34" charset="0"/>
              </a:rPr>
              <a:t>th</a:t>
            </a:r>
            <a:r>
              <a:rPr lang="en-US" dirty="0">
                <a:latin typeface="Univers Condensed Light" panose="020B0306020202040204" pitchFamily="34" charset="0"/>
              </a:rPr>
              <a:t> Street Trail will be an authentic community asset which enhances the quality of life in Milwaukee by providing an inclusive and safe corridor that reflects community identity and celebrates local history and industrial heritage.</a:t>
            </a:r>
          </a:p>
        </p:txBody>
      </p:sp>
      <p:sp>
        <p:nvSpPr>
          <p:cNvPr id="12" name="TextBox 11">
            <a:extLst>
              <a:ext uri="{FF2B5EF4-FFF2-40B4-BE49-F238E27FC236}">
                <a16:creationId xmlns:a16="http://schemas.microsoft.com/office/drawing/2014/main" id="{84608941-B2C7-B78B-1DF7-F0C2C529FC82}"/>
              </a:ext>
            </a:extLst>
          </p:cNvPr>
          <p:cNvSpPr txBox="1"/>
          <p:nvPr/>
        </p:nvSpPr>
        <p:spPr>
          <a:xfrm>
            <a:off x="273516" y="2837240"/>
            <a:ext cx="2664461" cy="400110"/>
          </a:xfrm>
          <a:prstGeom prst="rect">
            <a:avLst/>
          </a:prstGeom>
          <a:solidFill>
            <a:srgbClr val="00616A"/>
          </a:solidFill>
        </p:spPr>
        <p:txBody>
          <a:bodyPr wrap="square" rtlCol="0">
            <a:spAutoFit/>
          </a:bodyPr>
          <a:lstStyle/>
          <a:p>
            <a:r>
              <a:rPr lang="en-US" sz="2000" b="1" dirty="0">
                <a:solidFill>
                  <a:schemeClr val="bg1"/>
                </a:solidFill>
                <a:latin typeface="Univers Condensed Light" panose="020B0306020202040204" pitchFamily="34" charset="0"/>
              </a:rPr>
              <a:t>Authenticity</a:t>
            </a:r>
          </a:p>
        </p:txBody>
      </p:sp>
      <p:sp>
        <p:nvSpPr>
          <p:cNvPr id="13" name="TextBox 12">
            <a:extLst>
              <a:ext uri="{FF2B5EF4-FFF2-40B4-BE49-F238E27FC236}">
                <a16:creationId xmlns:a16="http://schemas.microsoft.com/office/drawing/2014/main" id="{3B92CBA0-26C7-57E4-985C-30AB795EE751}"/>
              </a:ext>
            </a:extLst>
          </p:cNvPr>
          <p:cNvSpPr txBox="1"/>
          <p:nvPr/>
        </p:nvSpPr>
        <p:spPr>
          <a:xfrm>
            <a:off x="3147094" y="2833436"/>
            <a:ext cx="2664461" cy="400110"/>
          </a:xfrm>
          <a:prstGeom prst="rect">
            <a:avLst/>
          </a:prstGeom>
          <a:solidFill>
            <a:srgbClr val="00616A"/>
          </a:solidFill>
        </p:spPr>
        <p:txBody>
          <a:bodyPr wrap="square" rtlCol="0">
            <a:spAutoFit/>
          </a:bodyPr>
          <a:lstStyle/>
          <a:p>
            <a:r>
              <a:rPr lang="en-US" sz="2000" b="1" dirty="0">
                <a:solidFill>
                  <a:schemeClr val="bg1"/>
                </a:solidFill>
                <a:latin typeface="Univers Condensed Light" panose="020B0306020202040204" pitchFamily="34" charset="0"/>
              </a:rPr>
              <a:t>Culture &amp; Art</a:t>
            </a:r>
          </a:p>
        </p:txBody>
      </p:sp>
      <p:sp>
        <p:nvSpPr>
          <p:cNvPr id="14" name="TextBox 13">
            <a:extLst>
              <a:ext uri="{FF2B5EF4-FFF2-40B4-BE49-F238E27FC236}">
                <a16:creationId xmlns:a16="http://schemas.microsoft.com/office/drawing/2014/main" id="{260249ED-9AE5-E6D7-C5C6-A9CA120D1528}"/>
              </a:ext>
            </a:extLst>
          </p:cNvPr>
          <p:cNvSpPr txBox="1"/>
          <p:nvPr/>
        </p:nvSpPr>
        <p:spPr>
          <a:xfrm>
            <a:off x="6020672" y="2833436"/>
            <a:ext cx="2654298" cy="400110"/>
          </a:xfrm>
          <a:prstGeom prst="rect">
            <a:avLst/>
          </a:prstGeom>
          <a:solidFill>
            <a:srgbClr val="00616A"/>
          </a:solidFill>
        </p:spPr>
        <p:txBody>
          <a:bodyPr wrap="square" rtlCol="0">
            <a:spAutoFit/>
          </a:bodyPr>
          <a:lstStyle/>
          <a:p>
            <a:r>
              <a:rPr lang="en-US" sz="2000" b="1" dirty="0">
                <a:solidFill>
                  <a:schemeClr val="bg1"/>
                </a:solidFill>
                <a:latin typeface="Univers Condensed Light" panose="020B0306020202040204" pitchFamily="34" charset="0"/>
              </a:rPr>
              <a:t>Inclusive</a:t>
            </a:r>
          </a:p>
        </p:txBody>
      </p:sp>
      <p:sp>
        <p:nvSpPr>
          <p:cNvPr id="15" name="TextBox 14">
            <a:extLst>
              <a:ext uri="{FF2B5EF4-FFF2-40B4-BE49-F238E27FC236}">
                <a16:creationId xmlns:a16="http://schemas.microsoft.com/office/drawing/2014/main" id="{370FECBF-7CF5-7C2C-F526-DD44E5EBFF3E}"/>
              </a:ext>
            </a:extLst>
          </p:cNvPr>
          <p:cNvSpPr txBox="1"/>
          <p:nvPr/>
        </p:nvSpPr>
        <p:spPr>
          <a:xfrm>
            <a:off x="8884087" y="2833436"/>
            <a:ext cx="2654298" cy="400110"/>
          </a:xfrm>
          <a:prstGeom prst="rect">
            <a:avLst/>
          </a:prstGeom>
          <a:solidFill>
            <a:srgbClr val="00616A"/>
          </a:solidFill>
        </p:spPr>
        <p:txBody>
          <a:bodyPr wrap="square" rtlCol="0">
            <a:spAutoFit/>
          </a:bodyPr>
          <a:lstStyle/>
          <a:p>
            <a:r>
              <a:rPr lang="en-US" sz="2000" b="1" dirty="0">
                <a:solidFill>
                  <a:schemeClr val="bg1"/>
                </a:solidFill>
                <a:latin typeface="Univers Condensed Light" panose="020B0306020202040204" pitchFamily="34" charset="0"/>
              </a:rPr>
              <a:t>Safe Space</a:t>
            </a:r>
          </a:p>
        </p:txBody>
      </p:sp>
      <p:sp>
        <p:nvSpPr>
          <p:cNvPr id="16" name="TextBox 15">
            <a:extLst>
              <a:ext uri="{FF2B5EF4-FFF2-40B4-BE49-F238E27FC236}">
                <a16:creationId xmlns:a16="http://schemas.microsoft.com/office/drawing/2014/main" id="{54EA32D2-3A4B-837C-ED83-592E5D9B0165}"/>
              </a:ext>
            </a:extLst>
          </p:cNvPr>
          <p:cNvSpPr txBox="1"/>
          <p:nvPr/>
        </p:nvSpPr>
        <p:spPr>
          <a:xfrm>
            <a:off x="11747502" y="2828773"/>
            <a:ext cx="2654298" cy="400110"/>
          </a:xfrm>
          <a:prstGeom prst="rect">
            <a:avLst/>
          </a:prstGeom>
          <a:solidFill>
            <a:srgbClr val="00616A"/>
          </a:solidFill>
        </p:spPr>
        <p:txBody>
          <a:bodyPr wrap="square" rtlCol="0">
            <a:spAutoFit/>
          </a:bodyPr>
          <a:lstStyle/>
          <a:p>
            <a:r>
              <a:rPr lang="en-US" sz="2000" b="1" dirty="0">
                <a:solidFill>
                  <a:schemeClr val="bg1"/>
                </a:solidFill>
                <a:latin typeface="Univers Condensed Light" panose="020B0306020202040204" pitchFamily="34" charset="0"/>
              </a:rPr>
              <a:t>Placemaking</a:t>
            </a:r>
          </a:p>
        </p:txBody>
      </p:sp>
      <p:sp>
        <p:nvSpPr>
          <p:cNvPr id="17" name="TextBox 16">
            <a:extLst>
              <a:ext uri="{FF2B5EF4-FFF2-40B4-BE49-F238E27FC236}">
                <a16:creationId xmlns:a16="http://schemas.microsoft.com/office/drawing/2014/main" id="{B91AC9D3-ACF0-DD31-0B99-B96F5392FC60}"/>
              </a:ext>
            </a:extLst>
          </p:cNvPr>
          <p:cNvSpPr txBox="1"/>
          <p:nvPr/>
        </p:nvSpPr>
        <p:spPr>
          <a:xfrm>
            <a:off x="273516" y="5513893"/>
            <a:ext cx="2664461" cy="923330"/>
          </a:xfrm>
          <a:prstGeom prst="rect">
            <a:avLst/>
          </a:prstGeom>
          <a:noFill/>
        </p:spPr>
        <p:txBody>
          <a:bodyPr wrap="square" rtlCol="0">
            <a:spAutoFit/>
          </a:bodyPr>
          <a:lstStyle/>
          <a:p>
            <a:r>
              <a:rPr lang="en-US" dirty="0">
                <a:latin typeface="Univers Condensed Light" panose="020B0306020202040204" pitchFamily="34" charset="0"/>
              </a:rPr>
              <a:t>Celebration of local history and heritage through story-telling</a:t>
            </a:r>
          </a:p>
        </p:txBody>
      </p:sp>
      <p:sp>
        <p:nvSpPr>
          <p:cNvPr id="18" name="TextBox 17">
            <a:extLst>
              <a:ext uri="{FF2B5EF4-FFF2-40B4-BE49-F238E27FC236}">
                <a16:creationId xmlns:a16="http://schemas.microsoft.com/office/drawing/2014/main" id="{E5C06B44-2A46-0746-CC53-7111034C4221}"/>
              </a:ext>
            </a:extLst>
          </p:cNvPr>
          <p:cNvSpPr txBox="1"/>
          <p:nvPr/>
        </p:nvSpPr>
        <p:spPr>
          <a:xfrm>
            <a:off x="3147094" y="5549718"/>
            <a:ext cx="2664461" cy="646331"/>
          </a:xfrm>
          <a:prstGeom prst="rect">
            <a:avLst/>
          </a:prstGeom>
          <a:noFill/>
        </p:spPr>
        <p:txBody>
          <a:bodyPr wrap="square" rtlCol="0">
            <a:spAutoFit/>
          </a:bodyPr>
          <a:lstStyle/>
          <a:p>
            <a:r>
              <a:rPr lang="en-US" dirty="0">
                <a:latin typeface="Univers Condensed Light" panose="020B0306020202040204" pitchFamily="34" charset="0"/>
              </a:rPr>
              <a:t>Enhanced community identity through public art</a:t>
            </a:r>
          </a:p>
        </p:txBody>
      </p:sp>
      <p:sp>
        <p:nvSpPr>
          <p:cNvPr id="19" name="TextBox 18">
            <a:extLst>
              <a:ext uri="{FF2B5EF4-FFF2-40B4-BE49-F238E27FC236}">
                <a16:creationId xmlns:a16="http://schemas.microsoft.com/office/drawing/2014/main" id="{579D9028-EDBC-E449-9A95-BC41D6603DD2}"/>
              </a:ext>
            </a:extLst>
          </p:cNvPr>
          <p:cNvSpPr txBox="1"/>
          <p:nvPr/>
        </p:nvSpPr>
        <p:spPr>
          <a:xfrm>
            <a:off x="6020672" y="5558531"/>
            <a:ext cx="2654298" cy="646331"/>
          </a:xfrm>
          <a:prstGeom prst="rect">
            <a:avLst/>
          </a:prstGeom>
          <a:noFill/>
        </p:spPr>
        <p:txBody>
          <a:bodyPr wrap="square" rtlCol="0">
            <a:spAutoFit/>
          </a:bodyPr>
          <a:lstStyle/>
          <a:p>
            <a:r>
              <a:rPr lang="en-US" dirty="0">
                <a:latin typeface="Univers Condensed Light" panose="020B0306020202040204" pitchFamily="34" charset="0"/>
              </a:rPr>
              <a:t>Accessible for all ages and abilities</a:t>
            </a:r>
          </a:p>
        </p:txBody>
      </p:sp>
      <p:sp>
        <p:nvSpPr>
          <p:cNvPr id="20" name="TextBox 19">
            <a:extLst>
              <a:ext uri="{FF2B5EF4-FFF2-40B4-BE49-F238E27FC236}">
                <a16:creationId xmlns:a16="http://schemas.microsoft.com/office/drawing/2014/main" id="{FE47B9EB-DB31-75AA-6708-FF56483799AE}"/>
              </a:ext>
            </a:extLst>
          </p:cNvPr>
          <p:cNvSpPr txBox="1"/>
          <p:nvPr/>
        </p:nvSpPr>
        <p:spPr>
          <a:xfrm>
            <a:off x="8884087" y="5517341"/>
            <a:ext cx="2654298" cy="923330"/>
          </a:xfrm>
          <a:prstGeom prst="rect">
            <a:avLst/>
          </a:prstGeom>
          <a:noFill/>
        </p:spPr>
        <p:txBody>
          <a:bodyPr wrap="square" rtlCol="0">
            <a:spAutoFit/>
          </a:bodyPr>
          <a:lstStyle/>
          <a:p>
            <a:r>
              <a:rPr lang="en-US" dirty="0">
                <a:latin typeface="Univers Condensed Light" panose="020B0306020202040204" pitchFamily="34" charset="0"/>
              </a:rPr>
              <a:t>A well designed, welcoming corridor which is safe at all times of day</a:t>
            </a:r>
          </a:p>
        </p:txBody>
      </p:sp>
      <p:sp>
        <p:nvSpPr>
          <p:cNvPr id="21" name="TextBox 20">
            <a:extLst>
              <a:ext uri="{FF2B5EF4-FFF2-40B4-BE49-F238E27FC236}">
                <a16:creationId xmlns:a16="http://schemas.microsoft.com/office/drawing/2014/main" id="{B5B71788-FCE2-6BFB-CC0B-C142C0536548}"/>
              </a:ext>
            </a:extLst>
          </p:cNvPr>
          <p:cNvSpPr txBox="1"/>
          <p:nvPr/>
        </p:nvSpPr>
        <p:spPr>
          <a:xfrm>
            <a:off x="11747502" y="5558531"/>
            <a:ext cx="2654298" cy="646331"/>
          </a:xfrm>
          <a:prstGeom prst="rect">
            <a:avLst/>
          </a:prstGeom>
          <a:noFill/>
        </p:spPr>
        <p:txBody>
          <a:bodyPr wrap="square" rtlCol="0">
            <a:spAutoFit/>
          </a:bodyPr>
          <a:lstStyle/>
          <a:p>
            <a:r>
              <a:rPr lang="en-US" dirty="0">
                <a:latin typeface="Univers Condensed Light" panose="020B0306020202040204" pitchFamily="34" charset="0"/>
              </a:rPr>
              <a:t>A place for social connections</a:t>
            </a:r>
          </a:p>
        </p:txBody>
      </p:sp>
      <p:pic>
        <p:nvPicPr>
          <p:cNvPr id="23" name="Picture 22">
            <a:extLst>
              <a:ext uri="{FF2B5EF4-FFF2-40B4-BE49-F238E27FC236}">
                <a16:creationId xmlns:a16="http://schemas.microsoft.com/office/drawing/2014/main" id="{298F2FE0-D3A9-ACD4-C38D-DB4BAA6BF3CF}"/>
              </a:ext>
            </a:extLst>
          </p:cNvPr>
          <p:cNvPicPr>
            <a:picLocks noChangeAspect="1"/>
          </p:cNvPicPr>
          <p:nvPr/>
        </p:nvPicPr>
        <p:blipFill>
          <a:blip r:embed="rId2">
            <a:extLst>
              <a:ext uri="{28A0092B-C50C-407E-A947-70E740481C1C}">
                <a14:useLocalDpi xmlns:a14="http://schemas.microsoft.com/office/drawing/2010/main" val="0"/>
              </a:ext>
            </a:extLst>
          </a:blip>
          <a:srcRect l="7938" r="7150"/>
          <a:stretch>
            <a:fillRect/>
          </a:stretch>
        </p:blipFill>
        <p:spPr>
          <a:xfrm>
            <a:off x="6020672" y="3366479"/>
            <a:ext cx="2654298" cy="2083958"/>
          </a:xfrm>
          <a:prstGeom prst="rect">
            <a:avLst/>
          </a:prstGeom>
        </p:spPr>
      </p:pic>
      <p:pic>
        <p:nvPicPr>
          <p:cNvPr id="25" name="Picture 24">
            <a:extLst>
              <a:ext uri="{FF2B5EF4-FFF2-40B4-BE49-F238E27FC236}">
                <a16:creationId xmlns:a16="http://schemas.microsoft.com/office/drawing/2014/main" id="{59B58BA8-5F03-F497-7AA9-62F89D450FB2}"/>
              </a:ext>
            </a:extLst>
          </p:cNvPr>
          <p:cNvPicPr>
            <a:picLocks noChangeAspect="1"/>
          </p:cNvPicPr>
          <p:nvPr/>
        </p:nvPicPr>
        <p:blipFill>
          <a:blip r:embed="rId3">
            <a:extLst>
              <a:ext uri="{28A0092B-C50C-407E-A947-70E740481C1C}">
                <a14:useLocalDpi xmlns:a14="http://schemas.microsoft.com/office/drawing/2010/main" val="0"/>
              </a:ext>
            </a:extLst>
          </a:blip>
          <a:srcRect l="6400" r="39393"/>
          <a:stretch>
            <a:fillRect/>
          </a:stretch>
        </p:blipFill>
        <p:spPr>
          <a:xfrm>
            <a:off x="8894250" y="3369076"/>
            <a:ext cx="2644135" cy="2089318"/>
          </a:xfrm>
          <a:prstGeom prst="rect">
            <a:avLst/>
          </a:prstGeom>
        </p:spPr>
      </p:pic>
      <p:pic>
        <p:nvPicPr>
          <p:cNvPr id="27" name="Picture 26">
            <a:extLst>
              <a:ext uri="{FF2B5EF4-FFF2-40B4-BE49-F238E27FC236}">
                <a16:creationId xmlns:a16="http://schemas.microsoft.com/office/drawing/2014/main" id="{514305C4-61CC-0A8A-4AC9-0B9294D87D86}"/>
              </a:ext>
            </a:extLst>
          </p:cNvPr>
          <p:cNvPicPr>
            <a:picLocks noChangeAspect="1"/>
          </p:cNvPicPr>
          <p:nvPr/>
        </p:nvPicPr>
        <p:blipFill>
          <a:blip r:embed="rId4">
            <a:extLst>
              <a:ext uri="{28A0092B-C50C-407E-A947-70E740481C1C}">
                <a14:useLocalDpi xmlns:a14="http://schemas.microsoft.com/office/drawing/2010/main" val="0"/>
              </a:ext>
            </a:extLst>
          </a:blip>
          <a:srcRect l="7218" r="10786"/>
          <a:stretch>
            <a:fillRect/>
          </a:stretch>
        </p:blipFill>
        <p:spPr>
          <a:xfrm>
            <a:off x="11742522" y="3292339"/>
            <a:ext cx="2654298" cy="2158098"/>
          </a:xfrm>
          <a:prstGeom prst="rect">
            <a:avLst/>
          </a:prstGeom>
        </p:spPr>
      </p:pic>
      <p:pic>
        <p:nvPicPr>
          <p:cNvPr id="29" name="Picture 28">
            <a:extLst>
              <a:ext uri="{FF2B5EF4-FFF2-40B4-BE49-F238E27FC236}">
                <a16:creationId xmlns:a16="http://schemas.microsoft.com/office/drawing/2014/main" id="{B2753D45-1259-0AF3-A930-F37FC57C715B}"/>
              </a:ext>
            </a:extLst>
          </p:cNvPr>
          <p:cNvPicPr>
            <a:picLocks noChangeAspect="1"/>
          </p:cNvPicPr>
          <p:nvPr/>
        </p:nvPicPr>
        <p:blipFill>
          <a:blip r:embed="rId5">
            <a:extLst>
              <a:ext uri="{28A0092B-C50C-407E-A947-70E740481C1C}">
                <a14:useLocalDpi xmlns:a14="http://schemas.microsoft.com/office/drawing/2010/main" val="0"/>
              </a:ext>
            </a:extLst>
          </a:blip>
          <a:srcRect l="6378" t="39318" r="47140" b="6098"/>
          <a:stretch>
            <a:fillRect/>
          </a:stretch>
        </p:blipFill>
        <p:spPr>
          <a:xfrm>
            <a:off x="3147094" y="3366480"/>
            <a:ext cx="2662075" cy="2083957"/>
          </a:xfrm>
          <a:prstGeom prst="rect">
            <a:avLst/>
          </a:prstGeom>
        </p:spPr>
      </p:pic>
      <p:pic>
        <p:nvPicPr>
          <p:cNvPr id="31" name="Picture 30">
            <a:extLst>
              <a:ext uri="{FF2B5EF4-FFF2-40B4-BE49-F238E27FC236}">
                <a16:creationId xmlns:a16="http://schemas.microsoft.com/office/drawing/2014/main" id="{63DCE108-2190-F24C-6BE6-48102B5208F7}"/>
              </a:ext>
            </a:extLst>
          </p:cNvPr>
          <p:cNvPicPr>
            <a:picLocks noChangeAspect="1"/>
          </p:cNvPicPr>
          <p:nvPr/>
        </p:nvPicPr>
        <p:blipFill>
          <a:blip r:embed="rId6">
            <a:extLst>
              <a:ext uri="{28A0092B-C50C-407E-A947-70E740481C1C}">
                <a14:useLocalDpi xmlns:a14="http://schemas.microsoft.com/office/drawing/2010/main" val="0"/>
              </a:ext>
            </a:extLst>
          </a:blip>
          <a:srcRect l="11032" r="3714"/>
          <a:stretch>
            <a:fillRect/>
          </a:stretch>
        </p:blipFill>
        <p:spPr>
          <a:xfrm>
            <a:off x="273516" y="3369160"/>
            <a:ext cx="2662075" cy="2083957"/>
          </a:xfrm>
          <a:prstGeom prst="rect">
            <a:avLst/>
          </a:prstGeom>
        </p:spPr>
      </p:pic>
      <p:sp>
        <p:nvSpPr>
          <p:cNvPr id="6" name="TextBox 5">
            <a:extLst>
              <a:ext uri="{FF2B5EF4-FFF2-40B4-BE49-F238E27FC236}">
                <a16:creationId xmlns:a16="http://schemas.microsoft.com/office/drawing/2014/main" id="{96228670-390A-B462-F861-AD68219DAE92}"/>
              </a:ext>
            </a:extLst>
          </p:cNvPr>
          <p:cNvSpPr txBox="1"/>
          <p:nvPr/>
        </p:nvSpPr>
        <p:spPr>
          <a:xfrm>
            <a:off x="1212870" y="6180658"/>
            <a:ext cx="911601" cy="769441"/>
          </a:xfrm>
          <a:prstGeom prst="rect">
            <a:avLst/>
          </a:prstGeom>
          <a:noFill/>
        </p:spPr>
        <p:txBody>
          <a:bodyPr wrap="square" rtlCol="0">
            <a:spAutoFit/>
          </a:bodyPr>
          <a:lstStyle/>
          <a:p>
            <a:r>
              <a:rPr lang="en-US" sz="4400" dirty="0">
                <a:solidFill>
                  <a:srgbClr val="05787F"/>
                </a:solidFill>
                <a:latin typeface="+mj-lt"/>
              </a:rPr>
              <a:t>8%</a:t>
            </a:r>
          </a:p>
        </p:txBody>
      </p:sp>
      <p:sp>
        <p:nvSpPr>
          <p:cNvPr id="26" name="TextBox 25">
            <a:extLst>
              <a:ext uri="{FF2B5EF4-FFF2-40B4-BE49-F238E27FC236}">
                <a16:creationId xmlns:a16="http://schemas.microsoft.com/office/drawing/2014/main" id="{CC9C0DC3-FB07-D9C5-3077-5C2773BBFA82}"/>
              </a:ext>
            </a:extLst>
          </p:cNvPr>
          <p:cNvSpPr txBox="1"/>
          <p:nvPr/>
        </p:nvSpPr>
        <p:spPr>
          <a:xfrm>
            <a:off x="9513963" y="6517732"/>
            <a:ext cx="1579202" cy="1015663"/>
          </a:xfrm>
          <a:prstGeom prst="rect">
            <a:avLst/>
          </a:prstGeom>
          <a:noFill/>
        </p:spPr>
        <p:txBody>
          <a:bodyPr wrap="square" rtlCol="0">
            <a:spAutoFit/>
          </a:bodyPr>
          <a:lstStyle/>
          <a:p>
            <a:r>
              <a:rPr lang="en-US" sz="6000" b="1" dirty="0">
                <a:solidFill>
                  <a:srgbClr val="05787F"/>
                </a:solidFill>
                <a:latin typeface="+mj-lt"/>
              </a:rPr>
              <a:t>43%</a:t>
            </a:r>
          </a:p>
        </p:txBody>
      </p:sp>
      <p:sp>
        <p:nvSpPr>
          <p:cNvPr id="38" name="TextBox 37">
            <a:extLst>
              <a:ext uri="{FF2B5EF4-FFF2-40B4-BE49-F238E27FC236}">
                <a16:creationId xmlns:a16="http://schemas.microsoft.com/office/drawing/2014/main" id="{D8149BF8-E786-6D2A-2742-C90ED1CE8CDE}"/>
              </a:ext>
            </a:extLst>
          </p:cNvPr>
          <p:cNvSpPr txBox="1"/>
          <p:nvPr/>
        </p:nvSpPr>
        <p:spPr>
          <a:xfrm>
            <a:off x="3868272" y="6168748"/>
            <a:ext cx="1579202" cy="769441"/>
          </a:xfrm>
          <a:prstGeom prst="rect">
            <a:avLst/>
          </a:prstGeom>
          <a:noFill/>
        </p:spPr>
        <p:txBody>
          <a:bodyPr wrap="square" rtlCol="0">
            <a:spAutoFit/>
          </a:bodyPr>
          <a:lstStyle/>
          <a:p>
            <a:r>
              <a:rPr lang="en-US" sz="4400" dirty="0">
                <a:solidFill>
                  <a:srgbClr val="05787F"/>
                </a:solidFill>
                <a:latin typeface="+mj-lt"/>
              </a:rPr>
              <a:t>15%</a:t>
            </a:r>
          </a:p>
        </p:txBody>
      </p:sp>
      <p:sp>
        <p:nvSpPr>
          <p:cNvPr id="39" name="TextBox 38">
            <a:extLst>
              <a:ext uri="{FF2B5EF4-FFF2-40B4-BE49-F238E27FC236}">
                <a16:creationId xmlns:a16="http://schemas.microsoft.com/office/drawing/2014/main" id="{781E6593-CD8D-488E-EA8A-378978480C66}"/>
              </a:ext>
            </a:extLst>
          </p:cNvPr>
          <p:cNvSpPr txBox="1"/>
          <p:nvPr/>
        </p:nvSpPr>
        <p:spPr>
          <a:xfrm>
            <a:off x="6912138" y="6170580"/>
            <a:ext cx="1579202" cy="769441"/>
          </a:xfrm>
          <a:prstGeom prst="rect">
            <a:avLst/>
          </a:prstGeom>
          <a:noFill/>
        </p:spPr>
        <p:txBody>
          <a:bodyPr wrap="square" rtlCol="0">
            <a:spAutoFit/>
          </a:bodyPr>
          <a:lstStyle/>
          <a:p>
            <a:r>
              <a:rPr lang="en-US" sz="4400" dirty="0">
                <a:solidFill>
                  <a:srgbClr val="05787F"/>
                </a:solidFill>
                <a:latin typeface="+mj-lt"/>
              </a:rPr>
              <a:t>22%</a:t>
            </a:r>
          </a:p>
        </p:txBody>
      </p:sp>
      <p:sp>
        <p:nvSpPr>
          <p:cNvPr id="41" name="TextBox 40">
            <a:extLst>
              <a:ext uri="{FF2B5EF4-FFF2-40B4-BE49-F238E27FC236}">
                <a16:creationId xmlns:a16="http://schemas.microsoft.com/office/drawing/2014/main" id="{FB380692-B41D-1335-3506-EC1C13A035B3}"/>
              </a:ext>
            </a:extLst>
          </p:cNvPr>
          <p:cNvSpPr txBox="1"/>
          <p:nvPr/>
        </p:nvSpPr>
        <p:spPr>
          <a:xfrm>
            <a:off x="12814549" y="6168747"/>
            <a:ext cx="1579202" cy="769441"/>
          </a:xfrm>
          <a:prstGeom prst="rect">
            <a:avLst/>
          </a:prstGeom>
          <a:noFill/>
        </p:spPr>
        <p:txBody>
          <a:bodyPr wrap="square" rtlCol="0">
            <a:spAutoFit/>
          </a:bodyPr>
          <a:lstStyle/>
          <a:p>
            <a:r>
              <a:rPr lang="en-US" sz="4400" dirty="0">
                <a:solidFill>
                  <a:srgbClr val="05787F"/>
                </a:solidFill>
                <a:latin typeface="+mj-lt"/>
              </a:rPr>
              <a:t>12%</a:t>
            </a:r>
          </a:p>
        </p:txBody>
      </p:sp>
      <p:sp>
        <p:nvSpPr>
          <p:cNvPr id="2" name="Rectangle 1">
            <a:extLst>
              <a:ext uri="{FF2B5EF4-FFF2-40B4-BE49-F238E27FC236}">
                <a16:creationId xmlns:a16="http://schemas.microsoft.com/office/drawing/2014/main" id="{6052EE52-E933-FF17-DA14-29DF173FB2B2}"/>
              </a:ext>
            </a:extLst>
          </p:cNvPr>
          <p:cNvSpPr/>
          <p:nvPr/>
        </p:nvSpPr>
        <p:spPr>
          <a:xfrm>
            <a:off x="9431676" y="6596009"/>
            <a:ext cx="1661489" cy="855740"/>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05618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7CB0FF3-8F42-23F1-345C-60ECAF489F9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43FD3C43-DA58-8B31-AE8E-17A515A25559}"/>
              </a:ext>
            </a:extLst>
          </p:cNvPr>
          <p:cNvPicPr>
            <a:picLocks noChangeAspect="1"/>
          </p:cNvPicPr>
          <p:nvPr/>
        </p:nvPicPr>
        <p:blipFill>
          <a:blip r:embed="rId2">
            <a:extLst>
              <a:ext uri="{28A0092B-C50C-407E-A947-70E740481C1C}">
                <a14:useLocalDpi xmlns:a14="http://schemas.microsoft.com/office/drawing/2010/main" val="0"/>
              </a:ext>
            </a:extLst>
          </a:blip>
          <a:srcRect l="8642" t="-272" r="6991" b="272"/>
          <a:stretch>
            <a:fillRect/>
          </a:stretch>
        </p:blipFill>
        <p:spPr>
          <a:xfrm>
            <a:off x="8902130" y="3366479"/>
            <a:ext cx="2636255" cy="2083180"/>
          </a:xfrm>
          <a:prstGeom prst="rect">
            <a:avLst/>
          </a:prstGeom>
        </p:spPr>
      </p:pic>
      <p:pic>
        <p:nvPicPr>
          <p:cNvPr id="22" name="Picture 21">
            <a:extLst>
              <a:ext uri="{FF2B5EF4-FFF2-40B4-BE49-F238E27FC236}">
                <a16:creationId xmlns:a16="http://schemas.microsoft.com/office/drawing/2014/main" id="{20E396DC-02DB-9255-4CB0-B27695D1D2B7}"/>
              </a:ext>
            </a:extLst>
          </p:cNvPr>
          <p:cNvPicPr>
            <a:picLocks noChangeAspect="1"/>
          </p:cNvPicPr>
          <p:nvPr/>
        </p:nvPicPr>
        <p:blipFill>
          <a:blip r:embed="rId3">
            <a:extLst>
              <a:ext uri="{28A0092B-C50C-407E-A947-70E740481C1C}">
                <a14:useLocalDpi xmlns:a14="http://schemas.microsoft.com/office/drawing/2010/main" val="0"/>
              </a:ext>
            </a:extLst>
          </a:blip>
          <a:srcRect l="10944" t="-13" r="3487" b="13"/>
          <a:stretch>
            <a:fillRect/>
          </a:stretch>
        </p:blipFill>
        <p:spPr>
          <a:xfrm>
            <a:off x="273516" y="3370284"/>
            <a:ext cx="2662075" cy="2076540"/>
          </a:xfrm>
          <a:prstGeom prst="rect">
            <a:avLst/>
          </a:prstGeom>
        </p:spPr>
      </p:pic>
      <p:pic>
        <p:nvPicPr>
          <p:cNvPr id="26" name="Picture 25">
            <a:extLst>
              <a:ext uri="{FF2B5EF4-FFF2-40B4-BE49-F238E27FC236}">
                <a16:creationId xmlns:a16="http://schemas.microsoft.com/office/drawing/2014/main" id="{FF460824-FB35-0527-439F-D5092843E9F9}"/>
              </a:ext>
            </a:extLst>
          </p:cNvPr>
          <p:cNvPicPr>
            <a:picLocks noChangeAspect="1"/>
          </p:cNvPicPr>
          <p:nvPr/>
        </p:nvPicPr>
        <p:blipFill>
          <a:blip r:embed="rId4">
            <a:extLst>
              <a:ext uri="{28A0092B-C50C-407E-A947-70E740481C1C}">
                <a14:useLocalDpi xmlns:a14="http://schemas.microsoft.com/office/drawing/2010/main" val="0"/>
              </a:ext>
            </a:extLst>
          </a:blip>
          <a:srcRect l="6572" r="8153"/>
          <a:stretch>
            <a:fillRect/>
          </a:stretch>
        </p:blipFill>
        <p:spPr>
          <a:xfrm>
            <a:off x="3141600" y="3366479"/>
            <a:ext cx="2673063" cy="2080609"/>
          </a:xfrm>
          <a:prstGeom prst="rect">
            <a:avLst/>
          </a:prstGeom>
        </p:spPr>
      </p:pic>
      <p:pic>
        <p:nvPicPr>
          <p:cNvPr id="30" name="Picture 29">
            <a:extLst>
              <a:ext uri="{FF2B5EF4-FFF2-40B4-BE49-F238E27FC236}">
                <a16:creationId xmlns:a16="http://schemas.microsoft.com/office/drawing/2014/main" id="{892D851A-D8B5-E8BF-7073-16CD2438427E}"/>
              </a:ext>
            </a:extLst>
          </p:cNvPr>
          <p:cNvPicPr>
            <a:picLocks noChangeAspect="1"/>
          </p:cNvPicPr>
          <p:nvPr/>
        </p:nvPicPr>
        <p:blipFill>
          <a:blip r:embed="rId5">
            <a:extLst>
              <a:ext uri="{28A0092B-C50C-407E-A947-70E740481C1C}">
                <a14:useLocalDpi xmlns:a14="http://schemas.microsoft.com/office/drawing/2010/main" val="0"/>
              </a:ext>
            </a:extLst>
          </a:blip>
          <a:srcRect r="7537"/>
          <a:stretch>
            <a:fillRect/>
          </a:stretch>
        </p:blipFill>
        <p:spPr>
          <a:xfrm>
            <a:off x="6015178" y="3366479"/>
            <a:ext cx="2662075" cy="2080609"/>
          </a:xfrm>
          <a:prstGeom prst="rect">
            <a:avLst/>
          </a:prstGeom>
        </p:spPr>
      </p:pic>
      <p:sp>
        <p:nvSpPr>
          <p:cNvPr id="3" name="Footer Placeholder 2">
            <a:extLst>
              <a:ext uri="{FF2B5EF4-FFF2-40B4-BE49-F238E27FC236}">
                <a16:creationId xmlns:a16="http://schemas.microsoft.com/office/drawing/2014/main" id="{A2B78396-31F6-1201-A814-B78D90F5056B}"/>
              </a:ext>
            </a:extLst>
          </p:cNvPr>
          <p:cNvSpPr>
            <a:spLocks noGrp="1"/>
          </p:cNvSpPr>
          <p:nvPr>
            <p:ph type="ftr" sz="quarter" idx="3"/>
          </p:nvPr>
        </p:nvSpPr>
        <p:spPr/>
        <p:txBody>
          <a:bodyPr/>
          <a:lstStyle/>
          <a:p>
            <a:r>
              <a:rPr lang="en-US"/>
              <a:t>Proposed Trail Route</a:t>
            </a:r>
            <a:endParaRPr lang="en-US" dirty="0">
              <a:latin typeface="Univers Condensed Light" panose="020B0306020202040204" pitchFamily="34" charset="0"/>
            </a:endParaRPr>
          </a:p>
        </p:txBody>
      </p:sp>
      <p:sp>
        <p:nvSpPr>
          <p:cNvPr id="4" name="Slide Number Placeholder 3">
            <a:extLst>
              <a:ext uri="{FF2B5EF4-FFF2-40B4-BE49-F238E27FC236}">
                <a16:creationId xmlns:a16="http://schemas.microsoft.com/office/drawing/2014/main" id="{DA2B8A77-E0DD-FA02-E9D3-435A6F0F54C4}"/>
              </a:ext>
            </a:extLst>
          </p:cNvPr>
          <p:cNvSpPr>
            <a:spLocks noGrp="1"/>
          </p:cNvSpPr>
          <p:nvPr>
            <p:ph type="sldNum" sz="quarter" idx="4"/>
          </p:nvPr>
        </p:nvSpPr>
        <p:spPr/>
        <p:txBody>
          <a:bodyPr/>
          <a:lstStyle/>
          <a:p>
            <a:fld id="{F4164499-FEF6-44A9-88E0-C31C32BD1C97}" type="slidenum">
              <a:rPr lang="en-US" smtClean="0">
                <a:latin typeface="Univers Condensed Light" panose="020B0306020202040204" pitchFamily="34" charset="0"/>
              </a:rPr>
              <a:pPr/>
              <a:t>27</a:t>
            </a:fld>
            <a:r>
              <a:rPr lang="en-US"/>
              <a:t>	</a:t>
            </a:r>
            <a:endParaRPr lang="en-US" b="1" dirty="0"/>
          </a:p>
        </p:txBody>
      </p:sp>
      <p:sp>
        <p:nvSpPr>
          <p:cNvPr id="7" name="Title 6">
            <a:extLst>
              <a:ext uri="{FF2B5EF4-FFF2-40B4-BE49-F238E27FC236}">
                <a16:creationId xmlns:a16="http://schemas.microsoft.com/office/drawing/2014/main" id="{DB588335-1916-E7B7-1735-F5C9C68D77C4}"/>
              </a:ext>
            </a:extLst>
          </p:cNvPr>
          <p:cNvSpPr>
            <a:spLocks noGrp="1"/>
          </p:cNvSpPr>
          <p:nvPr>
            <p:ph type="title"/>
          </p:nvPr>
        </p:nvSpPr>
        <p:spPr/>
        <p:txBody>
          <a:bodyPr/>
          <a:lstStyle/>
          <a:p>
            <a:r>
              <a:rPr lang="en-US" dirty="0"/>
              <a:t>Local economy</a:t>
            </a:r>
          </a:p>
        </p:txBody>
      </p:sp>
      <p:sp>
        <p:nvSpPr>
          <p:cNvPr id="8" name="Text Placeholder 7">
            <a:extLst>
              <a:ext uri="{FF2B5EF4-FFF2-40B4-BE49-F238E27FC236}">
                <a16:creationId xmlns:a16="http://schemas.microsoft.com/office/drawing/2014/main" id="{F7D12B2D-B10D-6B11-F43E-D7F2A338089C}"/>
              </a:ext>
            </a:extLst>
          </p:cNvPr>
          <p:cNvSpPr>
            <a:spLocks noGrp="1"/>
          </p:cNvSpPr>
          <p:nvPr>
            <p:ph type="body" sz="quarter" idx="10"/>
          </p:nvPr>
        </p:nvSpPr>
        <p:spPr/>
        <p:txBody>
          <a:bodyPr/>
          <a:lstStyle/>
          <a:p>
            <a:r>
              <a:rPr lang="en-US" dirty="0"/>
              <a:t>How can a trail serve the community?</a:t>
            </a:r>
          </a:p>
        </p:txBody>
      </p:sp>
      <p:sp>
        <p:nvSpPr>
          <p:cNvPr id="11" name="TextBox 10">
            <a:extLst>
              <a:ext uri="{FF2B5EF4-FFF2-40B4-BE49-F238E27FC236}">
                <a16:creationId xmlns:a16="http://schemas.microsoft.com/office/drawing/2014/main" id="{563892F2-6087-F938-461E-84F73DB7DC24}"/>
              </a:ext>
            </a:extLst>
          </p:cNvPr>
          <p:cNvSpPr txBox="1"/>
          <p:nvPr/>
        </p:nvSpPr>
        <p:spPr>
          <a:xfrm>
            <a:off x="228600" y="1549286"/>
            <a:ext cx="7289800" cy="923330"/>
          </a:xfrm>
          <a:prstGeom prst="rect">
            <a:avLst/>
          </a:prstGeom>
          <a:noFill/>
        </p:spPr>
        <p:txBody>
          <a:bodyPr wrap="square" rtlCol="0">
            <a:spAutoFit/>
          </a:bodyPr>
          <a:lstStyle/>
          <a:p>
            <a:r>
              <a:rPr lang="en-US" dirty="0">
                <a:latin typeface="Univers Condensed Light" panose="020B0306020202040204" pitchFamily="34" charset="0"/>
              </a:rPr>
              <a:t>The proposed 30</a:t>
            </a:r>
            <a:r>
              <a:rPr lang="en-US" baseline="30000" dirty="0">
                <a:latin typeface="Univers Condensed Light" panose="020B0306020202040204" pitchFamily="34" charset="0"/>
              </a:rPr>
              <a:t>th</a:t>
            </a:r>
            <a:r>
              <a:rPr lang="en-US" dirty="0">
                <a:latin typeface="Univers Condensed Light" panose="020B0306020202040204" pitchFamily="34" charset="0"/>
              </a:rPr>
              <a:t> Street Trail will improve the local economy by spurring investment along the corridor, creating connections to employment, goods and services, and attractive visitors.</a:t>
            </a:r>
          </a:p>
        </p:txBody>
      </p:sp>
      <p:sp>
        <p:nvSpPr>
          <p:cNvPr id="12" name="TextBox 11">
            <a:extLst>
              <a:ext uri="{FF2B5EF4-FFF2-40B4-BE49-F238E27FC236}">
                <a16:creationId xmlns:a16="http://schemas.microsoft.com/office/drawing/2014/main" id="{D295B02B-F6AC-5654-7502-D56C66D46B42}"/>
              </a:ext>
            </a:extLst>
          </p:cNvPr>
          <p:cNvSpPr txBox="1"/>
          <p:nvPr/>
        </p:nvSpPr>
        <p:spPr>
          <a:xfrm>
            <a:off x="273516" y="2837240"/>
            <a:ext cx="2664461" cy="400110"/>
          </a:xfrm>
          <a:prstGeom prst="rect">
            <a:avLst/>
          </a:prstGeom>
          <a:solidFill>
            <a:srgbClr val="80BBC0"/>
          </a:solidFill>
        </p:spPr>
        <p:txBody>
          <a:bodyPr wrap="square" rtlCol="0">
            <a:spAutoFit/>
          </a:bodyPr>
          <a:lstStyle/>
          <a:p>
            <a:r>
              <a:rPr lang="en-US" sz="2000" b="1" dirty="0">
                <a:latin typeface="Univers Condensed Light" panose="020B0306020202040204" pitchFamily="34" charset="0"/>
              </a:rPr>
              <a:t>Employment Access</a:t>
            </a:r>
          </a:p>
        </p:txBody>
      </p:sp>
      <p:sp>
        <p:nvSpPr>
          <p:cNvPr id="13" name="TextBox 12">
            <a:extLst>
              <a:ext uri="{FF2B5EF4-FFF2-40B4-BE49-F238E27FC236}">
                <a16:creationId xmlns:a16="http://schemas.microsoft.com/office/drawing/2014/main" id="{BB2CF280-F1A2-96B2-2A13-7112A4917319}"/>
              </a:ext>
            </a:extLst>
          </p:cNvPr>
          <p:cNvSpPr txBox="1"/>
          <p:nvPr/>
        </p:nvSpPr>
        <p:spPr>
          <a:xfrm>
            <a:off x="3147094" y="2833436"/>
            <a:ext cx="2664461" cy="400110"/>
          </a:xfrm>
          <a:prstGeom prst="rect">
            <a:avLst/>
          </a:prstGeom>
          <a:solidFill>
            <a:srgbClr val="80BBC0"/>
          </a:solidFill>
        </p:spPr>
        <p:txBody>
          <a:bodyPr wrap="square" rtlCol="0">
            <a:spAutoFit/>
          </a:bodyPr>
          <a:lstStyle/>
          <a:p>
            <a:r>
              <a:rPr lang="en-US" sz="2000" b="1" dirty="0">
                <a:latin typeface="Univers Condensed Light" panose="020B0306020202040204" pitchFamily="34" charset="0"/>
              </a:rPr>
              <a:t>Catalyst</a:t>
            </a:r>
          </a:p>
        </p:txBody>
      </p:sp>
      <p:sp>
        <p:nvSpPr>
          <p:cNvPr id="14" name="TextBox 13">
            <a:extLst>
              <a:ext uri="{FF2B5EF4-FFF2-40B4-BE49-F238E27FC236}">
                <a16:creationId xmlns:a16="http://schemas.microsoft.com/office/drawing/2014/main" id="{D6908854-8DA3-7C9B-6138-DEE6633E2FA7}"/>
              </a:ext>
            </a:extLst>
          </p:cNvPr>
          <p:cNvSpPr txBox="1"/>
          <p:nvPr/>
        </p:nvSpPr>
        <p:spPr>
          <a:xfrm>
            <a:off x="6020672" y="2833436"/>
            <a:ext cx="2654298" cy="400110"/>
          </a:xfrm>
          <a:prstGeom prst="rect">
            <a:avLst/>
          </a:prstGeom>
          <a:solidFill>
            <a:srgbClr val="80BBC0"/>
          </a:solidFill>
        </p:spPr>
        <p:txBody>
          <a:bodyPr wrap="square" rtlCol="0">
            <a:spAutoFit/>
          </a:bodyPr>
          <a:lstStyle/>
          <a:p>
            <a:r>
              <a:rPr lang="en-US" sz="2000" b="1" dirty="0">
                <a:latin typeface="Univers Condensed Light" panose="020B0306020202040204" pitchFamily="34" charset="0"/>
              </a:rPr>
              <a:t>Support Business</a:t>
            </a:r>
          </a:p>
        </p:txBody>
      </p:sp>
      <p:sp>
        <p:nvSpPr>
          <p:cNvPr id="15" name="TextBox 14">
            <a:extLst>
              <a:ext uri="{FF2B5EF4-FFF2-40B4-BE49-F238E27FC236}">
                <a16:creationId xmlns:a16="http://schemas.microsoft.com/office/drawing/2014/main" id="{07B477CA-7C6D-C959-4121-5815607ACFCC}"/>
              </a:ext>
            </a:extLst>
          </p:cNvPr>
          <p:cNvSpPr txBox="1"/>
          <p:nvPr/>
        </p:nvSpPr>
        <p:spPr>
          <a:xfrm>
            <a:off x="8884087" y="2833436"/>
            <a:ext cx="2654298" cy="400110"/>
          </a:xfrm>
          <a:prstGeom prst="rect">
            <a:avLst/>
          </a:prstGeom>
          <a:solidFill>
            <a:srgbClr val="80BBC0"/>
          </a:solidFill>
        </p:spPr>
        <p:txBody>
          <a:bodyPr wrap="square" rtlCol="0">
            <a:spAutoFit/>
          </a:bodyPr>
          <a:lstStyle/>
          <a:p>
            <a:r>
              <a:rPr lang="en-US" sz="2000" b="1" dirty="0">
                <a:latin typeface="Univers Condensed Light" panose="020B0306020202040204" pitchFamily="34" charset="0"/>
              </a:rPr>
              <a:t>Tourism</a:t>
            </a:r>
          </a:p>
        </p:txBody>
      </p:sp>
      <p:sp>
        <p:nvSpPr>
          <p:cNvPr id="17" name="TextBox 16">
            <a:extLst>
              <a:ext uri="{FF2B5EF4-FFF2-40B4-BE49-F238E27FC236}">
                <a16:creationId xmlns:a16="http://schemas.microsoft.com/office/drawing/2014/main" id="{0DA89384-0940-3DA2-9944-840608A0DDA0}"/>
              </a:ext>
            </a:extLst>
          </p:cNvPr>
          <p:cNvSpPr txBox="1"/>
          <p:nvPr/>
        </p:nvSpPr>
        <p:spPr>
          <a:xfrm>
            <a:off x="273516" y="5520447"/>
            <a:ext cx="2664461" cy="646331"/>
          </a:xfrm>
          <a:prstGeom prst="rect">
            <a:avLst/>
          </a:prstGeom>
          <a:noFill/>
        </p:spPr>
        <p:txBody>
          <a:bodyPr wrap="square" rtlCol="0">
            <a:spAutoFit/>
          </a:bodyPr>
          <a:lstStyle/>
          <a:p>
            <a:r>
              <a:rPr lang="en-US" dirty="0">
                <a:latin typeface="Univers Condensed Light" panose="020B0306020202040204" pitchFamily="34" charset="0"/>
              </a:rPr>
              <a:t>Safe transportation options to jobs</a:t>
            </a:r>
          </a:p>
        </p:txBody>
      </p:sp>
      <p:sp>
        <p:nvSpPr>
          <p:cNvPr id="18" name="TextBox 17">
            <a:extLst>
              <a:ext uri="{FF2B5EF4-FFF2-40B4-BE49-F238E27FC236}">
                <a16:creationId xmlns:a16="http://schemas.microsoft.com/office/drawing/2014/main" id="{FA91445C-C172-E76E-C649-670FA6A2CA2F}"/>
              </a:ext>
            </a:extLst>
          </p:cNvPr>
          <p:cNvSpPr txBox="1"/>
          <p:nvPr/>
        </p:nvSpPr>
        <p:spPr>
          <a:xfrm>
            <a:off x="3147094" y="5556272"/>
            <a:ext cx="2664461" cy="646331"/>
          </a:xfrm>
          <a:prstGeom prst="rect">
            <a:avLst/>
          </a:prstGeom>
          <a:noFill/>
        </p:spPr>
        <p:txBody>
          <a:bodyPr wrap="square" rtlCol="0">
            <a:spAutoFit/>
          </a:bodyPr>
          <a:lstStyle/>
          <a:p>
            <a:r>
              <a:rPr lang="en-US" dirty="0">
                <a:latin typeface="Univers Condensed Light" panose="020B0306020202040204" pitchFamily="34" charset="0"/>
              </a:rPr>
              <a:t>Spur economic opportunity in the corridor</a:t>
            </a:r>
          </a:p>
        </p:txBody>
      </p:sp>
      <p:sp>
        <p:nvSpPr>
          <p:cNvPr id="19" name="TextBox 18">
            <a:extLst>
              <a:ext uri="{FF2B5EF4-FFF2-40B4-BE49-F238E27FC236}">
                <a16:creationId xmlns:a16="http://schemas.microsoft.com/office/drawing/2014/main" id="{EC496B25-5167-E6E7-7328-A036F636CFA1}"/>
              </a:ext>
            </a:extLst>
          </p:cNvPr>
          <p:cNvSpPr txBox="1"/>
          <p:nvPr/>
        </p:nvSpPr>
        <p:spPr>
          <a:xfrm>
            <a:off x="6020672" y="5565085"/>
            <a:ext cx="2654298" cy="646331"/>
          </a:xfrm>
          <a:prstGeom prst="rect">
            <a:avLst/>
          </a:prstGeom>
          <a:noFill/>
        </p:spPr>
        <p:txBody>
          <a:bodyPr wrap="square" rtlCol="0">
            <a:spAutoFit/>
          </a:bodyPr>
          <a:lstStyle/>
          <a:p>
            <a:r>
              <a:rPr lang="en-US" dirty="0">
                <a:latin typeface="Univers Condensed Light" panose="020B0306020202040204" pitchFamily="34" charset="0"/>
              </a:rPr>
              <a:t>Access to retail, grocery stores and services</a:t>
            </a:r>
          </a:p>
        </p:txBody>
      </p:sp>
      <p:sp>
        <p:nvSpPr>
          <p:cNvPr id="20" name="TextBox 19">
            <a:extLst>
              <a:ext uri="{FF2B5EF4-FFF2-40B4-BE49-F238E27FC236}">
                <a16:creationId xmlns:a16="http://schemas.microsoft.com/office/drawing/2014/main" id="{17CF5F47-A0B3-E287-EC56-AFB55317C78D}"/>
              </a:ext>
            </a:extLst>
          </p:cNvPr>
          <p:cNvSpPr txBox="1"/>
          <p:nvPr/>
        </p:nvSpPr>
        <p:spPr>
          <a:xfrm>
            <a:off x="8884087" y="5523895"/>
            <a:ext cx="2654298" cy="923330"/>
          </a:xfrm>
          <a:prstGeom prst="rect">
            <a:avLst/>
          </a:prstGeom>
          <a:noFill/>
        </p:spPr>
        <p:txBody>
          <a:bodyPr wrap="square" rtlCol="0">
            <a:spAutoFit/>
          </a:bodyPr>
          <a:lstStyle/>
          <a:p>
            <a:r>
              <a:rPr lang="en-US" dirty="0">
                <a:latin typeface="Univers Condensed Light" panose="020B0306020202040204" pitchFamily="34" charset="0"/>
              </a:rPr>
              <a:t>Spur economic activity through attracting more visitors to the region</a:t>
            </a:r>
          </a:p>
        </p:txBody>
      </p:sp>
      <p:sp>
        <p:nvSpPr>
          <p:cNvPr id="2" name="TextBox 1">
            <a:extLst>
              <a:ext uri="{FF2B5EF4-FFF2-40B4-BE49-F238E27FC236}">
                <a16:creationId xmlns:a16="http://schemas.microsoft.com/office/drawing/2014/main" id="{B4162C59-974D-A1DD-A671-AE5493184479}"/>
              </a:ext>
            </a:extLst>
          </p:cNvPr>
          <p:cNvSpPr txBox="1"/>
          <p:nvPr/>
        </p:nvSpPr>
        <p:spPr>
          <a:xfrm>
            <a:off x="4002616" y="6437222"/>
            <a:ext cx="1579202" cy="769441"/>
          </a:xfrm>
          <a:prstGeom prst="rect">
            <a:avLst/>
          </a:prstGeom>
          <a:noFill/>
        </p:spPr>
        <p:txBody>
          <a:bodyPr wrap="square" rtlCol="0">
            <a:spAutoFit/>
          </a:bodyPr>
          <a:lstStyle/>
          <a:p>
            <a:r>
              <a:rPr lang="en-US" sz="4400" b="1" dirty="0">
                <a:solidFill>
                  <a:srgbClr val="05787F"/>
                </a:solidFill>
                <a:latin typeface="+mj-lt"/>
              </a:rPr>
              <a:t>29%</a:t>
            </a:r>
          </a:p>
        </p:txBody>
      </p:sp>
      <p:sp>
        <p:nvSpPr>
          <p:cNvPr id="5" name="TextBox 4">
            <a:extLst>
              <a:ext uri="{FF2B5EF4-FFF2-40B4-BE49-F238E27FC236}">
                <a16:creationId xmlns:a16="http://schemas.microsoft.com/office/drawing/2014/main" id="{85615BC8-C35C-247A-6075-4F3DE20EE214}"/>
              </a:ext>
            </a:extLst>
          </p:cNvPr>
          <p:cNvSpPr txBox="1"/>
          <p:nvPr/>
        </p:nvSpPr>
        <p:spPr>
          <a:xfrm>
            <a:off x="6639899" y="6427833"/>
            <a:ext cx="1579202" cy="1015663"/>
          </a:xfrm>
          <a:prstGeom prst="rect">
            <a:avLst/>
          </a:prstGeom>
          <a:noFill/>
        </p:spPr>
        <p:txBody>
          <a:bodyPr wrap="square" rtlCol="0">
            <a:spAutoFit/>
          </a:bodyPr>
          <a:lstStyle/>
          <a:p>
            <a:r>
              <a:rPr lang="en-US" sz="6000" b="1" dirty="0">
                <a:solidFill>
                  <a:srgbClr val="05787F"/>
                </a:solidFill>
                <a:latin typeface="+mj-lt"/>
              </a:rPr>
              <a:t>35%</a:t>
            </a:r>
          </a:p>
        </p:txBody>
      </p:sp>
      <p:sp>
        <p:nvSpPr>
          <p:cNvPr id="6" name="TextBox 5">
            <a:extLst>
              <a:ext uri="{FF2B5EF4-FFF2-40B4-BE49-F238E27FC236}">
                <a16:creationId xmlns:a16="http://schemas.microsoft.com/office/drawing/2014/main" id="{20CD374D-7D22-C73F-55F1-963B27505EAC}"/>
              </a:ext>
            </a:extLst>
          </p:cNvPr>
          <p:cNvSpPr txBox="1"/>
          <p:nvPr/>
        </p:nvSpPr>
        <p:spPr>
          <a:xfrm>
            <a:off x="930084" y="6437223"/>
            <a:ext cx="1579202" cy="769441"/>
          </a:xfrm>
          <a:prstGeom prst="rect">
            <a:avLst/>
          </a:prstGeom>
          <a:noFill/>
        </p:spPr>
        <p:txBody>
          <a:bodyPr wrap="square" rtlCol="0">
            <a:spAutoFit/>
          </a:bodyPr>
          <a:lstStyle/>
          <a:p>
            <a:r>
              <a:rPr lang="en-US" sz="4400" b="1" dirty="0">
                <a:solidFill>
                  <a:srgbClr val="05787F"/>
                </a:solidFill>
                <a:latin typeface="+mj-lt"/>
              </a:rPr>
              <a:t>24%</a:t>
            </a:r>
          </a:p>
        </p:txBody>
      </p:sp>
      <p:sp>
        <p:nvSpPr>
          <p:cNvPr id="10" name="TextBox 9">
            <a:extLst>
              <a:ext uri="{FF2B5EF4-FFF2-40B4-BE49-F238E27FC236}">
                <a16:creationId xmlns:a16="http://schemas.microsoft.com/office/drawing/2014/main" id="{F0FB4453-71A0-10FB-7D67-3178AAA0EF41}"/>
              </a:ext>
            </a:extLst>
          </p:cNvPr>
          <p:cNvSpPr txBox="1"/>
          <p:nvPr/>
        </p:nvSpPr>
        <p:spPr>
          <a:xfrm>
            <a:off x="9642528" y="6437221"/>
            <a:ext cx="1579202" cy="769441"/>
          </a:xfrm>
          <a:prstGeom prst="rect">
            <a:avLst/>
          </a:prstGeom>
          <a:noFill/>
        </p:spPr>
        <p:txBody>
          <a:bodyPr wrap="square" rtlCol="0">
            <a:spAutoFit/>
          </a:bodyPr>
          <a:lstStyle/>
          <a:p>
            <a:r>
              <a:rPr lang="en-US" sz="4400" b="1" dirty="0">
                <a:solidFill>
                  <a:srgbClr val="05787F"/>
                </a:solidFill>
                <a:latin typeface="+mj-lt"/>
              </a:rPr>
              <a:t>12%</a:t>
            </a:r>
          </a:p>
        </p:txBody>
      </p:sp>
      <p:sp>
        <p:nvSpPr>
          <p:cNvPr id="23" name="Rectangle 22">
            <a:extLst>
              <a:ext uri="{FF2B5EF4-FFF2-40B4-BE49-F238E27FC236}">
                <a16:creationId xmlns:a16="http://schemas.microsoft.com/office/drawing/2014/main" id="{B306B843-F595-9FF7-C7CE-C5525AB3F90B}"/>
              </a:ext>
            </a:extLst>
          </p:cNvPr>
          <p:cNvSpPr/>
          <p:nvPr/>
        </p:nvSpPr>
        <p:spPr>
          <a:xfrm>
            <a:off x="6517077" y="6437221"/>
            <a:ext cx="1661489" cy="855740"/>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58281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81D8817-1ED8-EE31-5A7C-DD65C86593D3}"/>
            </a:ext>
          </a:extLst>
        </p:cNvPr>
        <p:cNvGrpSpPr/>
        <p:nvPr/>
      </p:nvGrpSpPr>
      <p:grpSpPr>
        <a:xfrm>
          <a:off x="0" y="0"/>
          <a:ext cx="0" cy="0"/>
          <a:chOff x="0" y="0"/>
          <a:chExt cx="0" cy="0"/>
        </a:xfrm>
      </p:grpSpPr>
      <p:pic>
        <p:nvPicPr>
          <p:cNvPr id="25" name="Picture 24">
            <a:extLst>
              <a:ext uri="{FF2B5EF4-FFF2-40B4-BE49-F238E27FC236}">
                <a16:creationId xmlns:a16="http://schemas.microsoft.com/office/drawing/2014/main" id="{5ECFBBEC-05F6-D9E6-66FF-B5885BCCF046}"/>
              </a:ext>
            </a:extLst>
          </p:cNvPr>
          <p:cNvPicPr>
            <a:picLocks noChangeAspect="1"/>
          </p:cNvPicPr>
          <p:nvPr/>
        </p:nvPicPr>
        <p:blipFill>
          <a:blip r:embed="rId2">
            <a:extLst>
              <a:ext uri="{28A0092B-C50C-407E-A947-70E740481C1C}">
                <a14:useLocalDpi xmlns:a14="http://schemas.microsoft.com/office/drawing/2010/main" val="0"/>
              </a:ext>
            </a:extLst>
          </a:blip>
          <a:srcRect r="26972"/>
          <a:stretch>
            <a:fillRect/>
          </a:stretch>
        </p:blipFill>
        <p:spPr>
          <a:xfrm>
            <a:off x="264339" y="3363849"/>
            <a:ext cx="2662075" cy="2083022"/>
          </a:xfrm>
          <a:prstGeom prst="rect">
            <a:avLst/>
          </a:prstGeom>
        </p:spPr>
      </p:pic>
      <p:pic>
        <p:nvPicPr>
          <p:cNvPr id="28" name="Picture 27">
            <a:extLst>
              <a:ext uri="{FF2B5EF4-FFF2-40B4-BE49-F238E27FC236}">
                <a16:creationId xmlns:a16="http://schemas.microsoft.com/office/drawing/2014/main" id="{5909C1E9-F5F5-7B7D-69EF-A41FC6D994AE}"/>
              </a:ext>
            </a:extLst>
          </p:cNvPr>
          <p:cNvPicPr>
            <a:picLocks noChangeAspect="1"/>
          </p:cNvPicPr>
          <p:nvPr/>
        </p:nvPicPr>
        <p:blipFill>
          <a:blip r:embed="rId3">
            <a:extLst>
              <a:ext uri="{28A0092B-C50C-407E-A947-70E740481C1C}">
                <a14:useLocalDpi xmlns:a14="http://schemas.microsoft.com/office/drawing/2010/main" val="0"/>
              </a:ext>
            </a:extLst>
          </a:blip>
          <a:srcRect l="-1" r="3699"/>
          <a:stretch>
            <a:fillRect/>
          </a:stretch>
        </p:blipFill>
        <p:spPr>
          <a:xfrm>
            <a:off x="3136106" y="3366479"/>
            <a:ext cx="2673063" cy="2081808"/>
          </a:xfrm>
          <a:prstGeom prst="rect">
            <a:avLst/>
          </a:prstGeom>
        </p:spPr>
      </p:pic>
      <p:pic>
        <p:nvPicPr>
          <p:cNvPr id="31" name="Picture 30">
            <a:extLst>
              <a:ext uri="{FF2B5EF4-FFF2-40B4-BE49-F238E27FC236}">
                <a16:creationId xmlns:a16="http://schemas.microsoft.com/office/drawing/2014/main" id="{B5DDAECD-492F-A626-AAEF-9C6194AE7D35}"/>
              </a:ext>
            </a:extLst>
          </p:cNvPr>
          <p:cNvPicPr>
            <a:picLocks noChangeAspect="1"/>
          </p:cNvPicPr>
          <p:nvPr/>
        </p:nvPicPr>
        <p:blipFill>
          <a:blip r:embed="rId4">
            <a:extLst>
              <a:ext uri="{28A0092B-C50C-407E-A947-70E740481C1C}">
                <a14:useLocalDpi xmlns:a14="http://schemas.microsoft.com/office/drawing/2010/main" val="0"/>
              </a:ext>
            </a:extLst>
          </a:blip>
          <a:srcRect l="7712" t="1433" r="21321"/>
          <a:stretch>
            <a:fillRect/>
          </a:stretch>
        </p:blipFill>
        <p:spPr>
          <a:xfrm>
            <a:off x="6015178" y="3370608"/>
            <a:ext cx="2662075" cy="2083022"/>
          </a:xfrm>
          <a:prstGeom prst="rect">
            <a:avLst/>
          </a:prstGeom>
        </p:spPr>
      </p:pic>
      <p:pic>
        <p:nvPicPr>
          <p:cNvPr id="33" name="Picture 32">
            <a:extLst>
              <a:ext uri="{FF2B5EF4-FFF2-40B4-BE49-F238E27FC236}">
                <a16:creationId xmlns:a16="http://schemas.microsoft.com/office/drawing/2014/main" id="{63985302-8745-3CF5-1CED-BF09C3D605F1}"/>
              </a:ext>
            </a:extLst>
          </p:cNvPr>
          <p:cNvPicPr>
            <a:picLocks noChangeAspect="1"/>
          </p:cNvPicPr>
          <p:nvPr/>
        </p:nvPicPr>
        <p:blipFill>
          <a:blip r:embed="rId5">
            <a:extLst>
              <a:ext uri="{28A0092B-C50C-407E-A947-70E740481C1C}">
                <a14:useLocalDpi xmlns:a14="http://schemas.microsoft.com/office/drawing/2010/main" val="0"/>
              </a:ext>
            </a:extLst>
          </a:blip>
          <a:srcRect l="3382" t="17493" r="26289" b="-454"/>
          <a:stretch>
            <a:fillRect/>
          </a:stretch>
        </p:blipFill>
        <p:spPr>
          <a:xfrm>
            <a:off x="11747907" y="3366478"/>
            <a:ext cx="2648913" cy="2088622"/>
          </a:xfrm>
          <a:prstGeom prst="rect">
            <a:avLst/>
          </a:prstGeom>
        </p:spPr>
      </p:pic>
      <p:pic>
        <p:nvPicPr>
          <p:cNvPr id="35" name="Picture 34">
            <a:extLst>
              <a:ext uri="{FF2B5EF4-FFF2-40B4-BE49-F238E27FC236}">
                <a16:creationId xmlns:a16="http://schemas.microsoft.com/office/drawing/2014/main" id="{0E276B56-BF85-1FFF-42C2-F024E4C4CA65}"/>
              </a:ext>
            </a:extLst>
          </p:cNvPr>
          <p:cNvPicPr>
            <a:picLocks noChangeAspect="1"/>
          </p:cNvPicPr>
          <p:nvPr/>
        </p:nvPicPr>
        <p:blipFill>
          <a:blip r:embed="rId6">
            <a:extLst>
              <a:ext uri="{28A0092B-C50C-407E-A947-70E740481C1C}">
                <a14:useLocalDpi xmlns:a14="http://schemas.microsoft.com/office/drawing/2010/main" val="0"/>
              </a:ext>
            </a:extLst>
          </a:blip>
          <a:srcRect r="4900"/>
          <a:stretch>
            <a:fillRect/>
          </a:stretch>
        </p:blipFill>
        <p:spPr>
          <a:xfrm>
            <a:off x="8904516" y="3366478"/>
            <a:ext cx="2633869" cy="2077191"/>
          </a:xfrm>
          <a:prstGeom prst="rect">
            <a:avLst/>
          </a:prstGeom>
        </p:spPr>
      </p:pic>
      <p:sp>
        <p:nvSpPr>
          <p:cNvPr id="3" name="Footer Placeholder 2">
            <a:extLst>
              <a:ext uri="{FF2B5EF4-FFF2-40B4-BE49-F238E27FC236}">
                <a16:creationId xmlns:a16="http://schemas.microsoft.com/office/drawing/2014/main" id="{BB4A9ED3-E4B5-7B7B-C0CF-5F8EE9B5E9C5}"/>
              </a:ext>
            </a:extLst>
          </p:cNvPr>
          <p:cNvSpPr>
            <a:spLocks noGrp="1"/>
          </p:cNvSpPr>
          <p:nvPr>
            <p:ph type="ftr" sz="quarter" idx="3"/>
          </p:nvPr>
        </p:nvSpPr>
        <p:spPr/>
        <p:txBody>
          <a:bodyPr/>
          <a:lstStyle/>
          <a:p>
            <a:r>
              <a:rPr lang="en-US"/>
              <a:t>Proposed Trail Route</a:t>
            </a:r>
            <a:endParaRPr lang="en-US" dirty="0">
              <a:latin typeface="Univers Condensed Light" panose="020B0306020202040204" pitchFamily="34" charset="0"/>
            </a:endParaRPr>
          </a:p>
        </p:txBody>
      </p:sp>
      <p:sp>
        <p:nvSpPr>
          <p:cNvPr id="4" name="Slide Number Placeholder 3">
            <a:extLst>
              <a:ext uri="{FF2B5EF4-FFF2-40B4-BE49-F238E27FC236}">
                <a16:creationId xmlns:a16="http://schemas.microsoft.com/office/drawing/2014/main" id="{99462BA3-03B1-3ABE-582C-E6B56F25A3DA}"/>
              </a:ext>
            </a:extLst>
          </p:cNvPr>
          <p:cNvSpPr>
            <a:spLocks noGrp="1"/>
          </p:cNvSpPr>
          <p:nvPr>
            <p:ph type="sldNum" sz="quarter" idx="4"/>
          </p:nvPr>
        </p:nvSpPr>
        <p:spPr/>
        <p:txBody>
          <a:bodyPr/>
          <a:lstStyle/>
          <a:p>
            <a:fld id="{F4164499-FEF6-44A9-88E0-C31C32BD1C97}" type="slidenum">
              <a:rPr lang="en-US" smtClean="0">
                <a:latin typeface="Univers Condensed Light" panose="020B0306020202040204" pitchFamily="34" charset="0"/>
              </a:rPr>
              <a:pPr/>
              <a:t>28</a:t>
            </a:fld>
            <a:r>
              <a:rPr lang="en-US"/>
              <a:t>	</a:t>
            </a:r>
            <a:endParaRPr lang="en-US" b="1" dirty="0"/>
          </a:p>
        </p:txBody>
      </p:sp>
      <p:sp>
        <p:nvSpPr>
          <p:cNvPr id="7" name="Title 6">
            <a:extLst>
              <a:ext uri="{FF2B5EF4-FFF2-40B4-BE49-F238E27FC236}">
                <a16:creationId xmlns:a16="http://schemas.microsoft.com/office/drawing/2014/main" id="{445EB421-4FB7-46AB-AFE9-FA10099A28A1}"/>
              </a:ext>
            </a:extLst>
          </p:cNvPr>
          <p:cNvSpPr>
            <a:spLocks noGrp="1"/>
          </p:cNvSpPr>
          <p:nvPr>
            <p:ph type="title"/>
          </p:nvPr>
        </p:nvSpPr>
        <p:spPr/>
        <p:txBody>
          <a:bodyPr/>
          <a:lstStyle/>
          <a:p>
            <a:r>
              <a:rPr lang="en-US" dirty="0"/>
              <a:t>Connectivity &amp; wellness</a:t>
            </a:r>
          </a:p>
        </p:txBody>
      </p:sp>
      <p:sp>
        <p:nvSpPr>
          <p:cNvPr id="8" name="Text Placeholder 7">
            <a:extLst>
              <a:ext uri="{FF2B5EF4-FFF2-40B4-BE49-F238E27FC236}">
                <a16:creationId xmlns:a16="http://schemas.microsoft.com/office/drawing/2014/main" id="{4120B4A6-B020-3FCB-9A52-1673ACA8608E}"/>
              </a:ext>
            </a:extLst>
          </p:cNvPr>
          <p:cNvSpPr>
            <a:spLocks noGrp="1"/>
          </p:cNvSpPr>
          <p:nvPr>
            <p:ph type="body" sz="quarter" idx="10"/>
          </p:nvPr>
        </p:nvSpPr>
        <p:spPr/>
        <p:txBody>
          <a:bodyPr/>
          <a:lstStyle/>
          <a:p>
            <a:r>
              <a:rPr lang="en-US" dirty="0"/>
              <a:t>How can a trail serve the community?</a:t>
            </a:r>
          </a:p>
        </p:txBody>
      </p:sp>
      <p:sp>
        <p:nvSpPr>
          <p:cNvPr id="11" name="TextBox 10">
            <a:extLst>
              <a:ext uri="{FF2B5EF4-FFF2-40B4-BE49-F238E27FC236}">
                <a16:creationId xmlns:a16="http://schemas.microsoft.com/office/drawing/2014/main" id="{1B8E9FED-5D5F-EB09-62D2-BCB5A1196C66}"/>
              </a:ext>
            </a:extLst>
          </p:cNvPr>
          <p:cNvSpPr txBox="1"/>
          <p:nvPr/>
        </p:nvSpPr>
        <p:spPr>
          <a:xfrm>
            <a:off x="228600" y="1549286"/>
            <a:ext cx="7289800" cy="1200329"/>
          </a:xfrm>
          <a:prstGeom prst="rect">
            <a:avLst/>
          </a:prstGeom>
          <a:noFill/>
        </p:spPr>
        <p:txBody>
          <a:bodyPr wrap="square" rtlCol="0">
            <a:spAutoFit/>
          </a:bodyPr>
          <a:lstStyle/>
          <a:p>
            <a:r>
              <a:rPr lang="en-US" dirty="0">
                <a:latin typeface="Univers Condensed Light" panose="020B0306020202040204" pitchFamily="34" charset="0"/>
              </a:rPr>
              <a:t>The proposed 30</a:t>
            </a:r>
            <a:r>
              <a:rPr lang="en-US" baseline="30000" dirty="0">
                <a:latin typeface="Univers Condensed Light" panose="020B0306020202040204" pitchFamily="34" charset="0"/>
              </a:rPr>
              <a:t>th</a:t>
            </a:r>
            <a:r>
              <a:rPr lang="en-US" dirty="0">
                <a:latin typeface="Univers Condensed Light" panose="020B0306020202040204" pitchFamily="34" charset="0"/>
              </a:rPr>
              <a:t> Street Trail would support the physical and mental wellbeing of community members by offering safe and diverse recreational opportunities, connections to nature and other key destinations as well as healthy transportation choices.</a:t>
            </a:r>
          </a:p>
        </p:txBody>
      </p:sp>
      <p:sp>
        <p:nvSpPr>
          <p:cNvPr id="12" name="TextBox 11">
            <a:extLst>
              <a:ext uri="{FF2B5EF4-FFF2-40B4-BE49-F238E27FC236}">
                <a16:creationId xmlns:a16="http://schemas.microsoft.com/office/drawing/2014/main" id="{C05320B1-0162-1FBD-117A-B32FC5BAD33A}"/>
              </a:ext>
            </a:extLst>
          </p:cNvPr>
          <p:cNvSpPr txBox="1"/>
          <p:nvPr/>
        </p:nvSpPr>
        <p:spPr>
          <a:xfrm>
            <a:off x="273516" y="2837240"/>
            <a:ext cx="2664461" cy="400110"/>
          </a:xfrm>
          <a:prstGeom prst="rect">
            <a:avLst/>
          </a:prstGeom>
          <a:solidFill>
            <a:srgbClr val="00616A"/>
          </a:solidFill>
        </p:spPr>
        <p:txBody>
          <a:bodyPr wrap="square" rtlCol="0">
            <a:spAutoFit/>
          </a:bodyPr>
          <a:lstStyle>
            <a:defPPr>
              <a:defRPr lang="en-US"/>
            </a:defPPr>
            <a:lvl1pPr>
              <a:defRPr sz="2000" b="1">
                <a:solidFill>
                  <a:schemeClr val="bg1"/>
                </a:solidFill>
                <a:latin typeface="Univers Condensed Light" panose="020B0306020202040204" pitchFamily="34" charset="0"/>
              </a:defRPr>
            </a:lvl1pPr>
          </a:lstStyle>
          <a:p>
            <a:r>
              <a:rPr lang="en-US" dirty="0"/>
              <a:t>Physical recreation</a:t>
            </a:r>
          </a:p>
        </p:txBody>
      </p:sp>
      <p:sp>
        <p:nvSpPr>
          <p:cNvPr id="13" name="TextBox 12">
            <a:extLst>
              <a:ext uri="{FF2B5EF4-FFF2-40B4-BE49-F238E27FC236}">
                <a16:creationId xmlns:a16="http://schemas.microsoft.com/office/drawing/2014/main" id="{04A64A1C-C10C-9A50-C942-50385B1F00DB}"/>
              </a:ext>
            </a:extLst>
          </p:cNvPr>
          <p:cNvSpPr txBox="1"/>
          <p:nvPr/>
        </p:nvSpPr>
        <p:spPr>
          <a:xfrm>
            <a:off x="3147094" y="2833436"/>
            <a:ext cx="2664461" cy="400110"/>
          </a:xfrm>
          <a:prstGeom prst="rect">
            <a:avLst/>
          </a:prstGeom>
          <a:solidFill>
            <a:srgbClr val="00616A"/>
          </a:solidFill>
        </p:spPr>
        <p:txBody>
          <a:bodyPr wrap="square" rtlCol="0">
            <a:spAutoFit/>
          </a:bodyPr>
          <a:lstStyle>
            <a:defPPr>
              <a:defRPr lang="en-US"/>
            </a:defPPr>
            <a:lvl1pPr>
              <a:defRPr sz="2000" b="1">
                <a:solidFill>
                  <a:schemeClr val="bg1"/>
                </a:solidFill>
                <a:latin typeface="Univers Condensed Light" panose="020B0306020202040204" pitchFamily="34" charset="0"/>
              </a:defRPr>
            </a:lvl1pPr>
          </a:lstStyle>
          <a:p>
            <a:r>
              <a:rPr lang="en-US" dirty="0"/>
              <a:t>Neighborhood connections</a:t>
            </a:r>
          </a:p>
        </p:txBody>
      </p:sp>
      <p:sp>
        <p:nvSpPr>
          <p:cNvPr id="14" name="TextBox 13">
            <a:extLst>
              <a:ext uri="{FF2B5EF4-FFF2-40B4-BE49-F238E27FC236}">
                <a16:creationId xmlns:a16="http://schemas.microsoft.com/office/drawing/2014/main" id="{2EE2C7E1-5AE9-EFE7-67D2-F43F38016642}"/>
              </a:ext>
            </a:extLst>
          </p:cNvPr>
          <p:cNvSpPr txBox="1"/>
          <p:nvPr/>
        </p:nvSpPr>
        <p:spPr>
          <a:xfrm>
            <a:off x="6020672" y="2833436"/>
            <a:ext cx="2654298" cy="400110"/>
          </a:xfrm>
          <a:prstGeom prst="rect">
            <a:avLst/>
          </a:prstGeom>
          <a:solidFill>
            <a:srgbClr val="00616A"/>
          </a:solidFill>
        </p:spPr>
        <p:txBody>
          <a:bodyPr wrap="square" rtlCol="0">
            <a:spAutoFit/>
          </a:bodyPr>
          <a:lstStyle>
            <a:defPPr>
              <a:defRPr lang="en-US"/>
            </a:defPPr>
            <a:lvl1pPr>
              <a:defRPr sz="2000" b="1">
                <a:solidFill>
                  <a:schemeClr val="bg1"/>
                </a:solidFill>
                <a:latin typeface="Univers Condensed Light" panose="020B0306020202040204" pitchFamily="34" charset="0"/>
              </a:defRPr>
            </a:lvl1pPr>
          </a:lstStyle>
          <a:p>
            <a:r>
              <a:rPr lang="en-US" dirty="0"/>
              <a:t>Access to Nature</a:t>
            </a:r>
          </a:p>
        </p:txBody>
      </p:sp>
      <p:sp>
        <p:nvSpPr>
          <p:cNvPr id="15" name="TextBox 14">
            <a:extLst>
              <a:ext uri="{FF2B5EF4-FFF2-40B4-BE49-F238E27FC236}">
                <a16:creationId xmlns:a16="http://schemas.microsoft.com/office/drawing/2014/main" id="{199BBF21-578B-C893-6FBC-4989F25CDB52}"/>
              </a:ext>
            </a:extLst>
          </p:cNvPr>
          <p:cNvSpPr txBox="1"/>
          <p:nvPr/>
        </p:nvSpPr>
        <p:spPr>
          <a:xfrm>
            <a:off x="8884087" y="2833436"/>
            <a:ext cx="2654298" cy="400110"/>
          </a:xfrm>
          <a:prstGeom prst="rect">
            <a:avLst/>
          </a:prstGeom>
          <a:solidFill>
            <a:srgbClr val="00616A"/>
          </a:solidFill>
        </p:spPr>
        <p:txBody>
          <a:bodyPr wrap="square" rtlCol="0">
            <a:spAutoFit/>
          </a:bodyPr>
          <a:lstStyle>
            <a:defPPr>
              <a:defRPr lang="en-US"/>
            </a:defPPr>
            <a:lvl1pPr>
              <a:defRPr sz="2000" b="1">
                <a:solidFill>
                  <a:schemeClr val="bg1"/>
                </a:solidFill>
                <a:latin typeface="Univers Condensed Light" panose="020B0306020202040204" pitchFamily="34" charset="0"/>
              </a:defRPr>
            </a:lvl1pPr>
          </a:lstStyle>
          <a:p>
            <a:r>
              <a:rPr lang="en-US" dirty="0"/>
              <a:t>Intuitive</a:t>
            </a:r>
          </a:p>
        </p:txBody>
      </p:sp>
      <p:sp>
        <p:nvSpPr>
          <p:cNvPr id="17" name="TextBox 16">
            <a:extLst>
              <a:ext uri="{FF2B5EF4-FFF2-40B4-BE49-F238E27FC236}">
                <a16:creationId xmlns:a16="http://schemas.microsoft.com/office/drawing/2014/main" id="{0FF4E6C7-E389-6957-D5D4-8E02350BA31A}"/>
              </a:ext>
            </a:extLst>
          </p:cNvPr>
          <p:cNvSpPr txBox="1"/>
          <p:nvPr/>
        </p:nvSpPr>
        <p:spPr>
          <a:xfrm>
            <a:off x="264339" y="5524069"/>
            <a:ext cx="2664461" cy="923330"/>
          </a:xfrm>
          <a:prstGeom prst="rect">
            <a:avLst/>
          </a:prstGeom>
          <a:noFill/>
        </p:spPr>
        <p:txBody>
          <a:bodyPr wrap="square" rtlCol="0">
            <a:spAutoFit/>
          </a:bodyPr>
          <a:lstStyle/>
          <a:p>
            <a:r>
              <a:rPr lang="en-US" dirty="0">
                <a:latin typeface="Univers Condensed Light" panose="020B0306020202040204" pitchFamily="34" charset="0"/>
              </a:rPr>
              <a:t>Spaces for physical activities (biking, walking, cross-training)</a:t>
            </a:r>
          </a:p>
        </p:txBody>
      </p:sp>
      <p:sp>
        <p:nvSpPr>
          <p:cNvPr id="18" name="TextBox 17">
            <a:extLst>
              <a:ext uri="{FF2B5EF4-FFF2-40B4-BE49-F238E27FC236}">
                <a16:creationId xmlns:a16="http://schemas.microsoft.com/office/drawing/2014/main" id="{1B4CFB56-4CE2-FAB6-0276-104F11CDB20B}"/>
              </a:ext>
            </a:extLst>
          </p:cNvPr>
          <p:cNvSpPr txBox="1"/>
          <p:nvPr/>
        </p:nvSpPr>
        <p:spPr>
          <a:xfrm>
            <a:off x="3137917" y="5559894"/>
            <a:ext cx="2664461" cy="923330"/>
          </a:xfrm>
          <a:prstGeom prst="rect">
            <a:avLst/>
          </a:prstGeom>
          <a:noFill/>
        </p:spPr>
        <p:txBody>
          <a:bodyPr wrap="square" rtlCol="0">
            <a:spAutoFit/>
          </a:bodyPr>
          <a:lstStyle/>
          <a:p>
            <a:r>
              <a:rPr lang="en-US" dirty="0">
                <a:latin typeface="Univers Condensed Light" panose="020B0306020202040204" pitchFamily="34" charset="0"/>
              </a:rPr>
              <a:t>Easy access to the trail from key destinations and neighborhoods</a:t>
            </a:r>
          </a:p>
        </p:txBody>
      </p:sp>
      <p:sp>
        <p:nvSpPr>
          <p:cNvPr id="19" name="TextBox 18">
            <a:extLst>
              <a:ext uri="{FF2B5EF4-FFF2-40B4-BE49-F238E27FC236}">
                <a16:creationId xmlns:a16="http://schemas.microsoft.com/office/drawing/2014/main" id="{A0CEC4B3-AB95-3AAE-9864-3035C636D00F}"/>
              </a:ext>
            </a:extLst>
          </p:cNvPr>
          <p:cNvSpPr txBox="1"/>
          <p:nvPr/>
        </p:nvSpPr>
        <p:spPr>
          <a:xfrm>
            <a:off x="6011495" y="5568707"/>
            <a:ext cx="2654298" cy="646331"/>
          </a:xfrm>
          <a:prstGeom prst="rect">
            <a:avLst/>
          </a:prstGeom>
          <a:noFill/>
        </p:spPr>
        <p:txBody>
          <a:bodyPr wrap="square" rtlCol="0">
            <a:spAutoFit/>
          </a:bodyPr>
          <a:lstStyle/>
          <a:p>
            <a:r>
              <a:rPr lang="en-US" dirty="0">
                <a:latin typeface="Univers Condensed Light" panose="020B0306020202040204" pitchFamily="34" charset="0"/>
              </a:rPr>
              <a:t>Opportunities to connect to natural spaces</a:t>
            </a:r>
          </a:p>
        </p:txBody>
      </p:sp>
      <p:sp>
        <p:nvSpPr>
          <p:cNvPr id="20" name="TextBox 19">
            <a:extLst>
              <a:ext uri="{FF2B5EF4-FFF2-40B4-BE49-F238E27FC236}">
                <a16:creationId xmlns:a16="http://schemas.microsoft.com/office/drawing/2014/main" id="{93F1827C-FBC5-9078-25B6-C590E856454D}"/>
              </a:ext>
            </a:extLst>
          </p:cNvPr>
          <p:cNvSpPr txBox="1"/>
          <p:nvPr/>
        </p:nvSpPr>
        <p:spPr>
          <a:xfrm>
            <a:off x="8874910" y="5527517"/>
            <a:ext cx="2654298" cy="923330"/>
          </a:xfrm>
          <a:prstGeom prst="rect">
            <a:avLst/>
          </a:prstGeom>
          <a:noFill/>
        </p:spPr>
        <p:txBody>
          <a:bodyPr wrap="square" rtlCol="0">
            <a:spAutoFit/>
          </a:bodyPr>
          <a:lstStyle/>
          <a:p>
            <a:r>
              <a:rPr lang="en-US" dirty="0">
                <a:latin typeface="Univers Condensed Light" panose="020B0306020202040204" pitchFamily="34" charset="0"/>
              </a:rPr>
              <a:t>Clear wayfinding and trailheads for navigating to and from the trail</a:t>
            </a:r>
          </a:p>
        </p:txBody>
      </p:sp>
      <p:sp>
        <p:nvSpPr>
          <p:cNvPr id="6" name="TextBox 5">
            <a:extLst>
              <a:ext uri="{FF2B5EF4-FFF2-40B4-BE49-F238E27FC236}">
                <a16:creationId xmlns:a16="http://schemas.microsoft.com/office/drawing/2014/main" id="{3207BC67-1354-C23B-9962-8F0902F46A74}"/>
              </a:ext>
            </a:extLst>
          </p:cNvPr>
          <p:cNvSpPr txBox="1"/>
          <p:nvPr/>
        </p:nvSpPr>
        <p:spPr>
          <a:xfrm>
            <a:off x="11747502" y="2833436"/>
            <a:ext cx="2654298" cy="400110"/>
          </a:xfrm>
          <a:prstGeom prst="rect">
            <a:avLst/>
          </a:prstGeom>
          <a:solidFill>
            <a:srgbClr val="00616A"/>
          </a:solidFill>
        </p:spPr>
        <p:txBody>
          <a:bodyPr wrap="square" rtlCol="0">
            <a:spAutoFit/>
          </a:bodyPr>
          <a:lstStyle/>
          <a:p>
            <a:r>
              <a:rPr lang="en-US" sz="2000" b="1" dirty="0">
                <a:solidFill>
                  <a:schemeClr val="bg1"/>
                </a:solidFill>
                <a:latin typeface="Univers Condensed Light" panose="020B0306020202040204" pitchFamily="34" charset="0"/>
              </a:rPr>
              <a:t>Safer Streets</a:t>
            </a:r>
          </a:p>
        </p:txBody>
      </p:sp>
      <p:sp>
        <p:nvSpPr>
          <p:cNvPr id="10" name="TextBox 9">
            <a:extLst>
              <a:ext uri="{FF2B5EF4-FFF2-40B4-BE49-F238E27FC236}">
                <a16:creationId xmlns:a16="http://schemas.microsoft.com/office/drawing/2014/main" id="{704AA9D1-30A5-74F4-7986-842A3F453436}"/>
              </a:ext>
            </a:extLst>
          </p:cNvPr>
          <p:cNvSpPr txBox="1"/>
          <p:nvPr/>
        </p:nvSpPr>
        <p:spPr>
          <a:xfrm>
            <a:off x="11738325" y="5573370"/>
            <a:ext cx="2654298" cy="923330"/>
          </a:xfrm>
          <a:prstGeom prst="rect">
            <a:avLst/>
          </a:prstGeom>
          <a:noFill/>
        </p:spPr>
        <p:txBody>
          <a:bodyPr wrap="square" rtlCol="0">
            <a:spAutoFit/>
          </a:bodyPr>
          <a:lstStyle/>
          <a:p>
            <a:r>
              <a:rPr lang="en-US" dirty="0">
                <a:latin typeface="Univers Condensed Light" panose="020B0306020202040204" pitchFamily="34" charset="0"/>
              </a:rPr>
              <a:t>Traffic calming and protected on-street bike lanes where necessary</a:t>
            </a:r>
          </a:p>
        </p:txBody>
      </p:sp>
      <p:sp>
        <p:nvSpPr>
          <p:cNvPr id="5" name="TextBox 4">
            <a:extLst>
              <a:ext uri="{FF2B5EF4-FFF2-40B4-BE49-F238E27FC236}">
                <a16:creationId xmlns:a16="http://schemas.microsoft.com/office/drawing/2014/main" id="{AE7D1E20-A3F0-DBC1-599A-977FB5FCE758}"/>
              </a:ext>
            </a:extLst>
          </p:cNvPr>
          <p:cNvSpPr txBox="1"/>
          <p:nvPr/>
        </p:nvSpPr>
        <p:spPr>
          <a:xfrm>
            <a:off x="6972169" y="6330703"/>
            <a:ext cx="1579202" cy="769441"/>
          </a:xfrm>
          <a:prstGeom prst="rect">
            <a:avLst/>
          </a:prstGeom>
          <a:noFill/>
        </p:spPr>
        <p:txBody>
          <a:bodyPr wrap="square" rtlCol="0">
            <a:spAutoFit/>
          </a:bodyPr>
          <a:lstStyle/>
          <a:p>
            <a:r>
              <a:rPr lang="en-US" sz="4400" dirty="0">
                <a:solidFill>
                  <a:srgbClr val="05787F"/>
                </a:solidFill>
                <a:latin typeface="+mj-lt"/>
              </a:rPr>
              <a:t>17%</a:t>
            </a:r>
          </a:p>
        </p:txBody>
      </p:sp>
      <p:sp>
        <p:nvSpPr>
          <p:cNvPr id="9" name="TextBox 8">
            <a:extLst>
              <a:ext uri="{FF2B5EF4-FFF2-40B4-BE49-F238E27FC236}">
                <a16:creationId xmlns:a16="http://schemas.microsoft.com/office/drawing/2014/main" id="{17C949B1-04C3-ED21-32EA-64E31C78EF8F}"/>
              </a:ext>
            </a:extLst>
          </p:cNvPr>
          <p:cNvSpPr txBox="1"/>
          <p:nvPr/>
        </p:nvSpPr>
        <p:spPr>
          <a:xfrm>
            <a:off x="1049698" y="6404331"/>
            <a:ext cx="1579202" cy="1015663"/>
          </a:xfrm>
          <a:prstGeom prst="rect">
            <a:avLst/>
          </a:prstGeom>
          <a:noFill/>
        </p:spPr>
        <p:txBody>
          <a:bodyPr wrap="square" rtlCol="0">
            <a:spAutoFit/>
          </a:bodyPr>
          <a:lstStyle/>
          <a:p>
            <a:r>
              <a:rPr lang="en-US" sz="6000" b="1" dirty="0">
                <a:solidFill>
                  <a:srgbClr val="05787F"/>
                </a:solidFill>
                <a:latin typeface="+mj-lt"/>
              </a:rPr>
              <a:t>30%</a:t>
            </a:r>
          </a:p>
        </p:txBody>
      </p:sp>
      <p:sp>
        <p:nvSpPr>
          <p:cNvPr id="16" name="TextBox 15">
            <a:extLst>
              <a:ext uri="{FF2B5EF4-FFF2-40B4-BE49-F238E27FC236}">
                <a16:creationId xmlns:a16="http://schemas.microsoft.com/office/drawing/2014/main" id="{1D757D28-A9C2-D07D-8443-50E44F299E92}"/>
              </a:ext>
            </a:extLst>
          </p:cNvPr>
          <p:cNvSpPr txBox="1"/>
          <p:nvPr/>
        </p:nvSpPr>
        <p:spPr>
          <a:xfrm>
            <a:off x="3888162" y="6331291"/>
            <a:ext cx="1579202" cy="769441"/>
          </a:xfrm>
          <a:prstGeom prst="rect">
            <a:avLst/>
          </a:prstGeom>
          <a:noFill/>
        </p:spPr>
        <p:txBody>
          <a:bodyPr wrap="square" rtlCol="0">
            <a:spAutoFit/>
          </a:bodyPr>
          <a:lstStyle/>
          <a:p>
            <a:r>
              <a:rPr lang="en-US" sz="4400" dirty="0">
                <a:solidFill>
                  <a:srgbClr val="05787F"/>
                </a:solidFill>
                <a:latin typeface="+mj-lt"/>
              </a:rPr>
              <a:t>25%</a:t>
            </a:r>
          </a:p>
        </p:txBody>
      </p:sp>
      <p:sp>
        <p:nvSpPr>
          <p:cNvPr id="21" name="TextBox 20">
            <a:extLst>
              <a:ext uri="{FF2B5EF4-FFF2-40B4-BE49-F238E27FC236}">
                <a16:creationId xmlns:a16="http://schemas.microsoft.com/office/drawing/2014/main" id="{48E1016B-97B5-6085-75D8-5CA218DB417D}"/>
              </a:ext>
            </a:extLst>
          </p:cNvPr>
          <p:cNvSpPr txBox="1"/>
          <p:nvPr/>
        </p:nvSpPr>
        <p:spPr>
          <a:xfrm>
            <a:off x="9807034" y="6309626"/>
            <a:ext cx="1579202" cy="769441"/>
          </a:xfrm>
          <a:prstGeom prst="rect">
            <a:avLst/>
          </a:prstGeom>
          <a:noFill/>
        </p:spPr>
        <p:txBody>
          <a:bodyPr wrap="square" rtlCol="0">
            <a:spAutoFit/>
          </a:bodyPr>
          <a:lstStyle/>
          <a:p>
            <a:r>
              <a:rPr lang="en-US" sz="4400" dirty="0">
                <a:solidFill>
                  <a:srgbClr val="05787F"/>
                </a:solidFill>
                <a:latin typeface="+mj-lt"/>
              </a:rPr>
              <a:t>5%</a:t>
            </a:r>
          </a:p>
        </p:txBody>
      </p:sp>
      <p:sp>
        <p:nvSpPr>
          <p:cNvPr id="22" name="TextBox 21">
            <a:extLst>
              <a:ext uri="{FF2B5EF4-FFF2-40B4-BE49-F238E27FC236}">
                <a16:creationId xmlns:a16="http://schemas.microsoft.com/office/drawing/2014/main" id="{E7F208F0-8E33-8505-8F2F-225D1C8D2E41}"/>
              </a:ext>
            </a:extLst>
          </p:cNvPr>
          <p:cNvSpPr txBox="1"/>
          <p:nvPr/>
        </p:nvSpPr>
        <p:spPr>
          <a:xfrm>
            <a:off x="12613349" y="6309038"/>
            <a:ext cx="1579202" cy="769441"/>
          </a:xfrm>
          <a:prstGeom prst="rect">
            <a:avLst/>
          </a:prstGeom>
          <a:noFill/>
        </p:spPr>
        <p:txBody>
          <a:bodyPr wrap="square" rtlCol="0">
            <a:spAutoFit/>
          </a:bodyPr>
          <a:lstStyle/>
          <a:p>
            <a:r>
              <a:rPr lang="en-US" sz="4400" dirty="0">
                <a:solidFill>
                  <a:srgbClr val="05787F"/>
                </a:solidFill>
                <a:latin typeface="+mj-lt"/>
              </a:rPr>
              <a:t>23%</a:t>
            </a:r>
          </a:p>
        </p:txBody>
      </p:sp>
      <p:sp>
        <p:nvSpPr>
          <p:cNvPr id="2" name="Rectangle 1">
            <a:extLst>
              <a:ext uri="{FF2B5EF4-FFF2-40B4-BE49-F238E27FC236}">
                <a16:creationId xmlns:a16="http://schemas.microsoft.com/office/drawing/2014/main" id="{03A319BD-3FFD-E817-61D4-F2E1E5FB0210}"/>
              </a:ext>
            </a:extLst>
          </p:cNvPr>
          <p:cNvSpPr/>
          <p:nvPr/>
        </p:nvSpPr>
        <p:spPr>
          <a:xfrm>
            <a:off x="958417" y="6432923"/>
            <a:ext cx="1661489" cy="855740"/>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27368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3D098D9-243F-CAAF-3E43-77838683F7F1}"/>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A08E66C7-6E1A-CEB1-3A91-8A74E3EA143D}"/>
              </a:ext>
            </a:extLst>
          </p:cNvPr>
          <p:cNvPicPr>
            <a:picLocks noChangeAspect="1"/>
          </p:cNvPicPr>
          <p:nvPr/>
        </p:nvPicPr>
        <p:blipFill>
          <a:blip r:embed="rId2">
            <a:extLst>
              <a:ext uri="{28A0092B-C50C-407E-A947-70E740481C1C}">
                <a14:useLocalDpi xmlns:a14="http://schemas.microsoft.com/office/drawing/2010/main" val="0"/>
              </a:ext>
            </a:extLst>
          </a:blip>
          <a:srcRect b="3721"/>
          <a:stretch>
            <a:fillRect/>
          </a:stretch>
        </p:blipFill>
        <p:spPr>
          <a:xfrm>
            <a:off x="273517" y="3373405"/>
            <a:ext cx="2662076" cy="2067636"/>
          </a:xfrm>
          <a:prstGeom prst="rect">
            <a:avLst/>
          </a:prstGeom>
        </p:spPr>
      </p:pic>
      <p:pic>
        <p:nvPicPr>
          <p:cNvPr id="22" name="Picture 21">
            <a:extLst>
              <a:ext uri="{FF2B5EF4-FFF2-40B4-BE49-F238E27FC236}">
                <a16:creationId xmlns:a16="http://schemas.microsoft.com/office/drawing/2014/main" id="{C17744CD-9851-AA14-F657-37EB26584692}"/>
              </a:ext>
            </a:extLst>
          </p:cNvPr>
          <p:cNvPicPr>
            <a:picLocks noChangeAspect="1"/>
          </p:cNvPicPr>
          <p:nvPr/>
        </p:nvPicPr>
        <p:blipFill>
          <a:blip r:embed="rId3">
            <a:extLst>
              <a:ext uri="{28A0092B-C50C-407E-A947-70E740481C1C}">
                <a14:useLocalDpi xmlns:a14="http://schemas.microsoft.com/office/drawing/2010/main" val="0"/>
              </a:ext>
            </a:extLst>
          </a:blip>
          <a:srcRect r="14288"/>
          <a:stretch>
            <a:fillRect/>
          </a:stretch>
        </p:blipFill>
        <p:spPr>
          <a:xfrm>
            <a:off x="3136106" y="3362215"/>
            <a:ext cx="2673063" cy="2080135"/>
          </a:xfrm>
          <a:prstGeom prst="rect">
            <a:avLst/>
          </a:prstGeom>
        </p:spPr>
      </p:pic>
      <p:pic>
        <p:nvPicPr>
          <p:cNvPr id="24" name="Picture 23">
            <a:extLst>
              <a:ext uri="{FF2B5EF4-FFF2-40B4-BE49-F238E27FC236}">
                <a16:creationId xmlns:a16="http://schemas.microsoft.com/office/drawing/2014/main" id="{4FD0DA73-2E91-62E2-A286-C3D3DD9347D5}"/>
              </a:ext>
            </a:extLst>
          </p:cNvPr>
          <p:cNvPicPr>
            <a:picLocks noChangeAspect="1"/>
          </p:cNvPicPr>
          <p:nvPr/>
        </p:nvPicPr>
        <p:blipFill>
          <a:blip r:embed="rId4">
            <a:extLst>
              <a:ext uri="{28A0092B-C50C-407E-A947-70E740481C1C}">
                <a14:useLocalDpi xmlns:a14="http://schemas.microsoft.com/office/drawing/2010/main" val="0"/>
              </a:ext>
            </a:extLst>
          </a:blip>
          <a:srcRect r="15167"/>
          <a:stretch>
            <a:fillRect/>
          </a:stretch>
        </p:blipFill>
        <p:spPr>
          <a:xfrm>
            <a:off x="6015178" y="3370607"/>
            <a:ext cx="2654298" cy="2085881"/>
          </a:xfrm>
          <a:prstGeom prst="rect">
            <a:avLst/>
          </a:prstGeom>
        </p:spPr>
      </p:pic>
      <p:pic>
        <p:nvPicPr>
          <p:cNvPr id="27" name="Picture 26">
            <a:extLst>
              <a:ext uri="{FF2B5EF4-FFF2-40B4-BE49-F238E27FC236}">
                <a16:creationId xmlns:a16="http://schemas.microsoft.com/office/drawing/2014/main" id="{A2CDCE67-678B-0D31-E4C4-BE9C1965D3B5}"/>
              </a:ext>
            </a:extLst>
          </p:cNvPr>
          <p:cNvPicPr>
            <a:picLocks noChangeAspect="1"/>
          </p:cNvPicPr>
          <p:nvPr/>
        </p:nvPicPr>
        <p:blipFill>
          <a:blip r:embed="rId5">
            <a:extLst>
              <a:ext uri="{28A0092B-C50C-407E-A947-70E740481C1C}">
                <a14:useLocalDpi xmlns:a14="http://schemas.microsoft.com/office/drawing/2010/main" val="0"/>
              </a:ext>
            </a:extLst>
          </a:blip>
          <a:srcRect r="14811"/>
          <a:stretch>
            <a:fillRect/>
          </a:stretch>
        </p:blipFill>
        <p:spPr>
          <a:xfrm>
            <a:off x="8905248" y="3363849"/>
            <a:ext cx="2654298" cy="2077191"/>
          </a:xfrm>
          <a:prstGeom prst="rect">
            <a:avLst/>
          </a:prstGeom>
        </p:spPr>
      </p:pic>
      <p:sp>
        <p:nvSpPr>
          <p:cNvPr id="3" name="Footer Placeholder 2">
            <a:extLst>
              <a:ext uri="{FF2B5EF4-FFF2-40B4-BE49-F238E27FC236}">
                <a16:creationId xmlns:a16="http://schemas.microsoft.com/office/drawing/2014/main" id="{3266AA74-AD17-35C3-2792-77033435BC41}"/>
              </a:ext>
            </a:extLst>
          </p:cNvPr>
          <p:cNvSpPr>
            <a:spLocks noGrp="1"/>
          </p:cNvSpPr>
          <p:nvPr>
            <p:ph type="ftr" sz="quarter" idx="3"/>
          </p:nvPr>
        </p:nvSpPr>
        <p:spPr/>
        <p:txBody>
          <a:bodyPr/>
          <a:lstStyle/>
          <a:p>
            <a:r>
              <a:rPr lang="en-US"/>
              <a:t>Proposed Trail Route</a:t>
            </a:r>
            <a:endParaRPr lang="en-US" dirty="0">
              <a:latin typeface="Univers Condensed Light" panose="020B0306020202040204" pitchFamily="34" charset="0"/>
            </a:endParaRPr>
          </a:p>
        </p:txBody>
      </p:sp>
      <p:sp>
        <p:nvSpPr>
          <p:cNvPr id="4" name="Slide Number Placeholder 3">
            <a:extLst>
              <a:ext uri="{FF2B5EF4-FFF2-40B4-BE49-F238E27FC236}">
                <a16:creationId xmlns:a16="http://schemas.microsoft.com/office/drawing/2014/main" id="{582FC2E9-7EB0-AC90-F079-C960A712A03D}"/>
              </a:ext>
            </a:extLst>
          </p:cNvPr>
          <p:cNvSpPr>
            <a:spLocks noGrp="1"/>
          </p:cNvSpPr>
          <p:nvPr>
            <p:ph type="sldNum" sz="quarter" idx="4"/>
          </p:nvPr>
        </p:nvSpPr>
        <p:spPr/>
        <p:txBody>
          <a:bodyPr/>
          <a:lstStyle/>
          <a:p>
            <a:fld id="{F4164499-FEF6-44A9-88E0-C31C32BD1C97}" type="slidenum">
              <a:rPr lang="en-US" smtClean="0">
                <a:latin typeface="Univers Condensed Light" panose="020B0306020202040204" pitchFamily="34" charset="0"/>
              </a:rPr>
              <a:pPr/>
              <a:t>29</a:t>
            </a:fld>
            <a:r>
              <a:rPr lang="en-US"/>
              <a:t>	</a:t>
            </a:r>
            <a:endParaRPr lang="en-US" b="1" dirty="0"/>
          </a:p>
        </p:txBody>
      </p:sp>
      <p:sp>
        <p:nvSpPr>
          <p:cNvPr id="7" name="Title 6">
            <a:extLst>
              <a:ext uri="{FF2B5EF4-FFF2-40B4-BE49-F238E27FC236}">
                <a16:creationId xmlns:a16="http://schemas.microsoft.com/office/drawing/2014/main" id="{727F2277-2004-8EF5-9456-3C091D24A5B5}"/>
              </a:ext>
            </a:extLst>
          </p:cNvPr>
          <p:cNvSpPr>
            <a:spLocks noGrp="1"/>
          </p:cNvSpPr>
          <p:nvPr>
            <p:ph type="title"/>
          </p:nvPr>
        </p:nvSpPr>
        <p:spPr/>
        <p:txBody>
          <a:bodyPr/>
          <a:lstStyle/>
          <a:p>
            <a:r>
              <a:rPr lang="en-US" dirty="0"/>
              <a:t>Environment &amp; sustainability</a:t>
            </a:r>
          </a:p>
        </p:txBody>
      </p:sp>
      <p:sp>
        <p:nvSpPr>
          <p:cNvPr id="8" name="Text Placeholder 7">
            <a:extLst>
              <a:ext uri="{FF2B5EF4-FFF2-40B4-BE49-F238E27FC236}">
                <a16:creationId xmlns:a16="http://schemas.microsoft.com/office/drawing/2014/main" id="{CD63E817-4373-779F-DD7E-A6618D4000D8}"/>
              </a:ext>
            </a:extLst>
          </p:cNvPr>
          <p:cNvSpPr>
            <a:spLocks noGrp="1"/>
          </p:cNvSpPr>
          <p:nvPr>
            <p:ph type="body" sz="quarter" idx="10"/>
          </p:nvPr>
        </p:nvSpPr>
        <p:spPr/>
        <p:txBody>
          <a:bodyPr/>
          <a:lstStyle/>
          <a:p>
            <a:r>
              <a:rPr lang="en-US" dirty="0"/>
              <a:t>How can a trail serve the community?</a:t>
            </a:r>
          </a:p>
        </p:txBody>
      </p:sp>
      <p:sp>
        <p:nvSpPr>
          <p:cNvPr id="11" name="TextBox 10">
            <a:extLst>
              <a:ext uri="{FF2B5EF4-FFF2-40B4-BE49-F238E27FC236}">
                <a16:creationId xmlns:a16="http://schemas.microsoft.com/office/drawing/2014/main" id="{19813D25-2BE2-5D49-FFE3-7E2BB0F4AB1E}"/>
              </a:ext>
            </a:extLst>
          </p:cNvPr>
          <p:cNvSpPr txBox="1"/>
          <p:nvPr/>
        </p:nvSpPr>
        <p:spPr>
          <a:xfrm>
            <a:off x="228600" y="1549286"/>
            <a:ext cx="7289800" cy="646331"/>
          </a:xfrm>
          <a:prstGeom prst="rect">
            <a:avLst/>
          </a:prstGeom>
          <a:noFill/>
        </p:spPr>
        <p:txBody>
          <a:bodyPr wrap="square" rtlCol="0">
            <a:spAutoFit/>
          </a:bodyPr>
          <a:lstStyle/>
          <a:p>
            <a:r>
              <a:rPr lang="en-US" dirty="0">
                <a:latin typeface="Univers Condensed Light" panose="020B0306020202040204" pitchFamily="34" charset="0"/>
              </a:rPr>
              <a:t>The design for the proposed 30</a:t>
            </a:r>
            <a:r>
              <a:rPr lang="en-US" baseline="30000" dirty="0">
                <a:latin typeface="Univers Condensed Light" panose="020B0306020202040204" pitchFamily="34" charset="0"/>
              </a:rPr>
              <a:t>th</a:t>
            </a:r>
            <a:r>
              <a:rPr lang="en-US" dirty="0">
                <a:latin typeface="Univers Condensed Light" panose="020B0306020202040204" pitchFamily="34" charset="0"/>
              </a:rPr>
              <a:t> Street Trail will be sustainable, address climate resilience, and contribute to a healthy environment.</a:t>
            </a:r>
          </a:p>
        </p:txBody>
      </p:sp>
      <p:sp>
        <p:nvSpPr>
          <p:cNvPr id="12" name="TextBox 11">
            <a:extLst>
              <a:ext uri="{FF2B5EF4-FFF2-40B4-BE49-F238E27FC236}">
                <a16:creationId xmlns:a16="http://schemas.microsoft.com/office/drawing/2014/main" id="{25265B07-176E-EB0B-7811-4FB860BDAB7B}"/>
              </a:ext>
            </a:extLst>
          </p:cNvPr>
          <p:cNvSpPr txBox="1"/>
          <p:nvPr/>
        </p:nvSpPr>
        <p:spPr>
          <a:xfrm>
            <a:off x="273516" y="2837240"/>
            <a:ext cx="2664461" cy="400110"/>
          </a:xfrm>
          <a:prstGeom prst="rect">
            <a:avLst/>
          </a:prstGeom>
          <a:solidFill>
            <a:srgbClr val="80BBC0"/>
          </a:solidFill>
        </p:spPr>
        <p:txBody>
          <a:bodyPr wrap="square" rtlCol="0">
            <a:spAutoFit/>
          </a:bodyPr>
          <a:lstStyle>
            <a:defPPr>
              <a:defRPr lang="en-US"/>
            </a:defPPr>
            <a:lvl1pPr>
              <a:defRPr sz="2000" b="1">
                <a:latin typeface="Univers Condensed Light" panose="020B0306020202040204" pitchFamily="34" charset="0"/>
              </a:defRPr>
            </a:lvl1pPr>
          </a:lstStyle>
          <a:p>
            <a:r>
              <a:rPr lang="en-US" dirty="0"/>
              <a:t>Green infrastructure</a:t>
            </a:r>
          </a:p>
        </p:txBody>
      </p:sp>
      <p:sp>
        <p:nvSpPr>
          <p:cNvPr id="13" name="TextBox 12">
            <a:extLst>
              <a:ext uri="{FF2B5EF4-FFF2-40B4-BE49-F238E27FC236}">
                <a16:creationId xmlns:a16="http://schemas.microsoft.com/office/drawing/2014/main" id="{9C44EFE8-BAD6-8066-1AAC-76CE1E385C98}"/>
              </a:ext>
            </a:extLst>
          </p:cNvPr>
          <p:cNvSpPr txBox="1"/>
          <p:nvPr/>
        </p:nvSpPr>
        <p:spPr>
          <a:xfrm>
            <a:off x="3147094" y="2833436"/>
            <a:ext cx="2664461" cy="400110"/>
          </a:xfrm>
          <a:prstGeom prst="rect">
            <a:avLst/>
          </a:prstGeom>
          <a:solidFill>
            <a:srgbClr val="80BBC0"/>
          </a:solidFill>
        </p:spPr>
        <p:txBody>
          <a:bodyPr wrap="square" rtlCol="0">
            <a:spAutoFit/>
          </a:bodyPr>
          <a:lstStyle>
            <a:defPPr>
              <a:defRPr lang="en-US"/>
            </a:defPPr>
            <a:lvl1pPr>
              <a:defRPr sz="2000" b="1">
                <a:latin typeface="Univers Condensed Light" panose="020B0306020202040204" pitchFamily="34" charset="0"/>
              </a:defRPr>
            </a:lvl1pPr>
          </a:lstStyle>
          <a:p>
            <a:r>
              <a:rPr lang="en-US" dirty="0"/>
              <a:t>Ecosystem</a:t>
            </a:r>
          </a:p>
        </p:txBody>
      </p:sp>
      <p:sp>
        <p:nvSpPr>
          <p:cNvPr id="14" name="TextBox 13">
            <a:extLst>
              <a:ext uri="{FF2B5EF4-FFF2-40B4-BE49-F238E27FC236}">
                <a16:creationId xmlns:a16="http://schemas.microsoft.com/office/drawing/2014/main" id="{30DA3E27-7F39-3CF2-E550-62285AD03CCE}"/>
              </a:ext>
            </a:extLst>
          </p:cNvPr>
          <p:cNvSpPr txBox="1"/>
          <p:nvPr/>
        </p:nvSpPr>
        <p:spPr>
          <a:xfrm>
            <a:off x="6020672" y="2833436"/>
            <a:ext cx="2654298" cy="400110"/>
          </a:xfrm>
          <a:prstGeom prst="rect">
            <a:avLst/>
          </a:prstGeom>
          <a:solidFill>
            <a:srgbClr val="80BBC0"/>
          </a:solidFill>
        </p:spPr>
        <p:txBody>
          <a:bodyPr wrap="square" rtlCol="0">
            <a:spAutoFit/>
          </a:bodyPr>
          <a:lstStyle>
            <a:defPPr>
              <a:defRPr lang="en-US"/>
            </a:defPPr>
            <a:lvl1pPr>
              <a:defRPr sz="2000" b="1">
                <a:latin typeface="Univers Condensed Light" panose="020B0306020202040204" pitchFamily="34" charset="0"/>
              </a:defRPr>
            </a:lvl1pPr>
          </a:lstStyle>
          <a:p>
            <a:r>
              <a:rPr lang="en-US" dirty="0"/>
              <a:t>Resilient</a:t>
            </a:r>
          </a:p>
        </p:txBody>
      </p:sp>
      <p:sp>
        <p:nvSpPr>
          <p:cNvPr id="15" name="TextBox 14">
            <a:extLst>
              <a:ext uri="{FF2B5EF4-FFF2-40B4-BE49-F238E27FC236}">
                <a16:creationId xmlns:a16="http://schemas.microsoft.com/office/drawing/2014/main" id="{731796EC-0027-6999-5470-9CC0FD4931E2}"/>
              </a:ext>
            </a:extLst>
          </p:cNvPr>
          <p:cNvSpPr txBox="1"/>
          <p:nvPr/>
        </p:nvSpPr>
        <p:spPr>
          <a:xfrm>
            <a:off x="8884087" y="2833436"/>
            <a:ext cx="2654298" cy="400110"/>
          </a:xfrm>
          <a:prstGeom prst="rect">
            <a:avLst/>
          </a:prstGeom>
          <a:solidFill>
            <a:srgbClr val="80BBC0"/>
          </a:solidFill>
        </p:spPr>
        <p:txBody>
          <a:bodyPr wrap="square" rtlCol="0">
            <a:spAutoFit/>
          </a:bodyPr>
          <a:lstStyle>
            <a:defPPr>
              <a:defRPr lang="en-US"/>
            </a:defPPr>
            <a:lvl1pPr>
              <a:defRPr sz="2000" b="1">
                <a:latin typeface="Univers Condensed Light" panose="020B0306020202040204" pitchFamily="34" charset="0"/>
              </a:defRPr>
            </a:lvl1pPr>
          </a:lstStyle>
          <a:p>
            <a:r>
              <a:rPr lang="en-US" dirty="0"/>
              <a:t>Climate</a:t>
            </a:r>
          </a:p>
        </p:txBody>
      </p:sp>
      <p:sp>
        <p:nvSpPr>
          <p:cNvPr id="17" name="TextBox 16">
            <a:extLst>
              <a:ext uri="{FF2B5EF4-FFF2-40B4-BE49-F238E27FC236}">
                <a16:creationId xmlns:a16="http://schemas.microsoft.com/office/drawing/2014/main" id="{BEF221BD-F632-96A7-2E06-BAE9BDE050E0}"/>
              </a:ext>
            </a:extLst>
          </p:cNvPr>
          <p:cNvSpPr txBox="1"/>
          <p:nvPr/>
        </p:nvSpPr>
        <p:spPr>
          <a:xfrm>
            <a:off x="273516" y="5471526"/>
            <a:ext cx="2664461" cy="646331"/>
          </a:xfrm>
          <a:prstGeom prst="rect">
            <a:avLst/>
          </a:prstGeom>
          <a:noFill/>
        </p:spPr>
        <p:txBody>
          <a:bodyPr wrap="square" rtlCol="0">
            <a:spAutoFit/>
          </a:bodyPr>
          <a:lstStyle/>
          <a:p>
            <a:r>
              <a:rPr lang="en-US" dirty="0">
                <a:latin typeface="Univers Condensed Light" panose="020B0306020202040204" pitchFamily="34" charset="0"/>
              </a:rPr>
              <a:t>Green stormwater practices to mitigate area flooding</a:t>
            </a:r>
          </a:p>
        </p:txBody>
      </p:sp>
      <p:sp>
        <p:nvSpPr>
          <p:cNvPr id="18" name="TextBox 17">
            <a:extLst>
              <a:ext uri="{FF2B5EF4-FFF2-40B4-BE49-F238E27FC236}">
                <a16:creationId xmlns:a16="http://schemas.microsoft.com/office/drawing/2014/main" id="{98E333CB-4137-677A-4028-AFC9AFB5277C}"/>
              </a:ext>
            </a:extLst>
          </p:cNvPr>
          <p:cNvSpPr txBox="1"/>
          <p:nvPr/>
        </p:nvSpPr>
        <p:spPr>
          <a:xfrm>
            <a:off x="3147094" y="5507351"/>
            <a:ext cx="2664461" cy="923330"/>
          </a:xfrm>
          <a:prstGeom prst="rect">
            <a:avLst/>
          </a:prstGeom>
          <a:noFill/>
        </p:spPr>
        <p:txBody>
          <a:bodyPr wrap="square" rtlCol="0">
            <a:spAutoFit/>
          </a:bodyPr>
          <a:lstStyle/>
          <a:p>
            <a:r>
              <a:rPr lang="en-US" dirty="0">
                <a:latin typeface="Univers Condensed Light" panose="020B0306020202040204" pitchFamily="34" charset="0"/>
              </a:rPr>
              <a:t>Habitat for local urban wildlife (birds, pollinators, </a:t>
            </a:r>
            <a:r>
              <a:rPr lang="en-US" dirty="0" err="1">
                <a:latin typeface="Univers Condensed Light" panose="020B0306020202040204" pitchFamily="34" charset="0"/>
              </a:rPr>
              <a:t>etc</a:t>
            </a:r>
            <a:r>
              <a:rPr lang="en-US" dirty="0">
                <a:latin typeface="Univers Condensed Light" panose="020B0306020202040204" pitchFamily="34" charset="0"/>
              </a:rPr>
              <a:t>)</a:t>
            </a:r>
          </a:p>
        </p:txBody>
      </p:sp>
      <p:sp>
        <p:nvSpPr>
          <p:cNvPr id="19" name="TextBox 18">
            <a:extLst>
              <a:ext uri="{FF2B5EF4-FFF2-40B4-BE49-F238E27FC236}">
                <a16:creationId xmlns:a16="http://schemas.microsoft.com/office/drawing/2014/main" id="{FD267D10-413D-DFCB-E00E-9BF65957EED6}"/>
              </a:ext>
            </a:extLst>
          </p:cNvPr>
          <p:cNvSpPr txBox="1"/>
          <p:nvPr/>
        </p:nvSpPr>
        <p:spPr>
          <a:xfrm>
            <a:off x="6020672" y="5516164"/>
            <a:ext cx="2654298" cy="923330"/>
          </a:xfrm>
          <a:prstGeom prst="rect">
            <a:avLst/>
          </a:prstGeom>
          <a:noFill/>
        </p:spPr>
        <p:txBody>
          <a:bodyPr wrap="square" rtlCol="0">
            <a:spAutoFit/>
          </a:bodyPr>
          <a:lstStyle/>
          <a:p>
            <a:r>
              <a:rPr lang="en-US" dirty="0">
                <a:latin typeface="Univers Condensed Light" panose="020B0306020202040204" pitchFamily="34" charset="0"/>
              </a:rPr>
              <a:t>Designed for long-term sustainability and minimal maintenance</a:t>
            </a:r>
          </a:p>
        </p:txBody>
      </p:sp>
      <p:sp>
        <p:nvSpPr>
          <p:cNvPr id="20" name="TextBox 19">
            <a:extLst>
              <a:ext uri="{FF2B5EF4-FFF2-40B4-BE49-F238E27FC236}">
                <a16:creationId xmlns:a16="http://schemas.microsoft.com/office/drawing/2014/main" id="{9374830B-2CE7-E9B6-0ED5-03DCFFBE9C46}"/>
              </a:ext>
            </a:extLst>
          </p:cNvPr>
          <p:cNvSpPr txBox="1"/>
          <p:nvPr/>
        </p:nvSpPr>
        <p:spPr>
          <a:xfrm>
            <a:off x="8884087" y="5474974"/>
            <a:ext cx="2654298" cy="646331"/>
          </a:xfrm>
          <a:prstGeom prst="rect">
            <a:avLst/>
          </a:prstGeom>
          <a:noFill/>
        </p:spPr>
        <p:txBody>
          <a:bodyPr wrap="square" rtlCol="0">
            <a:spAutoFit/>
          </a:bodyPr>
          <a:lstStyle/>
          <a:p>
            <a:r>
              <a:rPr lang="en-US" dirty="0">
                <a:latin typeface="Univers Condensed Light" panose="020B0306020202040204" pitchFamily="34" charset="0"/>
              </a:rPr>
              <a:t>Designed to minimize carbon footprint</a:t>
            </a:r>
          </a:p>
        </p:txBody>
      </p:sp>
      <p:sp>
        <p:nvSpPr>
          <p:cNvPr id="2" name="TextBox 1">
            <a:extLst>
              <a:ext uri="{FF2B5EF4-FFF2-40B4-BE49-F238E27FC236}">
                <a16:creationId xmlns:a16="http://schemas.microsoft.com/office/drawing/2014/main" id="{5396671B-05CA-DDBC-7E39-43A0DB573ACC}"/>
              </a:ext>
            </a:extLst>
          </p:cNvPr>
          <p:cNvSpPr txBox="1"/>
          <p:nvPr/>
        </p:nvSpPr>
        <p:spPr>
          <a:xfrm>
            <a:off x="6871287" y="6417086"/>
            <a:ext cx="1579202" cy="769441"/>
          </a:xfrm>
          <a:prstGeom prst="rect">
            <a:avLst/>
          </a:prstGeom>
          <a:noFill/>
        </p:spPr>
        <p:txBody>
          <a:bodyPr wrap="square" rtlCol="0">
            <a:spAutoFit/>
          </a:bodyPr>
          <a:lstStyle/>
          <a:p>
            <a:r>
              <a:rPr lang="en-US" sz="4400" dirty="0">
                <a:solidFill>
                  <a:srgbClr val="05787F"/>
                </a:solidFill>
                <a:latin typeface="+mj-lt"/>
              </a:rPr>
              <a:t>20%</a:t>
            </a:r>
          </a:p>
        </p:txBody>
      </p:sp>
      <p:sp>
        <p:nvSpPr>
          <p:cNvPr id="5" name="TextBox 4">
            <a:extLst>
              <a:ext uri="{FF2B5EF4-FFF2-40B4-BE49-F238E27FC236}">
                <a16:creationId xmlns:a16="http://schemas.microsoft.com/office/drawing/2014/main" id="{7B02D234-93A6-936D-C983-6612E2A36FA1}"/>
              </a:ext>
            </a:extLst>
          </p:cNvPr>
          <p:cNvSpPr txBox="1"/>
          <p:nvPr/>
        </p:nvSpPr>
        <p:spPr>
          <a:xfrm>
            <a:off x="3722395" y="6496991"/>
            <a:ext cx="1579202" cy="1015663"/>
          </a:xfrm>
          <a:prstGeom prst="rect">
            <a:avLst/>
          </a:prstGeom>
          <a:noFill/>
        </p:spPr>
        <p:txBody>
          <a:bodyPr wrap="square" rtlCol="0">
            <a:spAutoFit/>
          </a:bodyPr>
          <a:lstStyle/>
          <a:p>
            <a:r>
              <a:rPr lang="en-US" sz="6000" b="1" dirty="0">
                <a:solidFill>
                  <a:srgbClr val="05787F"/>
                </a:solidFill>
                <a:latin typeface="+mj-lt"/>
              </a:rPr>
              <a:t>29%</a:t>
            </a:r>
          </a:p>
        </p:txBody>
      </p:sp>
      <p:sp>
        <p:nvSpPr>
          <p:cNvPr id="6" name="TextBox 5">
            <a:extLst>
              <a:ext uri="{FF2B5EF4-FFF2-40B4-BE49-F238E27FC236}">
                <a16:creationId xmlns:a16="http://schemas.microsoft.com/office/drawing/2014/main" id="{E10AEC44-233B-0BBC-32DB-4872B16F401B}"/>
              </a:ext>
            </a:extLst>
          </p:cNvPr>
          <p:cNvSpPr txBox="1"/>
          <p:nvPr/>
        </p:nvSpPr>
        <p:spPr>
          <a:xfrm>
            <a:off x="930083" y="6417086"/>
            <a:ext cx="1579202" cy="769441"/>
          </a:xfrm>
          <a:prstGeom prst="rect">
            <a:avLst/>
          </a:prstGeom>
          <a:noFill/>
        </p:spPr>
        <p:txBody>
          <a:bodyPr wrap="square" rtlCol="0">
            <a:spAutoFit/>
          </a:bodyPr>
          <a:lstStyle/>
          <a:p>
            <a:r>
              <a:rPr lang="en-US" sz="4400" dirty="0">
                <a:solidFill>
                  <a:srgbClr val="05787F"/>
                </a:solidFill>
                <a:latin typeface="+mj-lt"/>
              </a:rPr>
              <a:t>28%</a:t>
            </a:r>
          </a:p>
        </p:txBody>
      </p:sp>
      <p:sp>
        <p:nvSpPr>
          <p:cNvPr id="9" name="TextBox 8">
            <a:extLst>
              <a:ext uri="{FF2B5EF4-FFF2-40B4-BE49-F238E27FC236}">
                <a16:creationId xmlns:a16="http://schemas.microsoft.com/office/drawing/2014/main" id="{1EE41A4C-9378-E846-55FE-EFFE24832920}"/>
              </a:ext>
            </a:extLst>
          </p:cNvPr>
          <p:cNvSpPr txBox="1"/>
          <p:nvPr/>
        </p:nvSpPr>
        <p:spPr>
          <a:xfrm>
            <a:off x="9663599" y="6417086"/>
            <a:ext cx="1579202" cy="769441"/>
          </a:xfrm>
          <a:prstGeom prst="rect">
            <a:avLst/>
          </a:prstGeom>
          <a:noFill/>
        </p:spPr>
        <p:txBody>
          <a:bodyPr wrap="square" rtlCol="0">
            <a:spAutoFit/>
          </a:bodyPr>
          <a:lstStyle/>
          <a:p>
            <a:r>
              <a:rPr lang="en-US" sz="4400" dirty="0">
                <a:solidFill>
                  <a:srgbClr val="05787F"/>
                </a:solidFill>
                <a:latin typeface="+mj-lt"/>
              </a:rPr>
              <a:t>23%</a:t>
            </a:r>
          </a:p>
        </p:txBody>
      </p:sp>
      <p:sp>
        <p:nvSpPr>
          <p:cNvPr id="10" name="Rectangle 9">
            <a:extLst>
              <a:ext uri="{FF2B5EF4-FFF2-40B4-BE49-F238E27FC236}">
                <a16:creationId xmlns:a16="http://schemas.microsoft.com/office/drawing/2014/main" id="{A2AFDE17-13D6-4D4D-B9DC-8E31C013361F}"/>
              </a:ext>
            </a:extLst>
          </p:cNvPr>
          <p:cNvSpPr/>
          <p:nvPr/>
        </p:nvSpPr>
        <p:spPr>
          <a:xfrm>
            <a:off x="3594209" y="6534110"/>
            <a:ext cx="1661489" cy="855740"/>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2182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53A9075-6386-6757-D669-AC6E783A721A}"/>
              </a:ext>
            </a:extLst>
          </p:cNvPr>
          <p:cNvSpPr>
            <a:spLocks noGrp="1"/>
          </p:cNvSpPr>
          <p:nvPr>
            <p:ph type="ftr" sz="quarter" idx="3"/>
          </p:nvPr>
        </p:nvSpPr>
        <p:spPr/>
        <p:txBody>
          <a:bodyPr/>
          <a:lstStyle/>
          <a:p>
            <a:r>
              <a:rPr lang="en-US">
                <a:latin typeface="Univers Condensed Light" panose="020B0306020202040204" pitchFamily="34" charset="0"/>
              </a:rPr>
              <a:t>Proposed Trail Route</a:t>
            </a:r>
            <a:endParaRPr lang="en-US" dirty="0">
              <a:latin typeface="Univers Condensed Light" panose="020B0306020202040204" pitchFamily="34" charset="0"/>
            </a:endParaRPr>
          </a:p>
        </p:txBody>
      </p:sp>
      <p:sp>
        <p:nvSpPr>
          <p:cNvPr id="4" name="Slide Number Placeholder 3">
            <a:extLst>
              <a:ext uri="{FF2B5EF4-FFF2-40B4-BE49-F238E27FC236}">
                <a16:creationId xmlns:a16="http://schemas.microsoft.com/office/drawing/2014/main" id="{6D7CBD8B-8881-7A8A-E1A9-14C9AA71B46A}"/>
              </a:ext>
            </a:extLst>
          </p:cNvPr>
          <p:cNvSpPr>
            <a:spLocks noGrp="1"/>
          </p:cNvSpPr>
          <p:nvPr>
            <p:ph type="sldNum" sz="quarter" idx="4"/>
          </p:nvPr>
        </p:nvSpPr>
        <p:spPr/>
        <p:txBody>
          <a:bodyPr/>
          <a:lstStyle/>
          <a:p>
            <a:fld id="{F4164499-FEF6-44A9-88E0-C31C32BD1C97}" type="slidenum">
              <a:rPr lang="en-US" smtClean="0">
                <a:latin typeface="Univers Condensed Light" panose="020B0306020202040204" pitchFamily="34" charset="0"/>
              </a:rPr>
              <a:pPr/>
              <a:t>3</a:t>
            </a:fld>
            <a:r>
              <a:rPr lang="en-US"/>
              <a:t>	</a:t>
            </a:r>
            <a:endParaRPr lang="en-US" b="1"/>
          </a:p>
        </p:txBody>
      </p:sp>
      <p:sp>
        <p:nvSpPr>
          <p:cNvPr id="7" name="Title 6">
            <a:extLst>
              <a:ext uri="{FF2B5EF4-FFF2-40B4-BE49-F238E27FC236}">
                <a16:creationId xmlns:a16="http://schemas.microsoft.com/office/drawing/2014/main" id="{1791926E-7AAC-F5CD-0DAC-B2CC2C2BECAB}"/>
              </a:ext>
            </a:extLst>
          </p:cNvPr>
          <p:cNvSpPr>
            <a:spLocks noGrp="1"/>
          </p:cNvSpPr>
          <p:nvPr>
            <p:ph type="title"/>
          </p:nvPr>
        </p:nvSpPr>
        <p:spPr/>
        <p:txBody>
          <a:bodyPr/>
          <a:lstStyle/>
          <a:p>
            <a:r>
              <a:rPr lang="en-US"/>
              <a:t>Project timeline</a:t>
            </a:r>
          </a:p>
        </p:txBody>
      </p:sp>
      <p:graphicFrame>
        <p:nvGraphicFramePr>
          <p:cNvPr id="9" name="Table 8">
            <a:extLst>
              <a:ext uri="{FF2B5EF4-FFF2-40B4-BE49-F238E27FC236}">
                <a16:creationId xmlns:a16="http://schemas.microsoft.com/office/drawing/2014/main" id="{C450D24E-87B8-5DA1-45DC-B61A149F8D09}"/>
              </a:ext>
            </a:extLst>
          </p:cNvPr>
          <p:cNvGraphicFramePr>
            <a:graphicFrameLocks noGrp="1"/>
          </p:cNvGraphicFramePr>
          <p:nvPr>
            <p:extLst>
              <p:ext uri="{D42A27DB-BD31-4B8C-83A1-F6EECF244321}">
                <p14:modId xmlns:p14="http://schemas.microsoft.com/office/powerpoint/2010/main" val="809309472"/>
              </p:ext>
            </p:extLst>
          </p:nvPr>
        </p:nvGraphicFramePr>
        <p:xfrm>
          <a:off x="1424486" y="1835398"/>
          <a:ext cx="11605713" cy="4558803"/>
        </p:xfrm>
        <a:graphic>
          <a:graphicData uri="http://schemas.openxmlformats.org/drawingml/2006/table">
            <a:tbl>
              <a:tblPr firstRow="1" bandRow="1">
                <a:tableStyleId>{5C22544A-7EE6-4342-B048-85BDC9FD1C3A}</a:tableStyleId>
              </a:tblPr>
              <a:tblGrid>
                <a:gridCol w="4588921">
                  <a:extLst>
                    <a:ext uri="{9D8B030D-6E8A-4147-A177-3AD203B41FA5}">
                      <a16:colId xmlns:a16="http://schemas.microsoft.com/office/drawing/2014/main" val="537279144"/>
                    </a:ext>
                  </a:extLst>
                </a:gridCol>
                <a:gridCol w="1308054">
                  <a:extLst>
                    <a:ext uri="{9D8B030D-6E8A-4147-A177-3AD203B41FA5}">
                      <a16:colId xmlns:a16="http://schemas.microsoft.com/office/drawing/2014/main" val="3733560467"/>
                    </a:ext>
                  </a:extLst>
                </a:gridCol>
                <a:gridCol w="1164282">
                  <a:extLst>
                    <a:ext uri="{9D8B030D-6E8A-4147-A177-3AD203B41FA5}">
                      <a16:colId xmlns:a16="http://schemas.microsoft.com/office/drawing/2014/main" val="2467907638"/>
                    </a:ext>
                  </a:extLst>
                </a:gridCol>
                <a:gridCol w="1156771">
                  <a:extLst>
                    <a:ext uri="{9D8B030D-6E8A-4147-A177-3AD203B41FA5}">
                      <a16:colId xmlns:a16="http://schemas.microsoft.com/office/drawing/2014/main" val="2301022793"/>
                    </a:ext>
                  </a:extLst>
                </a:gridCol>
                <a:gridCol w="1194328">
                  <a:extLst>
                    <a:ext uri="{9D8B030D-6E8A-4147-A177-3AD203B41FA5}">
                      <a16:colId xmlns:a16="http://schemas.microsoft.com/office/drawing/2014/main" val="3253348861"/>
                    </a:ext>
                  </a:extLst>
                </a:gridCol>
                <a:gridCol w="1096678">
                  <a:extLst>
                    <a:ext uri="{9D8B030D-6E8A-4147-A177-3AD203B41FA5}">
                      <a16:colId xmlns:a16="http://schemas.microsoft.com/office/drawing/2014/main" val="1136035614"/>
                    </a:ext>
                  </a:extLst>
                </a:gridCol>
                <a:gridCol w="1096679">
                  <a:extLst>
                    <a:ext uri="{9D8B030D-6E8A-4147-A177-3AD203B41FA5}">
                      <a16:colId xmlns:a16="http://schemas.microsoft.com/office/drawing/2014/main" val="2540767956"/>
                    </a:ext>
                  </a:extLst>
                </a:gridCol>
              </a:tblGrid>
              <a:tr h="579147">
                <a:tc>
                  <a:txBody>
                    <a:bodyPr/>
                    <a:lstStyle/>
                    <a:p>
                      <a:pPr algn="ctr"/>
                      <a:r>
                        <a:rPr lang="en-US" sz="2600">
                          <a:latin typeface="Univers Condensed" panose="020B0506020202050204" pitchFamily="34" charset="0"/>
                        </a:rPr>
                        <a:t>Phase</a:t>
                      </a:r>
                    </a:p>
                  </a:txBody>
                  <a:tcPr>
                    <a:solidFill>
                      <a:srgbClr val="05787F"/>
                    </a:solidFill>
                  </a:tcPr>
                </a:tc>
                <a:tc gridSpan="4">
                  <a:txBody>
                    <a:bodyPr/>
                    <a:lstStyle/>
                    <a:p>
                      <a:pPr algn="ctr"/>
                      <a:r>
                        <a:rPr lang="en-US" sz="2600">
                          <a:latin typeface="Univers Condensed" panose="020B0506020202050204" pitchFamily="34" charset="0"/>
                        </a:rPr>
                        <a:t>2026</a:t>
                      </a:r>
                    </a:p>
                  </a:txBody>
                  <a:tcPr>
                    <a:solidFill>
                      <a:srgbClr val="05787F"/>
                    </a:solidFill>
                  </a:tcPr>
                </a:tc>
                <a:tc hMerge="1">
                  <a:txBody>
                    <a:bodyPr/>
                    <a:lstStyle/>
                    <a:p>
                      <a:pPr algn="ctr"/>
                      <a:endParaRPr lang="en-US"/>
                    </a:p>
                  </a:txBody>
                  <a:tcPr/>
                </a:tc>
                <a:tc hMerge="1">
                  <a:txBody>
                    <a:bodyPr/>
                    <a:lstStyle/>
                    <a:p>
                      <a:pPr algn="ctr"/>
                      <a:endParaRPr lang="en-US"/>
                    </a:p>
                  </a:txBody>
                  <a:tcPr/>
                </a:tc>
                <a:tc hMerge="1">
                  <a:txBody>
                    <a:bodyPr/>
                    <a:lstStyle/>
                    <a:p>
                      <a:pPr algn="ctr"/>
                      <a:endParaRPr lang="en-US"/>
                    </a:p>
                  </a:txBody>
                  <a:tcPr/>
                </a:tc>
                <a:tc gridSpan="2">
                  <a:txBody>
                    <a:bodyPr/>
                    <a:lstStyle/>
                    <a:p>
                      <a:pPr algn="ctr"/>
                      <a:r>
                        <a:rPr lang="en-US" sz="2600">
                          <a:latin typeface="Univers Condensed" panose="020B0506020202050204" pitchFamily="34" charset="0"/>
                        </a:rPr>
                        <a:t>2027</a:t>
                      </a:r>
                    </a:p>
                  </a:txBody>
                  <a:tcPr>
                    <a:solidFill>
                      <a:srgbClr val="05787F"/>
                    </a:solidFill>
                  </a:tcPr>
                </a:tc>
                <a:tc hMerge="1">
                  <a:txBody>
                    <a:bodyPr/>
                    <a:lstStyle/>
                    <a:p>
                      <a:pPr algn="ctr"/>
                      <a:endParaRPr lang="en-US"/>
                    </a:p>
                  </a:txBody>
                  <a:tcPr/>
                </a:tc>
                <a:extLst>
                  <a:ext uri="{0D108BD9-81ED-4DB2-BD59-A6C34878D82A}">
                    <a16:rowId xmlns:a16="http://schemas.microsoft.com/office/drawing/2014/main" val="3858062236"/>
                  </a:ext>
                </a:extLst>
              </a:tr>
              <a:tr h="476730">
                <a:tc>
                  <a:txBody>
                    <a:bodyPr/>
                    <a:lstStyle/>
                    <a:p>
                      <a:endParaRPr lang="en-US">
                        <a:latin typeface="Univers Condensed" panose="020B0506020202050204" pitchFamily="34" charset="0"/>
                      </a:endParaRPr>
                    </a:p>
                  </a:txBody>
                  <a:tcPr>
                    <a:solidFill>
                      <a:srgbClr val="05787F">
                        <a:alpha val="31000"/>
                      </a:srgbClr>
                    </a:solidFill>
                  </a:tcPr>
                </a:tc>
                <a:tc>
                  <a:txBody>
                    <a:bodyPr/>
                    <a:lstStyle/>
                    <a:p>
                      <a:pPr algn="ctr"/>
                      <a:r>
                        <a:rPr lang="en-US">
                          <a:latin typeface="Univers Condensed" panose="020B0506020202050204" pitchFamily="34" charset="0"/>
                        </a:rPr>
                        <a:t>Q1</a:t>
                      </a:r>
                    </a:p>
                  </a:txBody>
                  <a:tcPr>
                    <a:solidFill>
                      <a:srgbClr val="05787F">
                        <a:alpha val="31000"/>
                      </a:srgbClr>
                    </a:solidFill>
                  </a:tcPr>
                </a:tc>
                <a:tc>
                  <a:txBody>
                    <a:bodyPr/>
                    <a:lstStyle/>
                    <a:p>
                      <a:pPr algn="ctr"/>
                      <a:r>
                        <a:rPr lang="en-US">
                          <a:latin typeface="Univers Condensed" panose="020B0506020202050204" pitchFamily="34" charset="0"/>
                        </a:rPr>
                        <a:t>Q2</a:t>
                      </a:r>
                    </a:p>
                  </a:txBody>
                  <a:tcPr>
                    <a:solidFill>
                      <a:srgbClr val="05787F">
                        <a:alpha val="31000"/>
                      </a:srgbClr>
                    </a:solidFill>
                  </a:tcPr>
                </a:tc>
                <a:tc>
                  <a:txBody>
                    <a:bodyPr/>
                    <a:lstStyle/>
                    <a:p>
                      <a:pPr algn="ctr"/>
                      <a:r>
                        <a:rPr lang="en-US">
                          <a:latin typeface="Univers Condensed" panose="020B0506020202050204" pitchFamily="34" charset="0"/>
                        </a:rPr>
                        <a:t>Q3</a:t>
                      </a:r>
                    </a:p>
                  </a:txBody>
                  <a:tcPr>
                    <a:solidFill>
                      <a:srgbClr val="05787F">
                        <a:alpha val="31000"/>
                      </a:srgbClr>
                    </a:solidFill>
                  </a:tcPr>
                </a:tc>
                <a:tc>
                  <a:txBody>
                    <a:bodyPr/>
                    <a:lstStyle/>
                    <a:p>
                      <a:pPr algn="ctr"/>
                      <a:r>
                        <a:rPr lang="en-US">
                          <a:latin typeface="Univers Condensed" panose="020B0506020202050204" pitchFamily="34" charset="0"/>
                        </a:rPr>
                        <a:t>Q4</a:t>
                      </a:r>
                    </a:p>
                  </a:txBody>
                  <a:tcPr>
                    <a:solidFill>
                      <a:srgbClr val="05787F">
                        <a:alpha val="31000"/>
                      </a:srgbClr>
                    </a:solidFill>
                  </a:tcPr>
                </a:tc>
                <a:tc>
                  <a:txBody>
                    <a:bodyPr/>
                    <a:lstStyle/>
                    <a:p>
                      <a:pPr algn="ctr"/>
                      <a:r>
                        <a:rPr lang="en-US">
                          <a:latin typeface="Univers Condensed" panose="020B0506020202050204" pitchFamily="34" charset="0"/>
                        </a:rPr>
                        <a:t>Q1</a:t>
                      </a:r>
                    </a:p>
                  </a:txBody>
                  <a:tcPr>
                    <a:solidFill>
                      <a:srgbClr val="05787F">
                        <a:alpha val="31000"/>
                      </a:srgbClr>
                    </a:solidFill>
                  </a:tcPr>
                </a:tc>
                <a:tc>
                  <a:txBody>
                    <a:bodyPr/>
                    <a:lstStyle/>
                    <a:p>
                      <a:pPr algn="ctr"/>
                      <a:r>
                        <a:rPr lang="en-US">
                          <a:latin typeface="Univers Condensed" panose="020B0506020202050204" pitchFamily="34" charset="0"/>
                        </a:rPr>
                        <a:t>Q2</a:t>
                      </a:r>
                    </a:p>
                  </a:txBody>
                  <a:tcPr>
                    <a:solidFill>
                      <a:srgbClr val="05787F">
                        <a:alpha val="31000"/>
                      </a:srgbClr>
                    </a:solidFill>
                  </a:tcPr>
                </a:tc>
                <a:extLst>
                  <a:ext uri="{0D108BD9-81ED-4DB2-BD59-A6C34878D82A}">
                    <a16:rowId xmlns:a16="http://schemas.microsoft.com/office/drawing/2014/main" val="3642857842"/>
                  </a:ext>
                </a:extLst>
              </a:tr>
              <a:tr h="849822">
                <a:tc>
                  <a:txBody>
                    <a:bodyPr/>
                    <a:lstStyle/>
                    <a:p>
                      <a:r>
                        <a:rPr lang="en-US">
                          <a:latin typeface="Univers Condensed" panose="020B0506020202050204" pitchFamily="34" charset="0"/>
                        </a:rPr>
                        <a:t>Engagement Round 1: Priorities &amp; Existing Conditions</a:t>
                      </a:r>
                    </a:p>
                  </a:txBody>
                  <a:tcPr>
                    <a:solidFill>
                      <a:srgbClr val="05787F">
                        <a:alpha val="19000"/>
                      </a:srgbClr>
                    </a:solidFill>
                  </a:tcPr>
                </a:tc>
                <a:tc>
                  <a:txBody>
                    <a:bodyPr/>
                    <a:lstStyle/>
                    <a:p>
                      <a:endParaRPr lang="en-US">
                        <a:latin typeface="Univers Condensed" panose="020B0506020202050204" pitchFamily="34" charset="0"/>
                      </a:endParaRPr>
                    </a:p>
                  </a:txBody>
                  <a:tcPr>
                    <a:solidFill>
                      <a:srgbClr val="05787F">
                        <a:alpha val="19000"/>
                      </a:srgbClr>
                    </a:solidFill>
                  </a:tcPr>
                </a:tc>
                <a:tc>
                  <a:txBody>
                    <a:bodyPr/>
                    <a:lstStyle/>
                    <a:p>
                      <a:endParaRPr lang="en-US">
                        <a:latin typeface="Univers Condensed" panose="020B0506020202050204" pitchFamily="34" charset="0"/>
                      </a:endParaRPr>
                    </a:p>
                  </a:txBody>
                  <a:tcPr>
                    <a:solidFill>
                      <a:srgbClr val="05787F">
                        <a:alpha val="19000"/>
                      </a:srgbClr>
                    </a:solidFill>
                  </a:tcPr>
                </a:tc>
                <a:tc>
                  <a:txBody>
                    <a:bodyPr/>
                    <a:lstStyle/>
                    <a:p>
                      <a:endParaRPr lang="en-US">
                        <a:latin typeface="Univers Condensed" panose="020B0506020202050204" pitchFamily="34" charset="0"/>
                      </a:endParaRPr>
                    </a:p>
                  </a:txBody>
                  <a:tcPr>
                    <a:solidFill>
                      <a:srgbClr val="05787F">
                        <a:alpha val="19000"/>
                      </a:srgbClr>
                    </a:solidFill>
                  </a:tcPr>
                </a:tc>
                <a:tc>
                  <a:txBody>
                    <a:bodyPr/>
                    <a:lstStyle/>
                    <a:p>
                      <a:endParaRPr lang="en-US">
                        <a:latin typeface="Univers Condensed" panose="020B0506020202050204" pitchFamily="34" charset="0"/>
                      </a:endParaRPr>
                    </a:p>
                  </a:txBody>
                  <a:tcPr>
                    <a:solidFill>
                      <a:srgbClr val="05787F">
                        <a:alpha val="19000"/>
                      </a:srgbClr>
                    </a:solidFill>
                  </a:tcPr>
                </a:tc>
                <a:tc>
                  <a:txBody>
                    <a:bodyPr/>
                    <a:lstStyle/>
                    <a:p>
                      <a:endParaRPr lang="en-US">
                        <a:latin typeface="Univers Condensed" panose="020B0506020202050204" pitchFamily="34" charset="0"/>
                      </a:endParaRPr>
                    </a:p>
                  </a:txBody>
                  <a:tcPr>
                    <a:solidFill>
                      <a:srgbClr val="05787F">
                        <a:alpha val="19000"/>
                      </a:srgbClr>
                    </a:solidFill>
                  </a:tcPr>
                </a:tc>
                <a:tc>
                  <a:txBody>
                    <a:bodyPr/>
                    <a:lstStyle/>
                    <a:p>
                      <a:endParaRPr lang="en-US">
                        <a:latin typeface="Univers Condensed" panose="020B0506020202050204" pitchFamily="34" charset="0"/>
                      </a:endParaRPr>
                    </a:p>
                  </a:txBody>
                  <a:tcPr>
                    <a:solidFill>
                      <a:srgbClr val="05787F">
                        <a:alpha val="19000"/>
                      </a:srgbClr>
                    </a:solidFill>
                  </a:tcPr>
                </a:tc>
                <a:extLst>
                  <a:ext uri="{0D108BD9-81ED-4DB2-BD59-A6C34878D82A}">
                    <a16:rowId xmlns:a16="http://schemas.microsoft.com/office/drawing/2014/main" val="63138558"/>
                  </a:ext>
                </a:extLst>
              </a:tr>
              <a:tr h="849822">
                <a:tc>
                  <a:txBody>
                    <a:bodyPr/>
                    <a:lstStyle/>
                    <a:p>
                      <a:r>
                        <a:rPr lang="en-US">
                          <a:latin typeface="Univers Condensed" panose="020B0506020202050204" pitchFamily="34" charset="0"/>
                        </a:rPr>
                        <a:t>Engagement Round 2: Alternatives</a:t>
                      </a:r>
                    </a:p>
                  </a:txBody>
                  <a:tcPr>
                    <a:solidFill>
                      <a:srgbClr val="05787F">
                        <a:alpha val="31000"/>
                      </a:srgbClr>
                    </a:solidFill>
                  </a:tcPr>
                </a:tc>
                <a:tc>
                  <a:txBody>
                    <a:bodyPr/>
                    <a:lstStyle/>
                    <a:p>
                      <a:endParaRPr lang="en-US">
                        <a:latin typeface="Univers Condensed" panose="020B0506020202050204" pitchFamily="34" charset="0"/>
                      </a:endParaRPr>
                    </a:p>
                  </a:txBody>
                  <a:tcPr>
                    <a:solidFill>
                      <a:srgbClr val="05787F">
                        <a:alpha val="31000"/>
                      </a:srgbClr>
                    </a:solidFill>
                  </a:tcPr>
                </a:tc>
                <a:tc>
                  <a:txBody>
                    <a:bodyPr/>
                    <a:lstStyle/>
                    <a:p>
                      <a:endParaRPr lang="en-US">
                        <a:latin typeface="Univers Condensed" panose="020B0506020202050204" pitchFamily="34" charset="0"/>
                      </a:endParaRPr>
                    </a:p>
                  </a:txBody>
                  <a:tcPr>
                    <a:solidFill>
                      <a:srgbClr val="05787F">
                        <a:alpha val="31000"/>
                      </a:srgbClr>
                    </a:solidFill>
                  </a:tcPr>
                </a:tc>
                <a:tc>
                  <a:txBody>
                    <a:bodyPr/>
                    <a:lstStyle/>
                    <a:p>
                      <a:endParaRPr lang="en-US">
                        <a:latin typeface="Univers Condensed" panose="020B0506020202050204" pitchFamily="34" charset="0"/>
                      </a:endParaRPr>
                    </a:p>
                  </a:txBody>
                  <a:tcPr>
                    <a:solidFill>
                      <a:srgbClr val="05787F">
                        <a:alpha val="31000"/>
                      </a:srgbClr>
                    </a:solidFill>
                  </a:tcPr>
                </a:tc>
                <a:tc>
                  <a:txBody>
                    <a:bodyPr/>
                    <a:lstStyle/>
                    <a:p>
                      <a:endParaRPr lang="en-US">
                        <a:latin typeface="Univers Condensed" panose="020B0506020202050204" pitchFamily="34" charset="0"/>
                      </a:endParaRPr>
                    </a:p>
                  </a:txBody>
                  <a:tcPr>
                    <a:solidFill>
                      <a:srgbClr val="05787F">
                        <a:alpha val="31000"/>
                      </a:srgbClr>
                    </a:solidFill>
                  </a:tcPr>
                </a:tc>
                <a:tc>
                  <a:txBody>
                    <a:bodyPr/>
                    <a:lstStyle/>
                    <a:p>
                      <a:endParaRPr lang="en-US">
                        <a:latin typeface="Univers Condensed" panose="020B0506020202050204" pitchFamily="34" charset="0"/>
                      </a:endParaRPr>
                    </a:p>
                  </a:txBody>
                  <a:tcPr>
                    <a:solidFill>
                      <a:srgbClr val="05787F">
                        <a:alpha val="31000"/>
                      </a:srgbClr>
                    </a:solidFill>
                  </a:tcPr>
                </a:tc>
                <a:tc>
                  <a:txBody>
                    <a:bodyPr/>
                    <a:lstStyle/>
                    <a:p>
                      <a:endParaRPr lang="en-US">
                        <a:latin typeface="Univers Condensed" panose="020B0506020202050204" pitchFamily="34" charset="0"/>
                      </a:endParaRPr>
                    </a:p>
                  </a:txBody>
                  <a:tcPr>
                    <a:solidFill>
                      <a:srgbClr val="05787F">
                        <a:alpha val="31000"/>
                      </a:srgbClr>
                    </a:solidFill>
                  </a:tcPr>
                </a:tc>
                <a:extLst>
                  <a:ext uri="{0D108BD9-81ED-4DB2-BD59-A6C34878D82A}">
                    <a16:rowId xmlns:a16="http://schemas.microsoft.com/office/drawing/2014/main" val="3511450223"/>
                  </a:ext>
                </a:extLst>
              </a:tr>
              <a:tr h="849822">
                <a:tc>
                  <a:txBody>
                    <a:bodyPr/>
                    <a:lstStyle/>
                    <a:p>
                      <a:r>
                        <a:rPr lang="en-US">
                          <a:latin typeface="Univers Condensed" panose="020B0506020202050204" pitchFamily="34" charset="0"/>
                        </a:rPr>
                        <a:t>Engagement Round 3: Preferred Alignment</a:t>
                      </a:r>
                    </a:p>
                  </a:txBody>
                  <a:tcPr>
                    <a:solidFill>
                      <a:srgbClr val="05787F">
                        <a:alpha val="20000"/>
                      </a:srgbClr>
                    </a:solidFill>
                  </a:tcPr>
                </a:tc>
                <a:tc>
                  <a:txBody>
                    <a:bodyPr/>
                    <a:lstStyle/>
                    <a:p>
                      <a:endParaRPr lang="en-US">
                        <a:latin typeface="Univers Condensed" panose="020B0506020202050204" pitchFamily="34" charset="0"/>
                      </a:endParaRPr>
                    </a:p>
                  </a:txBody>
                  <a:tcPr>
                    <a:solidFill>
                      <a:srgbClr val="05787F">
                        <a:alpha val="20000"/>
                      </a:srgbClr>
                    </a:solidFill>
                  </a:tcPr>
                </a:tc>
                <a:tc>
                  <a:txBody>
                    <a:bodyPr/>
                    <a:lstStyle/>
                    <a:p>
                      <a:endParaRPr lang="en-US">
                        <a:latin typeface="Univers Condensed" panose="020B0506020202050204" pitchFamily="34" charset="0"/>
                      </a:endParaRPr>
                    </a:p>
                  </a:txBody>
                  <a:tcPr>
                    <a:solidFill>
                      <a:srgbClr val="05787F">
                        <a:alpha val="20000"/>
                      </a:srgbClr>
                    </a:solidFill>
                  </a:tcPr>
                </a:tc>
                <a:tc>
                  <a:txBody>
                    <a:bodyPr/>
                    <a:lstStyle/>
                    <a:p>
                      <a:endParaRPr lang="en-US">
                        <a:latin typeface="Univers Condensed" panose="020B0506020202050204" pitchFamily="34" charset="0"/>
                      </a:endParaRPr>
                    </a:p>
                  </a:txBody>
                  <a:tcPr>
                    <a:solidFill>
                      <a:srgbClr val="05787F">
                        <a:alpha val="20000"/>
                      </a:srgbClr>
                    </a:solidFill>
                  </a:tcPr>
                </a:tc>
                <a:tc>
                  <a:txBody>
                    <a:bodyPr/>
                    <a:lstStyle/>
                    <a:p>
                      <a:endParaRPr lang="en-US">
                        <a:latin typeface="Univers Condensed" panose="020B0506020202050204" pitchFamily="34" charset="0"/>
                      </a:endParaRPr>
                    </a:p>
                  </a:txBody>
                  <a:tcPr>
                    <a:solidFill>
                      <a:srgbClr val="05787F">
                        <a:alpha val="20000"/>
                      </a:srgbClr>
                    </a:solidFill>
                  </a:tcPr>
                </a:tc>
                <a:tc>
                  <a:txBody>
                    <a:bodyPr/>
                    <a:lstStyle/>
                    <a:p>
                      <a:endParaRPr lang="en-US">
                        <a:latin typeface="Univers Condensed" panose="020B0506020202050204" pitchFamily="34" charset="0"/>
                      </a:endParaRPr>
                    </a:p>
                  </a:txBody>
                  <a:tcPr>
                    <a:solidFill>
                      <a:srgbClr val="05787F">
                        <a:alpha val="20000"/>
                      </a:srgbClr>
                    </a:solidFill>
                  </a:tcPr>
                </a:tc>
                <a:tc>
                  <a:txBody>
                    <a:bodyPr/>
                    <a:lstStyle/>
                    <a:p>
                      <a:endParaRPr lang="en-US">
                        <a:latin typeface="Univers Condensed" panose="020B0506020202050204" pitchFamily="34" charset="0"/>
                      </a:endParaRPr>
                    </a:p>
                  </a:txBody>
                  <a:tcPr>
                    <a:solidFill>
                      <a:srgbClr val="05787F">
                        <a:alpha val="20000"/>
                      </a:srgbClr>
                    </a:solidFill>
                  </a:tcPr>
                </a:tc>
                <a:extLst>
                  <a:ext uri="{0D108BD9-81ED-4DB2-BD59-A6C34878D82A}">
                    <a16:rowId xmlns:a16="http://schemas.microsoft.com/office/drawing/2014/main" val="893481262"/>
                  </a:ext>
                </a:extLst>
              </a:tr>
              <a:tr h="476730">
                <a:tc>
                  <a:txBody>
                    <a:bodyPr/>
                    <a:lstStyle/>
                    <a:p>
                      <a:r>
                        <a:rPr lang="en-US">
                          <a:latin typeface="Univers Condensed" panose="020B0506020202050204" pitchFamily="34" charset="0"/>
                        </a:rPr>
                        <a:t>Feasibility Study</a:t>
                      </a:r>
                    </a:p>
                  </a:txBody>
                  <a:tcPr>
                    <a:solidFill>
                      <a:srgbClr val="05787F">
                        <a:alpha val="31000"/>
                      </a:srgbClr>
                    </a:solidFill>
                  </a:tcPr>
                </a:tc>
                <a:tc>
                  <a:txBody>
                    <a:bodyPr/>
                    <a:lstStyle/>
                    <a:p>
                      <a:endParaRPr lang="en-US">
                        <a:latin typeface="Univers Condensed" panose="020B0506020202050204" pitchFamily="34" charset="0"/>
                      </a:endParaRPr>
                    </a:p>
                  </a:txBody>
                  <a:tcPr>
                    <a:solidFill>
                      <a:srgbClr val="05787F">
                        <a:alpha val="31000"/>
                      </a:srgbClr>
                    </a:solidFill>
                  </a:tcPr>
                </a:tc>
                <a:tc>
                  <a:txBody>
                    <a:bodyPr/>
                    <a:lstStyle/>
                    <a:p>
                      <a:endParaRPr lang="en-US">
                        <a:latin typeface="Univers Condensed" panose="020B0506020202050204" pitchFamily="34" charset="0"/>
                      </a:endParaRPr>
                    </a:p>
                  </a:txBody>
                  <a:tcPr>
                    <a:solidFill>
                      <a:srgbClr val="05787F">
                        <a:alpha val="31000"/>
                      </a:srgbClr>
                    </a:solidFill>
                  </a:tcPr>
                </a:tc>
                <a:tc>
                  <a:txBody>
                    <a:bodyPr/>
                    <a:lstStyle/>
                    <a:p>
                      <a:endParaRPr lang="en-US">
                        <a:latin typeface="Univers Condensed" panose="020B0506020202050204" pitchFamily="34" charset="0"/>
                      </a:endParaRPr>
                    </a:p>
                  </a:txBody>
                  <a:tcPr>
                    <a:solidFill>
                      <a:srgbClr val="05787F">
                        <a:alpha val="31000"/>
                      </a:srgbClr>
                    </a:solidFill>
                  </a:tcPr>
                </a:tc>
                <a:tc>
                  <a:txBody>
                    <a:bodyPr/>
                    <a:lstStyle/>
                    <a:p>
                      <a:endParaRPr lang="en-US">
                        <a:latin typeface="Univers Condensed" panose="020B0506020202050204" pitchFamily="34" charset="0"/>
                      </a:endParaRPr>
                    </a:p>
                  </a:txBody>
                  <a:tcPr>
                    <a:solidFill>
                      <a:srgbClr val="05787F">
                        <a:alpha val="31000"/>
                      </a:srgbClr>
                    </a:solidFill>
                  </a:tcPr>
                </a:tc>
                <a:tc>
                  <a:txBody>
                    <a:bodyPr/>
                    <a:lstStyle/>
                    <a:p>
                      <a:endParaRPr lang="en-US">
                        <a:latin typeface="Univers Condensed" panose="020B0506020202050204" pitchFamily="34" charset="0"/>
                      </a:endParaRPr>
                    </a:p>
                  </a:txBody>
                  <a:tcPr>
                    <a:solidFill>
                      <a:srgbClr val="05787F">
                        <a:alpha val="31000"/>
                      </a:srgbClr>
                    </a:solidFill>
                  </a:tcPr>
                </a:tc>
                <a:tc>
                  <a:txBody>
                    <a:bodyPr/>
                    <a:lstStyle/>
                    <a:p>
                      <a:endParaRPr lang="en-US">
                        <a:latin typeface="Univers Condensed" panose="020B0506020202050204" pitchFamily="34" charset="0"/>
                      </a:endParaRPr>
                    </a:p>
                  </a:txBody>
                  <a:tcPr>
                    <a:solidFill>
                      <a:srgbClr val="05787F">
                        <a:alpha val="31000"/>
                      </a:srgbClr>
                    </a:solidFill>
                  </a:tcPr>
                </a:tc>
                <a:extLst>
                  <a:ext uri="{0D108BD9-81ED-4DB2-BD59-A6C34878D82A}">
                    <a16:rowId xmlns:a16="http://schemas.microsoft.com/office/drawing/2014/main" val="3872918115"/>
                  </a:ext>
                </a:extLst>
              </a:tr>
              <a:tr h="476730">
                <a:tc>
                  <a:txBody>
                    <a:bodyPr/>
                    <a:lstStyle/>
                    <a:p>
                      <a:r>
                        <a:rPr lang="en-US">
                          <a:latin typeface="Univers Condensed" panose="020B0506020202050204" pitchFamily="34" charset="0"/>
                        </a:rPr>
                        <a:t>30% Construction Plans</a:t>
                      </a:r>
                    </a:p>
                  </a:txBody>
                  <a:tcPr>
                    <a:solidFill>
                      <a:srgbClr val="05787F">
                        <a:alpha val="20000"/>
                      </a:srgbClr>
                    </a:solidFill>
                  </a:tcPr>
                </a:tc>
                <a:tc>
                  <a:txBody>
                    <a:bodyPr/>
                    <a:lstStyle/>
                    <a:p>
                      <a:endParaRPr lang="en-US">
                        <a:latin typeface="Univers Condensed" panose="020B0506020202050204" pitchFamily="34" charset="0"/>
                      </a:endParaRPr>
                    </a:p>
                  </a:txBody>
                  <a:tcPr>
                    <a:solidFill>
                      <a:srgbClr val="05787F">
                        <a:alpha val="20000"/>
                      </a:srgbClr>
                    </a:solidFill>
                  </a:tcPr>
                </a:tc>
                <a:tc>
                  <a:txBody>
                    <a:bodyPr/>
                    <a:lstStyle/>
                    <a:p>
                      <a:endParaRPr lang="en-US">
                        <a:latin typeface="Univers Condensed" panose="020B0506020202050204" pitchFamily="34" charset="0"/>
                      </a:endParaRPr>
                    </a:p>
                  </a:txBody>
                  <a:tcPr>
                    <a:solidFill>
                      <a:srgbClr val="05787F">
                        <a:alpha val="20000"/>
                      </a:srgbClr>
                    </a:solidFill>
                  </a:tcPr>
                </a:tc>
                <a:tc>
                  <a:txBody>
                    <a:bodyPr/>
                    <a:lstStyle/>
                    <a:p>
                      <a:endParaRPr lang="en-US">
                        <a:latin typeface="Univers Condensed" panose="020B0506020202050204" pitchFamily="34" charset="0"/>
                      </a:endParaRPr>
                    </a:p>
                  </a:txBody>
                  <a:tcPr>
                    <a:solidFill>
                      <a:srgbClr val="05787F">
                        <a:alpha val="20000"/>
                      </a:srgbClr>
                    </a:solidFill>
                  </a:tcPr>
                </a:tc>
                <a:tc>
                  <a:txBody>
                    <a:bodyPr/>
                    <a:lstStyle/>
                    <a:p>
                      <a:endParaRPr lang="en-US">
                        <a:latin typeface="Univers Condensed" panose="020B0506020202050204" pitchFamily="34" charset="0"/>
                      </a:endParaRPr>
                    </a:p>
                  </a:txBody>
                  <a:tcPr>
                    <a:solidFill>
                      <a:srgbClr val="05787F">
                        <a:alpha val="20000"/>
                      </a:srgbClr>
                    </a:solidFill>
                  </a:tcPr>
                </a:tc>
                <a:tc>
                  <a:txBody>
                    <a:bodyPr/>
                    <a:lstStyle/>
                    <a:p>
                      <a:endParaRPr lang="en-US">
                        <a:latin typeface="Univers Condensed" panose="020B0506020202050204" pitchFamily="34" charset="0"/>
                      </a:endParaRPr>
                    </a:p>
                  </a:txBody>
                  <a:tcPr>
                    <a:solidFill>
                      <a:srgbClr val="05787F">
                        <a:alpha val="20000"/>
                      </a:srgbClr>
                    </a:solidFill>
                  </a:tcPr>
                </a:tc>
                <a:tc>
                  <a:txBody>
                    <a:bodyPr/>
                    <a:lstStyle/>
                    <a:p>
                      <a:endParaRPr lang="en-US">
                        <a:latin typeface="Univers Condensed" panose="020B0506020202050204" pitchFamily="34" charset="0"/>
                      </a:endParaRPr>
                    </a:p>
                  </a:txBody>
                  <a:tcPr>
                    <a:solidFill>
                      <a:srgbClr val="05787F">
                        <a:alpha val="20000"/>
                      </a:srgbClr>
                    </a:solidFill>
                  </a:tcPr>
                </a:tc>
                <a:extLst>
                  <a:ext uri="{0D108BD9-81ED-4DB2-BD59-A6C34878D82A}">
                    <a16:rowId xmlns:a16="http://schemas.microsoft.com/office/drawing/2014/main" val="825169567"/>
                  </a:ext>
                </a:extLst>
              </a:tr>
            </a:tbl>
          </a:graphicData>
        </a:graphic>
      </p:graphicFrame>
      <p:sp>
        <p:nvSpPr>
          <p:cNvPr id="10" name="Star: 5 Points 9">
            <a:extLst>
              <a:ext uri="{FF2B5EF4-FFF2-40B4-BE49-F238E27FC236}">
                <a16:creationId xmlns:a16="http://schemas.microsoft.com/office/drawing/2014/main" id="{D0F2592A-A820-8795-2E64-7F605864F242}"/>
              </a:ext>
            </a:extLst>
          </p:cNvPr>
          <p:cNvSpPr/>
          <p:nvPr/>
        </p:nvSpPr>
        <p:spPr>
          <a:xfrm>
            <a:off x="6474625" y="2951761"/>
            <a:ext cx="480736" cy="471898"/>
          </a:xfrm>
          <a:prstGeom prst="star5">
            <a:avLst>
              <a:gd name="adj" fmla="val 17637"/>
              <a:gd name="hf" fmla="val 105146"/>
              <a:gd name="vf" fmla="val 110557"/>
            </a:avLst>
          </a:prstGeom>
          <a:solidFill>
            <a:srgbClr val="FEDD0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7CEED0B8-9C25-1AA4-A209-E2363B698681}"/>
              </a:ext>
            </a:extLst>
          </p:cNvPr>
          <p:cNvSpPr/>
          <p:nvPr/>
        </p:nvSpPr>
        <p:spPr>
          <a:xfrm>
            <a:off x="8843346" y="4815917"/>
            <a:ext cx="480736" cy="471898"/>
          </a:xfrm>
          <a:prstGeom prst="star5">
            <a:avLst>
              <a:gd name="adj" fmla="val 17637"/>
              <a:gd name="hf" fmla="val 105146"/>
              <a:gd name="vf" fmla="val 110557"/>
            </a:avLst>
          </a:prstGeom>
          <a:solidFill>
            <a:srgbClr val="FEDD0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tar: 5 Points 11">
            <a:extLst>
              <a:ext uri="{FF2B5EF4-FFF2-40B4-BE49-F238E27FC236}">
                <a16:creationId xmlns:a16="http://schemas.microsoft.com/office/drawing/2014/main" id="{C8DB4F96-B75E-EAA8-60E1-5CD7EA455BFB}"/>
              </a:ext>
            </a:extLst>
          </p:cNvPr>
          <p:cNvSpPr/>
          <p:nvPr/>
        </p:nvSpPr>
        <p:spPr>
          <a:xfrm>
            <a:off x="7777067" y="3816873"/>
            <a:ext cx="480736" cy="471898"/>
          </a:xfrm>
          <a:prstGeom prst="star5">
            <a:avLst>
              <a:gd name="adj" fmla="val 17637"/>
              <a:gd name="hf" fmla="val 105146"/>
              <a:gd name="vf" fmla="val 110557"/>
            </a:avLst>
          </a:prstGeom>
          <a:solidFill>
            <a:srgbClr val="FEDD0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86531B3D-92B7-20DF-B619-EEA0E71F8BB2}"/>
              </a:ext>
            </a:extLst>
          </p:cNvPr>
          <p:cNvSpPr/>
          <p:nvPr/>
        </p:nvSpPr>
        <p:spPr>
          <a:xfrm>
            <a:off x="9083714" y="5601838"/>
            <a:ext cx="1447951" cy="238769"/>
          </a:xfrm>
          <a:prstGeom prst="rightArrow">
            <a:avLst/>
          </a:prstGeom>
          <a:solidFill>
            <a:srgbClr val="FEDD0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16DC8603-D820-3DD6-14B1-01CCAA327AF5}"/>
              </a:ext>
            </a:extLst>
          </p:cNvPr>
          <p:cNvSpPr/>
          <p:nvPr/>
        </p:nvSpPr>
        <p:spPr>
          <a:xfrm>
            <a:off x="10339671" y="6037828"/>
            <a:ext cx="2389850" cy="238769"/>
          </a:xfrm>
          <a:prstGeom prst="rightArrow">
            <a:avLst/>
          </a:prstGeom>
          <a:solidFill>
            <a:srgbClr val="FEDD0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a:extLst>
              <a:ext uri="{FF2B5EF4-FFF2-40B4-BE49-F238E27FC236}">
                <a16:creationId xmlns:a16="http://schemas.microsoft.com/office/drawing/2014/main" id="{1999B3E9-DD71-34E3-C60D-8212F4D59EDA}"/>
              </a:ext>
            </a:extLst>
          </p:cNvPr>
          <p:cNvCxnSpPr>
            <a:cxnSpLocks/>
          </p:cNvCxnSpPr>
          <p:nvPr/>
        </p:nvCxnSpPr>
        <p:spPr>
          <a:xfrm>
            <a:off x="8843346" y="2470514"/>
            <a:ext cx="0" cy="203351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74300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50CED97D-F600-D8C3-AD15-D560EC72F7E9}"/>
              </a:ext>
            </a:extLst>
          </p:cNvPr>
          <p:cNvPicPr>
            <a:picLocks noChangeAspect="1"/>
          </p:cNvPicPr>
          <p:nvPr/>
        </p:nvPicPr>
        <p:blipFill>
          <a:blip r:embed="rId2">
            <a:extLst>
              <a:ext uri="{28A0092B-C50C-407E-A947-70E740481C1C}">
                <a14:useLocalDpi xmlns:a14="http://schemas.microsoft.com/office/drawing/2010/main" val="0"/>
              </a:ext>
            </a:extLst>
          </a:blip>
          <a:srcRect l="-248" t="18956" r="248" b="18383"/>
          <a:stretch>
            <a:fillRect/>
          </a:stretch>
        </p:blipFill>
        <p:spPr>
          <a:xfrm>
            <a:off x="264339" y="1593442"/>
            <a:ext cx="2655492" cy="2079820"/>
          </a:xfrm>
          <a:prstGeom prst="rect">
            <a:avLst/>
          </a:prstGeom>
        </p:spPr>
      </p:pic>
      <p:pic>
        <p:nvPicPr>
          <p:cNvPr id="30" name="Picture 29">
            <a:extLst>
              <a:ext uri="{FF2B5EF4-FFF2-40B4-BE49-F238E27FC236}">
                <a16:creationId xmlns:a16="http://schemas.microsoft.com/office/drawing/2014/main" id="{666B8E63-6952-1EDB-9165-6086ADE85BFA}"/>
              </a:ext>
            </a:extLst>
          </p:cNvPr>
          <p:cNvPicPr>
            <a:picLocks noChangeAspect="1"/>
          </p:cNvPicPr>
          <p:nvPr/>
        </p:nvPicPr>
        <p:blipFill>
          <a:blip r:embed="rId3">
            <a:extLst>
              <a:ext uri="{28A0092B-C50C-407E-A947-70E740481C1C}">
                <a14:useLocalDpi xmlns:a14="http://schemas.microsoft.com/office/drawing/2010/main" val="0"/>
              </a:ext>
            </a:extLst>
          </a:blip>
          <a:srcRect r="13829"/>
          <a:stretch>
            <a:fillRect/>
          </a:stretch>
        </p:blipFill>
        <p:spPr>
          <a:xfrm>
            <a:off x="3132423" y="4454244"/>
            <a:ext cx="2682815" cy="2075378"/>
          </a:xfrm>
          <a:prstGeom prst="rect">
            <a:avLst/>
          </a:prstGeom>
        </p:spPr>
      </p:pic>
      <p:pic>
        <p:nvPicPr>
          <p:cNvPr id="32" name="Picture 31">
            <a:extLst>
              <a:ext uri="{FF2B5EF4-FFF2-40B4-BE49-F238E27FC236}">
                <a16:creationId xmlns:a16="http://schemas.microsoft.com/office/drawing/2014/main" id="{ED7442C6-93E2-FD5D-074E-C590C19200D5}"/>
              </a:ext>
            </a:extLst>
          </p:cNvPr>
          <p:cNvPicPr>
            <a:picLocks noChangeAspect="1"/>
          </p:cNvPicPr>
          <p:nvPr/>
        </p:nvPicPr>
        <p:blipFill>
          <a:blip r:embed="rId4">
            <a:extLst>
              <a:ext uri="{28A0092B-C50C-407E-A947-70E740481C1C}">
                <a14:useLocalDpi xmlns:a14="http://schemas.microsoft.com/office/drawing/2010/main" val="0"/>
              </a:ext>
            </a:extLst>
          </a:blip>
          <a:srcRect r="5143"/>
          <a:stretch>
            <a:fillRect/>
          </a:stretch>
        </p:blipFill>
        <p:spPr>
          <a:xfrm>
            <a:off x="8913693" y="4454244"/>
            <a:ext cx="2633869" cy="2082493"/>
          </a:xfrm>
          <a:prstGeom prst="rect">
            <a:avLst/>
          </a:prstGeom>
        </p:spPr>
      </p:pic>
      <p:pic>
        <p:nvPicPr>
          <p:cNvPr id="34" name="Picture 33">
            <a:extLst>
              <a:ext uri="{FF2B5EF4-FFF2-40B4-BE49-F238E27FC236}">
                <a16:creationId xmlns:a16="http://schemas.microsoft.com/office/drawing/2014/main" id="{80461C8C-6D82-0B35-0AD9-53F15D0E6466}"/>
              </a:ext>
            </a:extLst>
          </p:cNvPr>
          <p:cNvPicPr>
            <a:picLocks noChangeAspect="1"/>
          </p:cNvPicPr>
          <p:nvPr/>
        </p:nvPicPr>
        <p:blipFill>
          <a:blip r:embed="rId5">
            <a:extLst>
              <a:ext uri="{28A0092B-C50C-407E-A947-70E740481C1C}">
                <a14:useLocalDpi xmlns:a14="http://schemas.microsoft.com/office/drawing/2010/main" val="0"/>
              </a:ext>
            </a:extLst>
          </a:blip>
          <a:srcRect r="4130"/>
          <a:stretch>
            <a:fillRect/>
          </a:stretch>
        </p:blipFill>
        <p:spPr>
          <a:xfrm>
            <a:off x="6029872" y="4467873"/>
            <a:ext cx="2645098" cy="2069294"/>
          </a:xfrm>
          <a:prstGeom prst="rect">
            <a:avLst/>
          </a:prstGeom>
        </p:spPr>
      </p:pic>
      <p:pic>
        <p:nvPicPr>
          <p:cNvPr id="36" name="Picture 35">
            <a:extLst>
              <a:ext uri="{FF2B5EF4-FFF2-40B4-BE49-F238E27FC236}">
                <a16:creationId xmlns:a16="http://schemas.microsoft.com/office/drawing/2014/main" id="{2DCFF1EF-7FD6-76E0-A980-2B830D2F012B}"/>
              </a:ext>
            </a:extLst>
          </p:cNvPr>
          <p:cNvPicPr>
            <a:picLocks noChangeAspect="1"/>
          </p:cNvPicPr>
          <p:nvPr/>
        </p:nvPicPr>
        <p:blipFill>
          <a:blip r:embed="rId6">
            <a:extLst>
              <a:ext uri="{28A0092B-C50C-407E-A947-70E740481C1C}">
                <a14:useLocalDpi xmlns:a14="http://schemas.microsoft.com/office/drawing/2010/main" val="0"/>
              </a:ext>
            </a:extLst>
          </a:blip>
          <a:srcRect r="7325"/>
          <a:stretch>
            <a:fillRect/>
          </a:stretch>
        </p:blipFill>
        <p:spPr>
          <a:xfrm>
            <a:off x="273516" y="4457742"/>
            <a:ext cx="2652898" cy="2075378"/>
          </a:xfrm>
          <a:prstGeom prst="rect">
            <a:avLst/>
          </a:prstGeom>
        </p:spPr>
      </p:pic>
      <p:pic>
        <p:nvPicPr>
          <p:cNvPr id="38" name="Picture 37">
            <a:extLst>
              <a:ext uri="{FF2B5EF4-FFF2-40B4-BE49-F238E27FC236}">
                <a16:creationId xmlns:a16="http://schemas.microsoft.com/office/drawing/2014/main" id="{8288641F-1DD8-BDD3-FC9F-5EE52A093526}"/>
              </a:ext>
            </a:extLst>
          </p:cNvPr>
          <p:cNvPicPr>
            <a:picLocks noChangeAspect="1"/>
          </p:cNvPicPr>
          <p:nvPr/>
        </p:nvPicPr>
        <p:blipFill>
          <a:blip r:embed="rId7">
            <a:extLst>
              <a:ext uri="{28A0092B-C50C-407E-A947-70E740481C1C}">
                <a14:useLocalDpi xmlns:a14="http://schemas.microsoft.com/office/drawing/2010/main" val="0"/>
              </a:ext>
            </a:extLst>
          </a:blip>
          <a:srcRect r="14147"/>
          <a:stretch>
            <a:fillRect/>
          </a:stretch>
        </p:blipFill>
        <p:spPr>
          <a:xfrm>
            <a:off x="8904515" y="1590675"/>
            <a:ext cx="2671564" cy="2077030"/>
          </a:xfrm>
          <a:prstGeom prst="rect">
            <a:avLst/>
          </a:prstGeom>
        </p:spPr>
      </p:pic>
      <p:pic>
        <p:nvPicPr>
          <p:cNvPr id="40" name="Picture 39">
            <a:extLst>
              <a:ext uri="{FF2B5EF4-FFF2-40B4-BE49-F238E27FC236}">
                <a16:creationId xmlns:a16="http://schemas.microsoft.com/office/drawing/2014/main" id="{D2AE7CF9-D8FE-05BD-CF0F-6C64979C5256}"/>
              </a:ext>
            </a:extLst>
          </p:cNvPr>
          <p:cNvPicPr>
            <a:picLocks noChangeAspect="1"/>
          </p:cNvPicPr>
          <p:nvPr/>
        </p:nvPicPr>
        <p:blipFill>
          <a:blip r:embed="rId8">
            <a:extLst>
              <a:ext uri="{28A0092B-C50C-407E-A947-70E740481C1C}">
                <a14:useLocalDpi xmlns:a14="http://schemas.microsoft.com/office/drawing/2010/main" val="0"/>
              </a:ext>
            </a:extLst>
          </a:blip>
          <a:srcRect l="-8603" t="234" r="15286" b="-234"/>
          <a:stretch>
            <a:fillRect/>
          </a:stretch>
        </p:blipFill>
        <p:spPr>
          <a:xfrm>
            <a:off x="11487710" y="1588568"/>
            <a:ext cx="2909109" cy="2078301"/>
          </a:xfrm>
          <a:prstGeom prst="rect">
            <a:avLst/>
          </a:prstGeom>
        </p:spPr>
      </p:pic>
      <p:pic>
        <p:nvPicPr>
          <p:cNvPr id="42" name="Picture 41">
            <a:extLst>
              <a:ext uri="{FF2B5EF4-FFF2-40B4-BE49-F238E27FC236}">
                <a16:creationId xmlns:a16="http://schemas.microsoft.com/office/drawing/2014/main" id="{A054CB82-9DFE-5C38-F37B-59AF04C04A2B}"/>
              </a:ext>
            </a:extLst>
          </p:cNvPr>
          <p:cNvPicPr>
            <a:picLocks noChangeAspect="1"/>
          </p:cNvPicPr>
          <p:nvPr/>
        </p:nvPicPr>
        <p:blipFill>
          <a:blip r:embed="rId9">
            <a:extLst>
              <a:ext uri="{28A0092B-C50C-407E-A947-70E740481C1C}">
                <a14:useLocalDpi xmlns:a14="http://schemas.microsoft.com/office/drawing/2010/main" val="0"/>
              </a:ext>
            </a:extLst>
          </a:blip>
          <a:srcRect l="7224" t="130" r="7147" b="-130"/>
          <a:stretch>
            <a:fillRect/>
          </a:stretch>
        </p:blipFill>
        <p:spPr>
          <a:xfrm>
            <a:off x="3142689" y="1588568"/>
            <a:ext cx="2675658" cy="2083174"/>
          </a:xfrm>
          <a:prstGeom prst="rect">
            <a:avLst/>
          </a:prstGeom>
        </p:spPr>
      </p:pic>
      <p:pic>
        <p:nvPicPr>
          <p:cNvPr id="44" name="Picture 43">
            <a:extLst>
              <a:ext uri="{FF2B5EF4-FFF2-40B4-BE49-F238E27FC236}">
                <a16:creationId xmlns:a16="http://schemas.microsoft.com/office/drawing/2014/main" id="{A6D625B5-2816-D73A-1D68-CD5E4D624888}"/>
              </a:ext>
            </a:extLst>
          </p:cNvPr>
          <p:cNvPicPr>
            <a:picLocks noChangeAspect="1"/>
          </p:cNvPicPr>
          <p:nvPr/>
        </p:nvPicPr>
        <p:blipFill>
          <a:blip r:embed="rId10">
            <a:extLst>
              <a:ext uri="{28A0092B-C50C-407E-A947-70E740481C1C}">
                <a14:useLocalDpi xmlns:a14="http://schemas.microsoft.com/office/drawing/2010/main" val="0"/>
              </a:ext>
            </a:extLst>
          </a:blip>
          <a:srcRect l="44795" t="32281" r="13327" b="2779"/>
          <a:stretch>
            <a:fillRect/>
          </a:stretch>
        </p:blipFill>
        <p:spPr>
          <a:xfrm>
            <a:off x="6003718" y="1584788"/>
            <a:ext cx="2662075" cy="2086954"/>
          </a:xfrm>
          <a:prstGeom prst="rect">
            <a:avLst/>
          </a:prstGeom>
        </p:spPr>
      </p:pic>
      <p:sp>
        <p:nvSpPr>
          <p:cNvPr id="3" name="Footer Placeholder 2">
            <a:extLst>
              <a:ext uri="{FF2B5EF4-FFF2-40B4-BE49-F238E27FC236}">
                <a16:creationId xmlns:a16="http://schemas.microsoft.com/office/drawing/2014/main" id="{80738CE0-346A-372C-0B5A-CF8625763CF6}"/>
              </a:ext>
            </a:extLst>
          </p:cNvPr>
          <p:cNvSpPr>
            <a:spLocks noGrp="1"/>
          </p:cNvSpPr>
          <p:nvPr>
            <p:ph type="ftr" sz="quarter" idx="3"/>
          </p:nvPr>
        </p:nvSpPr>
        <p:spPr/>
        <p:txBody>
          <a:bodyPr/>
          <a:lstStyle/>
          <a:p>
            <a:r>
              <a:rPr lang="en-US"/>
              <a:t>Proposed Trail Route</a:t>
            </a:r>
            <a:endParaRPr lang="en-US" dirty="0">
              <a:latin typeface="Univers Condensed Light" panose="020B0306020202040204" pitchFamily="34" charset="0"/>
            </a:endParaRPr>
          </a:p>
        </p:txBody>
      </p:sp>
      <p:sp>
        <p:nvSpPr>
          <p:cNvPr id="4" name="Slide Number Placeholder 3">
            <a:extLst>
              <a:ext uri="{FF2B5EF4-FFF2-40B4-BE49-F238E27FC236}">
                <a16:creationId xmlns:a16="http://schemas.microsoft.com/office/drawing/2014/main" id="{B5F32442-9E37-1FEF-D79C-34AC66BFBA11}"/>
              </a:ext>
            </a:extLst>
          </p:cNvPr>
          <p:cNvSpPr>
            <a:spLocks noGrp="1"/>
          </p:cNvSpPr>
          <p:nvPr>
            <p:ph type="sldNum" sz="quarter" idx="4"/>
          </p:nvPr>
        </p:nvSpPr>
        <p:spPr/>
        <p:txBody>
          <a:bodyPr/>
          <a:lstStyle/>
          <a:p>
            <a:fld id="{F4164499-FEF6-44A9-88E0-C31C32BD1C97}" type="slidenum">
              <a:rPr lang="en-US" smtClean="0">
                <a:latin typeface="Univers Condensed Light" panose="020B0306020202040204" pitchFamily="34" charset="0"/>
              </a:rPr>
              <a:pPr/>
              <a:t>30</a:t>
            </a:fld>
            <a:r>
              <a:rPr lang="en-US"/>
              <a:t>	</a:t>
            </a:r>
            <a:endParaRPr lang="en-US" b="1" dirty="0"/>
          </a:p>
        </p:txBody>
      </p:sp>
      <p:sp>
        <p:nvSpPr>
          <p:cNvPr id="7" name="Title 6">
            <a:extLst>
              <a:ext uri="{FF2B5EF4-FFF2-40B4-BE49-F238E27FC236}">
                <a16:creationId xmlns:a16="http://schemas.microsoft.com/office/drawing/2014/main" id="{16793582-DABC-46B9-5BDA-158F062653CD}"/>
              </a:ext>
            </a:extLst>
          </p:cNvPr>
          <p:cNvSpPr>
            <a:spLocks noGrp="1"/>
          </p:cNvSpPr>
          <p:nvPr>
            <p:ph type="title"/>
          </p:nvPr>
        </p:nvSpPr>
        <p:spPr/>
        <p:txBody>
          <a:bodyPr/>
          <a:lstStyle/>
          <a:p>
            <a:r>
              <a:rPr lang="en-US" dirty="0"/>
              <a:t>Envisioning a future trail</a:t>
            </a:r>
          </a:p>
        </p:txBody>
      </p:sp>
      <p:sp>
        <p:nvSpPr>
          <p:cNvPr id="8" name="Text Placeholder 7">
            <a:extLst>
              <a:ext uri="{FF2B5EF4-FFF2-40B4-BE49-F238E27FC236}">
                <a16:creationId xmlns:a16="http://schemas.microsoft.com/office/drawing/2014/main" id="{35108FA0-A590-304A-7440-FA923F77844F}"/>
              </a:ext>
            </a:extLst>
          </p:cNvPr>
          <p:cNvSpPr>
            <a:spLocks noGrp="1"/>
          </p:cNvSpPr>
          <p:nvPr>
            <p:ph type="body" sz="quarter" idx="10"/>
          </p:nvPr>
        </p:nvSpPr>
        <p:spPr/>
        <p:txBody>
          <a:bodyPr/>
          <a:lstStyle/>
          <a:p>
            <a:r>
              <a:rPr lang="en-US" dirty="0"/>
              <a:t>How would you use the trail?</a:t>
            </a:r>
          </a:p>
        </p:txBody>
      </p:sp>
      <p:sp>
        <p:nvSpPr>
          <p:cNvPr id="14" name="TextBox 13">
            <a:extLst>
              <a:ext uri="{FF2B5EF4-FFF2-40B4-BE49-F238E27FC236}">
                <a16:creationId xmlns:a16="http://schemas.microsoft.com/office/drawing/2014/main" id="{4A7CDB10-B409-722E-AD03-86FB6459EE72}"/>
              </a:ext>
            </a:extLst>
          </p:cNvPr>
          <p:cNvSpPr txBox="1"/>
          <p:nvPr/>
        </p:nvSpPr>
        <p:spPr>
          <a:xfrm>
            <a:off x="264339" y="3673262"/>
            <a:ext cx="2664461" cy="369332"/>
          </a:xfrm>
          <a:prstGeom prst="rect">
            <a:avLst/>
          </a:prstGeom>
          <a:noFill/>
        </p:spPr>
        <p:txBody>
          <a:bodyPr wrap="square" rtlCol="0">
            <a:spAutoFit/>
          </a:bodyPr>
          <a:lstStyle/>
          <a:p>
            <a:r>
              <a:rPr lang="en-US" b="1" dirty="0">
                <a:latin typeface="Univers Condensed Light" panose="020B0306020202040204" pitchFamily="34" charset="0"/>
              </a:rPr>
              <a:t>Recreation and fitness</a:t>
            </a:r>
          </a:p>
        </p:txBody>
      </p:sp>
      <p:sp>
        <p:nvSpPr>
          <p:cNvPr id="15" name="TextBox 14">
            <a:extLst>
              <a:ext uri="{FF2B5EF4-FFF2-40B4-BE49-F238E27FC236}">
                <a16:creationId xmlns:a16="http://schemas.microsoft.com/office/drawing/2014/main" id="{9559078A-B059-F47B-4CAE-748370A3F208}"/>
              </a:ext>
            </a:extLst>
          </p:cNvPr>
          <p:cNvSpPr txBox="1"/>
          <p:nvPr/>
        </p:nvSpPr>
        <p:spPr>
          <a:xfrm>
            <a:off x="3137917" y="3709087"/>
            <a:ext cx="2664461" cy="369332"/>
          </a:xfrm>
          <a:prstGeom prst="rect">
            <a:avLst/>
          </a:prstGeom>
          <a:noFill/>
        </p:spPr>
        <p:txBody>
          <a:bodyPr wrap="square" rtlCol="0">
            <a:spAutoFit/>
          </a:bodyPr>
          <a:lstStyle/>
          <a:p>
            <a:r>
              <a:rPr lang="en-US" b="1" dirty="0">
                <a:latin typeface="Univers Condensed Light" panose="020B0306020202040204" pitchFamily="34" charset="0"/>
              </a:rPr>
              <a:t>Walking a pet</a:t>
            </a:r>
          </a:p>
        </p:txBody>
      </p:sp>
      <p:sp>
        <p:nvSpPr>
          <p:cNvPr id="16" name="TextBox 15">
            <a:extLst>
              <a:ext uri="{FF2B5EF4-FFF2-40B4-BE49-F238E27FC236}">
                <a16:creationId xmlns:a16="http://schemas.microsoft.com/office/drawing/2014/main" id="{989BF8F2-C322-8AB6-3104-018129344728}"/>
              </a:ext>
            </a:extLst>
          </p:cNvPr>
          <p:cNvSpPr txBox="1"/>
          <p:nvPr/>
        </p:nvSpPr>
        <p:spPr>
          <a:xfrm>
            <a:off x="6011495" y="3717900"/>
            <a:ext cx="2654298" cy="369332"/>
          </a:xfrm>
          <a:prstGeom prst="rect">
            <a:avLst/>
          </a:prstGeom>
          <a:noFill/>
        </p:spPr>
        <p:txBody>
          <a:bodyPr wrap="square" rtlCol="0">
            <a:spAutoFit/>
          </a:bodyPr>
          <a:lstStyle/>
          <a:p>
            <a:r>
              <a:rPr lang="en-US" b="1" dirty="0">
                <a:latin typeface="Univers Condensed Light" panose="020B0306020202040204" pitchFamily="34" charset="0"/>
              </a:rPr>
              <a:t>Commuting to work or school</a:t>
            </a:r>
          </a:p>
        </p:txBody>
      </p:sp>
      <p:sp>
        <p:nvSpPr>
          <p:cNvPr id="17" name="TextBox 16">
            <a:extLst>
              <a:ext uri="{FF2B5EF4-FFF2-40B4-BE49-F238E27FC236}">
                <a16:creationId xmlns:a16="http://schemas.microsoft.com/office/drawing/2014/main" id="{0C0A99E6-A002-2273-2CA8-F53CF98A1CE0}"/>
              </a:ext>
            </a:extLst>
          </p:cNvPr>
          <p:cNvSpPr txBox="1"/>
          <p:nvPr/>
        </p:nvSpPr>
        <p:spPr>
          <a:xfrm>
            <a:off x="8874910" y="3676710"/>
            <a:ext cx="2654298" cy="646331"/>
          </a:xfrm>
          <a:prstGeom prst="rect">
            <a:avLst/>
          </a:prstGeom>
          <a:noFill/>
        </p:spPr>
        <p:txBody>
          <a:bodyPr wrap="square" rtlCol="0">
            <a:spAutoFit/>
          </a:bodyPr>
          <a:lstStyle/>
          <a:p>
            <a:r>
              <a:rPr lang="en-US" b="1" dirty="0">
                <a:latin typeface="Univers Condensed Light" panose="020B0306020202040204" pitchFamily="34" charset="0"/>
              </a:rPr>
              <a:t>Connecting to a bus or rideshare</a:t>
            </a:r>
          </a:p>
        </p:txBody>
      </p:sp>
      <p:sp>
        <p:nvSpPr>
          <p:cNvPr id="18" name="TextBox 17">
            <a:extLst>
              <a:ext uri="{FF2B5EF4-FFF2-40B4-BE49-F238E27FC236}">
                <a16:creationId xmlns:a16="http://schemas.microsoft.com/office/drawing/2014/main" id="{C498D1BB-4E2E-58F8-DD61-C0ABB12E9DB9}"/>
              </a:ext>
            </a:extLst>
          </p:cNvPr>
          <p:cNvSpPr txBox="1"/>
          <p:nvPr/>
        </p:nvSpPr>
        <p:spPr>
          <a:xfrm>
            <a:off x="11738325" y="3722563"/>
            <a:ext cx="2654298" cy="369332"/>
          </a:xfrm>
          <a:prstGeom prst="rect">
            <a:avLst/>
          </a:prstGeom>
          <a:noFill/>
        </p:spPr>
        <p:txBody>
          <a:bodyPr wrap="square" rtlCol="0">
            <a:spAutoFit/>
          </a:bodyPr>
          <a:lstStyle/>
          <a:p>
            <a:r>
              <a:rPr lang="en-US" b="1" dirty="0">
                <a:latin typeface="Univers Condensed Light" panose="020B0306020202040204" pitchFamily="34" charset="0"/>
              </a:rPr>
              <a:t>Shopping or running errands</a:t>
            </a:r>
          </a:p>
        </p:txBody>
      </p:sp>
      <p:sp>
        <p:nvSpPr>
          <p:cNvPr id="23" name="TextBox 22">
            <a:extLst>
              <a:ext uri="{FF2B5EF4-FFF2-40B4-BE49-F238E27FC236}">
                <a16:creationId xmlns:a16="http://schemas.microsoft.com/office/drawing/2014/main" id="{A56AE309-FDD7-F4E4-9953-5FF5A00D18BB}"/>
              </a:ext>
            </a:extLst>
          </p:cNvPr>
          <p:cNvSpPr txBox="1"/>
          <p:nvPr/>
        </p:nvSpPr>
        <p:spPr>
          <a:xfrm>
            <a:off x="273516" y="6537572"/>
            <a:ext cx="2664461" cy="646331"/>
          </a:xfrm>
          <a:prstGeom prst="rect">
            <a:avLst/>
          </a:prstGeom>
          <a:noFill/>
        </p:spPr>
        <p:txBody>
          <a:bodyPr wrap="square" rtlCol="0">
            <a:spAutoFit/>
          </a:bodyPr>
          <a:lstStyle/>
          <a:p>
            <a:r>
              <a:rPr lang="en-US" b="1" dirty="0">
                <a:latin typeface="Univers Condensed Light" panose="020B0306020202040204" pitchFamily="34" charset="0"/>
              </a:rPr>
              <a:t>Connecting to a park, other trails, or the lakefront</a:t>
            </a:r>
          </a:p>
        </p:txBody>
      </p:sp>
      <p:sp>
        <p:nvSpPr>
          <p:cNvPr id="24" name="TextBox 23">
            <a:extLst>
              <a:ext uri="{FF2B5EF4-FFF2-40B4-BE49-F238E27FC236}">
                <a16:creationId xmlns:a16="http://schemas.microsoft.com/office/drawing/2014/main" id="{FDA48E58-C079-3F52-00ED-05FE0E8EE646}"/>
              </a:ext>
            </a:extLst>
          </p:cNvPr>
          <p:cNvSpPr txBox="1"/>
          <p:nvPr/>
        </p:nvSpPr>
        <p:spPr>
          <a:xfrm>
            <a:off x="3147094" y="6573397"/>
            <a:ext cx="2664461" cy="923330"/>
          </a:xfrm>
          <a:prstGeom prst="rect">
            <a:avLst/>
          </a:prstGeom>
          <a:noFill/>
        </p:spPr>
        <p:txBody>
          <a:bodyPr wrap="square" rtlCol="0">
            <a:spAutoFit/>
          </a:bodyPr>
          <a:lstStyle/>
          <a:p>
            <a:r>
              <a:rPr lang="en-US" b="1" dirty="0">
                <a:latin typeface="Univers Condensed Light" panose="020B0306020202040204" pitchFamily="34" charset="0"/>
              </a:rPr>
              <a:t>Social gatherings (group runs, bike rides, other community events)</a:t>
            </a:r>
          </a:p>
        </p:txBody>
      </p:sp>
      <p:sp>
        <p:nvSpPr>
          <p:cNvPr id="25" name="TextBox 24">
            <a:extLst>
              <a:ext uri="{FF2B5EF4-FFF2-40B4-BE49-F238E27FC236}">
                <a16:creationId xmlns:a16="http://schemas.microsoft.com/office/drawing/2014/main" id="{5293CF55-4E00-009D-6CF3-BD75FC7CD8AD}"/>
              </a:ext>
            </a:extLst>
          </p:cNvPr>
          <p:cNvSpPr txBox="1"/>
          <p:nvPr/>
        </p:nvSpPr>
        <p:spPr>
          <a:xfrm>
            <a:off x="6020672" y="6582210"/>
            <a:ext cx="2654298" cy="646331"/>
          </a:xfrm>
          <a:prstGeom prst="rect">
            <a:avLst/>
          </a:prstGeom>
          <a:noFill/>
        </p:spPr>
        <p:txBody>
          <a:bodyPr wrap="square" rtlCol="0">
            <a:spAutoFit/>
          </a:bodyPr>
          <a:lstStyle/>
          <a:p>
            <a:r>
              <a:rPr lang="en-US" b="1" dirty="0">
                <a:latin typeface="Univers Condensed Light" panose="020B0306020202040204" pitchFamily="34" charset="0"/>
              </a:rPr>
              <a:t>Fresh air, meditation, people watching, taking a break</a:t>
            </a:r>
          </a:p>
        </p:txBody>
      </p:sp>
      <p:sp>
        <p:nvSpPr>
          <p:cNvPr id="26" name="TextBox 25">
            <a:extLst>
              <a:ext uri="{FF2B5EF4-FFF2-40B4-BE49-F238E27FC236}">
                <a16:creationId xmlns:a16="http://schemas.microsoft.com/office/drawing/2014/main" id="{B3A1044C-7B6F-ACAD-81DB-2F5DDB987998}"/>
              </a:ext>
            </a:extLst>
          </p:cNvPr>
          <p:cNvSpPr txBox="1"/>
          <p:nvPr/>
        </p:nvSpPr>
        <p:spPr>
          <a:xfrm>
            <a:off x="8913148" y="6582210"/>
            <a:ext cx="2654298" cy="369332"/>
          </a:xfrm>
          <a:prstGeom prst="rect">
            <a:avLst/>
          </a:prstGeom>
          <a:noFill/>
        </p:spPr>
        <p:txBody>
          <a:bodyPr wrap="square" rtlCol="0">
            <a:spAutoFit/>
          </a:bodyPr>
          <a:lstStyle/>
          <a:p>
            <a:r>
              <a:rPr lang="en-US" b="1" dirty="0">
                <a:latin typeface="Univers Condensed Light" panose="020B0306020202040204" pitchFamily="34" charset="0"/>
              </a:rPr>
              <a:t>Other</a:t>
            </a:r>
          </a:p>
        </p:txBody>
      </p:sp>
      <p:sp>
        <p:nvSpPr>
          <p:cNvPr id="5" name="TextBox 4">
            <a:extLst>
              <a:ext uri="{FF2B5EF4-FFF2-40B4-BE49-F238E27FC236}">
                <a16:creationId xmlns:a16="http://schemas.microsoft.com/office/drawing/2014/main" id="{ADC9AEE9-CA8B-A4E7-9B17-51BC22DC8E0C}"/>
              </a:ext>
            </a:extLst>
          </p:cNvPr>
          <p:cNvSpPr txBox="1"/>
          <p:nvPr/>
        </p:nvSpPr>
        <p:spPr>
          <a:xfrm>
            <a:off x="7544834" y="5790247"/>
            <a:ext cx="1130136" cy="769441"/>
          </a:xfrm>
          <a:prstGeom prst="rect">
            <a:avLst/>
          </a:prstGeom>
          <a:solidFill>
            <a:schemeClr val="bg1"/>
          </a:solidFill>
        </p:spPr>
        <p:txBody>
          <a:bodyPr wrap="square" rtlCol="0">
            <a:spAutoFit/>
          </a:bodyPr>
          <a:lstStyle/>
          <a:p>
            <a:r>
              <a:rPr lang="en-US" sz="4400" dirty="0">
                <a:solidFill>
                  <a:srgbClr val="05787F"/>
                </a:solidFill>
                <a:latin typeface="+mj-lt"/>
              </a:rPr>
              <a:t>13%</a:t>
            </a:r>
          </a:p>
        </p:txBody>
      </p:sp>
      <p:sp>
        <p:nvSpPr>
          <p:cNvPr id="6" name="TextBox 5">
            <a:extLst>
              <a:ext uri="{FF2B5EF4-FFF2-40B4-BE49-F238E27FC236}">
                <a16:creationId xmlns:a16="http://schemas.microsoft.com/office/drawing/2014/main" id="{94725FEE-37A8-D4A0-D3D4-440EAAB9CB32}"/>
              </a:ext>
            </a:extLst>
          </p:cNvPr>
          <p:cNvSpPr txBox="1"/>
          <p:nvPr/>
        </p:nvSpPr>
        <p:spPr>
          <a:xfrm>
            <a:off x="1551577" y="2686034"/>
            <a:ext cx="1561798" cy="1015663"/>
          </a:xfrm>
          <a:prstGeom prst="rect">
            <a:avLst/>
          </a:prstGeom>
          <a:solidFill>
            <a:schemeClr val="bg1"/>
          </a:solidFill>
        </p:spPr>
        <p:txBody>
          <a:bodyPr wrap="square" rtlCol="0">
            <a:spAutoFit/>
          </a:bodyPr>
          <a:lstStyle/>
          <a:p>
            <a:r>
              <a:rPr lang="en-US" sz="6000" b="1" dirty="0">
                <a:solidFill>
                  <a:srgbClr val="05787F"/>
                </a:solidFill>
                <a:latin typeface="+mj-lt"/>
              </a:rPr>
              <a:t>30%</a:t>
            </a:r>
          </a:p>
        </p:txBody>
      </p:sp>
      <p:sp>
        <p:nvSpPr>
          <p:cNvPr id="9" name="TextBox 8">
            <a:extLst>
              <a:ext uri="{FF2B5EF4-FFF2-40B4-BE49-F238E27FC236}">
                <a16:creationId xmlns:a16="http://schemas.microsoft.com/office/drawing/2014/main" id="{8C880B28-8E00-FD5A-7ACE-364BEB50FB77}"/>
              </a:ext>
            </a:extLst>
          </p:cNvPr>
          <p:cNvSpPr txBox="1"/>
          <p:nvPr/>
        </p:nvSpPr>
        <p:spPr>
          <a:xfrm>
            <a:off x="1773044" y="5783519"/>
            <a:ext cx="1174136" cy="769441"/>
          </a:xfrm>
          <a:prstGeom prst="rect">
            <a:avLst/>
          </a:prstGeom>
          <a:solidFill>
            <a:schemeClr val="bg1"/>
          </a:solidFill>
        </p:spPr>
        <p:txBody>
          <a:bodyPr wrap="square" rtlCol="0">
            <a:spAutoFit/>
          </a:bodyPr>
          <a:lstStyle/>
          <a:p>
            <a:r>
              <a:rPr lang="en-US" sz="4400" dirty="0">
                <a:solidFill>
                  <a:srgbClr val="05787F"/>
                </a:solidFill>
                <a:latin typeface="+mj-lt"/>
              </a:rPr>
              <a:t>24%</a:t>
            </a:r>
          </a:p>
        </p:txBody>
      </p:sp>
      <p:sp>
        <p:nvSpPr>
          <p:cNvPr id="10" name="TextBox 9">
            <a:extLst>
              <a:ext uri="{FF2B5EF4-FFF2-40B4-BE49-F238E27FC236}">
                <a16:creationId xmlns:a16="http://schemas.microsoft.com/office/drawing/2014/main" id="{AD9B29CB-F04E-C854-D57A-7DC635A182B2}"/>
              </a:ext>
            </a:extLst>
          </p:cNvPr>
          <p:cNvSpPr txBox="1"/>
          <p:nvPr/>
        </p:nvSpPr>
        <p:spPr>
          <a:xfrm>
            <a:off x="10690564" y="5790247"/>
            <a:ext cx="856997" cy="769441"/>
          </a:xfrm>
          <a:prstGeom prst="rect">
            <a:avLst/>
          </a:prstGeom>
          <a:solidFill>
            <a:schemeClr val="bg1"/>
          </a:solidFill>
        </p:spPr>
        <p:txBody>
          <a:bodyPr wrap="square" rtlCol="0">
            <a:spAutoFit/>
          </a:bodyPr>
          <a:lstStyle/>
          <a:p>
            <a:r>
              <a:rPr lang="en-US" sz="4400" dirty="0">
                <a:solidFill>
                  <a:srgbClr val="05787F"/>
                </a:solidFill>
                <a:latin typeface="+mj-lt"/>
              </a:rPr>
              <a:t>1%</a:t>
            </a:r>
          </a:p>
        </p:txBody>
      </p:sp>
      <p:sp>
        <p:nvSpPr>
          <p:cNvPr id="11" name="TextBox 10">
            <a:extLst>
              <a:ext uri="{FF2B5EF4-FFF2-40B4-BE49-F238E27FC236}">
                <a16:creationId xmlns:a16="http://schemas.microsoft.com/office/drawing/2014/main" id="{F174CFF7-E1FA-5305-C12D-F89917E873F4}"/>
              </a:ext>
            </a:extLst>
          </p:cNvPr>
          <p:cNvSpPr txBox="1"/>
          <p:nvPr/>
        </p:nvSpPr>
        <p:spPr>
          <a:xfrm>
            <a:off x="4676776" y="5785755"/>
            <a:ext cx="1174136" cy="769441"/>
          </a:xfrm>
          <a:prstGeom prst="rect">
            <a:avLst/>
          </a:prstGeom>
          <a:solidFill>
            <a:schemeClr val="bg1"/>
          </a:solidFill>
        </p:spPr>
        <p:txBody>
          <a:bodyPr wrap="square" rtlCol="0">
            <a:spAutoFit/>
          </a:bodyPr>
          <a:lstStyle/>
          <a:p>
            <a:r>
              <a:rPr lang="en-US" sz="4400" dirty="0">
                <a:solidFill>
                  <a:srgbClr val="05787F"/>
                </a:solidFill>
                <a:latin typeface="+mj-lt"/>
              </a:rPr>
              <a:t>13%</a:t>
            </a:r>
          </a:p>
        </p:txBody>
      </p:sp>
      <p:sp>
        <p:nvSpPr>
          <p:cNvPr id="12" name="TextBox 11">
            <a:extLst>
              <a:ext uri="{FF2B5EF4-FFF2-40B4-BE49-F238E27FC236}">
                <a16:creationId xmlns:a16="http://schemas.microsoft.com/office/drawing/2014/main" id="{B67063BC-F3C1-7C43-0A76-475428F8C37E}"/>
              </a:ext>
            </a:extLst>
          </p:cNvPr>
          <p:cNvSpPr txBox="1"/>
          <p:nvPr/>
        </p:nvSpPr>
        <p:spPr>
          <a:xfrm>
            <a:off x="4939989" y="2955102"/>
            <a:ext cx="902899" cy="769441"/>
          </a:xfrm>
          <a:prstGeom prst="rect">
            <a:avLst/>
          </a:prstGeom>
          <a:solidFill>
            <a:schemeClr val="bg1"/>
          </a:solidFill>
        </p:spPr>
        <p:txBody>
          <a:bodyPr wrap="square" rtlCol="0">
            <a:spAutoFit/>
          </a:bodyPr>
          <a:lstStyle/>
          <a:p>
            <a:r>
              <a:rPr lang="en-US" sz="4400" dirty="0">
                <a:solidFill>
                  <a:srgbClr val="05787F"/>
                </a:solidFill>
                <a:latin typeface="+mj-lt"/>
              </a:rPr>
              <a:t>3%</a:t>
            </a:r>
          </a:p>
        </p:txBody>
      </p:sp>
      <p:sp>
        <p:nvSpPr>
          <p:cNvPr id="13" name="TextBox 12">
            <a:extLst>
              <a:ext uri="{FF2B5EF4-FFF2-40B4-BE49-F238E27FC236}">
                <a16:creationId xmlns:a16="http://schemas.microsoft.com/office/drawing/2014/main" id="{F4F9C055-8DF9-B5D1-52F5-C2800B9EC8C3}"/>
              </a:ext>
            </a:extLst>
          </p:cNvPr>
          <p:cNvSpPr txBox="1"/>
          <p:nvPr/>
        </p:nvSpPr>
        <p:spPr>
          <a:xfrm>
            <a:off x="7761906" y="2903820"/>
            <a:ext cx="902899" cy="769441"/>
          </a:xfrm>
          <a:prstGeom prst="rect">
            <a:avLst/>
          </a:prstGeom>
          <a:solidFill>
            <a:schemeClr val="bg1"/>
          </a:solidFill>
        </p:spPr>
        <p:txBody>
          <a:bodyPr wrap="square" rtlCol="0">
            <a:spAutoFit/>
          </a:bodyPr>
          <a:lstStyle/>
          <a:p>
            <a:r>
              <a:rPr lang="en-US" sz="4400" dirty="0">
                <a:solidFill>
                  <a:srgbClr val="05787F"/>
                </a:solidFill>
                <a:latin typeface="+mj-lt"/>
              </a:rPr>
              <a:t>8%</a:t>
            </a:r>
          </a:p>
        </p:txBody>
      </p:sp>
      <p:sp>
        <p:nvSpPr>
          <p:cNvPr id="19" name="TextBox 18">
            <a:extLst>
              <a:ext uri="{FF2B5EF4-FFF2-40B4-BE49-F238E27FC236}">
                <a16:creationId xmlns:a16="http://schemas.microsoft.com/office/drawing/2014/main" id="{9951E8FF-3AA9-A5CD-874A-70A2A17E8704}"/>
              </a:ext>
            </a:extLst>
          </p:cNvPr>
          <p:cNvSpPr txBox="1"/>
          <p:nvPr/>
        </p:nvSpPr>
        <p:spPr>
          <a:xfrm>
            <a:off x="10690565" y="2909525"/>
            <a:ext cx="902899" cy="769441"/>
          </a:xfrm>
          <a:prstGeom prst="rect">
            <a:avLst/>
          </a:prstGeom>
          <a:solidFill>
            <a:schemeClr val="bg1"/>
          </a:solidFill>
        </p:spPr>
        <p:txBody>
          <a:bodyPr wrap="square" rtlCol="0">
            <a:spAutoFit/>
          </a:bodyPr>
          <a:lstStyle/>
          <a:p>
            <a:r>
              <a:rPr lang="en-US" sz="4400" dirty="0">
                <a:solidFill>
                  <a:srgbClr val="05787F"/>
                </a:solidFill>
                <a:latin typeface="+mj-lt"/>
              </a:rPr>
              <a:t>3%</a:t>
            </a:r>
          </a:p>
        </p:txBody>
      </p:sp>
      <p:sp>
        <p:nvSpPr>
          <p:cNvPr id="20" name="TextBox 19">
            <a:extLst>
              <a:ext uri="{FF2B5EF4-FFF2-40B4-BE49-F238E27FC236}">
                <a16:creationId xmlns:a16="http://schemas.microsoft.com/office/drawing/2014/main" id="{35A382F6-C3A1-0F44-CFD8-7B41A2B877C8}"/>
              </a:ext>
            </a:extLst>
          </p:cNvPr>
          <p:cNvSpPr txBox="1"/>
          <p:nvPr/>
        </p:nvSpPr>
        <p:spPr>
          <a:xfrm>
            <a:off x="13553980" y="2962838"/>
            <a:ext cx="861402" cy="769441"/>
          </a:xfrm>
          <a:prstGeom prst="rect">
            <a:avLst/>
          </a:prstGeom>
          <a:solidFill>
            <a:schemeClr val="bg1"/>
          </a:solidFill>
        </p:spPr>
        <p:txBody>
          <a:bodyPr wrap="square" rtlCol="0">
            <a:spAutoFit/>
          </a:bodyPr>
          <a:lstStyle/>
          <a:p>
            <a:r>
              <a:rPr lang="en-US" sz="4400" dirty="0">
                <a:solidFill>
                  <a:srgbClr val="05787F"/>
                </a:solidFill>
                <a:latin typeface="+mj-lt"/>
              </a:rPr>
              <a:t>5%</a:t>
            </a:r>
          </a:p>
        </p:txBody>
      </p:sp>
      <p:sp>
        <p:nvSpPr>
          <p:cNvPr id="2" name="Rectangle 1">
            <a:extLst>
              <a:ext uri="{FF2B5EF4-FFF2-40B4-BE49-F238E27FC236}">
                <a16:creationId xmlns:a16="http://schemas.microsoft.com/office/drawing/2014/main" id="{CAD9E6AF-01AE-C92A-E25A-A3930767F0BE}"/>
              </a:ext>
            </a:extLst>
          </p:cNvPr>
          <p:cNvSpPr/>
          <p:nvPr/>
        </p:nvSpPr>
        <p:spPr>
          <a:xfrm>
            <a:off x="1546596" y="2690293"/>
            <a:ext cx="1507725" cy="976576"/>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72859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23081C-EED2-F20C-7C88-6D0FB44AEF88}"/>
              </a:ext>
            </a:extLst>
          </p:cNvPr>
          <p:cNvSpPr>
            <a:spLocks noGrp="1"/>
          </p:cNvSpPr>
          <p:nvPr>
            <p:ph idx="1"/>
          </p:nvPr>
        </p:nvSpPr>
        <p:spPr>
          <a:xfrm>
            <a:off x="228600" y="3001909"/>
            <a:ext cx="4572000" cy="583950"/>
          </a:xfrm>
        </p:spPr>
        <p:txBody>
          <a:bodyPr/>
          <a:lstStyle/>
          <a:p>
            <a:pPr marL="0" indent="0" algn="ctr">
              <a:buNone/>
            </a:pPr>
            <a:r>
              <a:rPr lang="en-US" dirty="0"/>
              <a:t>Prioritize safety above everything</a:t>
            </a:r>
          </a:p>
        </p:txBody>
      </p:sp>
      <p:sp>
        <p:nvSpPr>
          <p:cNvPr id="3" name="Footer Placeholder 2">
            <a:extLst>
              <a:ext uri="{FF2B5EF4-FFF2-40B4-BE49-F238E27FC236}">
                <a16:creationId xmlns:a16="http://schemas.microsoft.com/office/drawing/2014/main" id="{0165C403-9C9A-BE01-613D-FC35B7762676}"/>
              </a:ext>
            </a:extLst>
          </p:cNvPr>
          <p:cNvSpPr>
            <a:spLocks noGrp="1"/>
          </p:cNvSpPr>
          <p:nvPr>
            <p:ph type="ftr" sz="quarter" idx="3"/>
          </p:nvPr>
        </p:nvSpPr>
        <p:spPr/>
        <p:txBody>
          <a:bodyPr/>
          <a:lstStyle/>
          <a:p>
            <a:r>
              <a:rPr lang="en-US"/>
              <a:t>Proposed Trail Route</a:t>
            </a:r>
            <a:endParaRPr lang="en-US" dirty="0">
              <a:latin typeface="Univers Condensed Light" panose="020B0306020202040204" pitchFamily="34" charset="0"/>
            </a:endParaRPr>
          </a:p>
        </p:txBody>
      </p:sp>
      <p:sp>
        <p:nvSpPr>
          <p:cNvPr id="4" name="Slide Number Placeholder 3">
            <a:extLst>
              <a:ext uri="{FF2B5EF4-FFF2-40B4-BE49-F238E27FC236}">
                <a16:creationId xmlns:a16="http://schemas.microsoft.com/office/drawing/2014/main" id="{CC49C957-1B66-4122-0B7D-334CD9BBDA02}"/>
              </a:ext>
            </a:extLst>
          </p:cNvPr>
          <p:cNvSpPr>
            <a:spLocks noGrp="1"/>
          </p:cNvSpPr>
          <p:nvPr>
            <p:ph type="sldNum" sz="quarter" idx="4"/>
          </p:nvPr>
        </p:nvSpPr>
        <p:spPr/>
        <p:txBody>
          <a:bodyPr/>
          <a:lstStyle/>
          <a:p>
            <a:fld id="{F4164499-FEF6-44A9-88E0-C31C32BD1C97}" type="slidenum">
              <a:rPr lang="en-US" smtClean="0">
                <a:latin typeface="Univers Condensed Light" panose="020B0306020202040204" pitchFamily="34" charset="0"/>
              </a:rPr>
              <a:pPr/>
              <a:t>31</a:t>
            </a:fld>
            <a:r>
              <a:rPr lang="en-US"/>
              <a:t>	</a:t>
            </a:r>
            <a:endParaRPr lang="en-US" b="1" dirty="0"/>
          </a:p>
        </p:txBody>
      </p:sp>
      <p:sp>
        <p:nvSpPr>
          <p:cNvPr id="5" name="Text Placeholder 4">
            <a:extLst>
              <a:ext uri="{FF2B5EF4-FFF2-40B4-BE49-F238E27FC236}">
                <a16:creationId xmlns:a16="http://schemas.microsoft.com/office/drawing/2014/main" id="{85F13EDA-44FD-A22A-FAF6-C88255DD0A14}"/>
              </a:ext>
            </a:extLst>
          </p:cNvPr>
          <p:cNvSpPr>
            <a:spLocks noGrp="1"/>
          </p:cNvSpPr>
          <p:nvPr>
            <p:ph type="body" sz="quarter" idx="13"/>
          </p:nvPr>
        </p:nvSpPr>
        <p:spPr>
          <a:xfrm>
            <a:off x="5029200" y="3001910"/>
            <a:ext cx="4572000" cy="569440"/>
          </a:xfrm>
        </p:spPr>
        <p:txBody>
          <a:bodyPr>
            <a:normAutofit/>
          </a:bodyPr>
          <a:lstStyle/>
          <a:p>
            <a:pPr marL="0" indent="0" algn="ctr">
              <a:buNone/>
            </a:pPr>
            <a:r>
              <a:rPr lang="en-US" dirty="0"/>
              <a:t>Link neighborhoods &amp; trail network</a:t>
            </a:r>
          </a:p>
        </p:txBody>
      </p:sp>
      <p:sp>
        <p:nvSpPr>
          <p:cNvPr id="6" name="Text Placeholder 5">
            <a:extLst>
              <a:ext uri="{FF2B5EF4-FFF2-40B4-BE49-F238E27FC236}">
                <a16:creationId xmlns:a16="http://schemas.microsoft.com/office/drawing/2014/main" id="{E434EE78-FCEB-3C5A-D0EE-595E8639B001}"/>
              </a:ext>
            </a:extLst>
          </p:cNvPr>
          <p:cNvSpPr>
            <a:spLocks noGrp="1"/>
          </p:cNvSpPr>
          <p:nvPr>
            <p:ph type="body" sz="quarter" idx="14"/>
          </p:nvPr>
        </p:nvSpPr>
        <p:spPr>
          <a:xfrm>
            <a:off x="9829800" y="3001909"/>
            <a:ext cx="4572000" cy="599917"/>
          </a:xfrm>
        </p:spPr>
        <p:txBody>
          <a:bodyPr/>
          <a:lstStyle/>
          <a:p>
            <a:pPr marL="0" indent="0" algn="ctr">
              <a:buNone/>
            </a:pPr>
            <a:r>
              <a:rPr lang="en-US" dirty="0"/>
              <a:t>Showcase local history &amp; culture</a:t>
            </a:r>
          </a:p>
        </p:txBody>
      </p:sp>
      <p:sp>
        <p:nvSpPr>
          <p:cNvPr id="7" name="Title 6">
            <a:extLst>
              <a:ext uri="{FF2B5EF4-FFF2-40B4-BE49-F238E27FC236}">
                <a16:creationId xmlns:a16="http://schemas.microsoft.com/office/drawing/2014/main" id="{97B2C12C-B95B-7638-D0C7-34C41F970508}"/>
              </a:ext>
            </a:extLst>
          </p:cNvPr>
          <p:cNvSpPr>
            <a:spLocks noGrp="1"/>
          </p:cNvSpPr>
          <p:nvPr>
            <p:ph type="title"/>
          </p:nvPr>
        </p:nvSpPr>
        <p:spPr/>
        <p:txBody>
          <a:bodyPr/>
          <a:lstStyle/>
          <a:p>
            <a:r>
              <a:rPr lang="en-US" dirty="0"/>
              <a:t>Stakeholder feedback</a:t>
            </a:r>
          </a:p>
        </p:txBody>
      </p:sp>
      <p:sp>
        <p:nvSpPr>
          <p:cNvPr id="8" name="Text Placeholder 7">
            <a:extLst>
              <a:ext uri="{FF2B5EF4-FFF2-40B4-BE49-F238E27FC236}">
                <a16:creationId xmlns:a16="http://schemas.microsoft.com/office/drawing/2014/main" id="{0C8DF2A7-5088-94DF-0426-0972800F2A4A}"/>
              </a:ext>
            </a:extLst>
          </p:cNvPr>
          <p:cNvSpPr>
            <a:spLocks noGrp="1"/>
          </p:cNvSpPr>
          <p:nvPr>
            <p:ph type="body" sz="quarter" idx="10"/>
          </p:nvPr>
        </p:nvSpPr>
        <p:spPr/>
        <p:txBody>
          <a:bodyPr/>
          <a:lstStyle/>
          <a:p>
            <a:r>
              <a:rPr lang="en-US" dirty="0"/>
              <a:t>Public Advisory Committee, TAC, Focus Groups, and EDP Task Force</a:t>
            </a:r>
          </a:p>
        </p:txBody>
      </p:sp>
      <p:sp>
        <p:nvSpPr>
          <p:cNvPr id="9" name="Content Placeholder 1">
            <a:extLst>
              <a:ext uri="{FF2B5EF4-FFF2-40B4-BE49-F238E27FC236}">
                <a16:creationId xmlns:a16="http://schemas.microsoft.com/office/drawing/2014/main" id="{7552A721-1659-F245-296C-CB3439D6FB62}"/>
              </a:ext>
            </a:extLst>
          </p:cNvPr>
          <p:cNvSpPr txBox="1">
            <a:spLocks/>
          </p:cNvSpPr>
          <p:nvPr/>
        </p:nvSpPr>
        <p:spPr>
          <a:xfrm>
            <a:off x="265814" y="4725338"/>
            <a:ext cx="4572000" cy="583950"/>
          </a:xfrm>
          <a:prstGeom prst="rect">
            <a:avLst/>
          </a:prstGeom>
        </p:spPr>
        <p:txBody>
          <a:bodyPr vert="horz" lIns="0" tIns="0" rIns="0" bIns="0" rtlCol="0">
            <a:normAutofit/>
          </a:bodyPr>
          <a:lstStyle>
            <a:lvl1pPr marL="342900" indent="-342900" algn="l" defTabSz="1097280" rtl="0" eaLnBrk="1" latinLnBrk="0" hangingPunct="1">
              <a:lnSpc>
                <a:spcPct val="100000"/>
              </a:lnSpc>
              <a:spcBef>
                <a:spcPts val="1200"/>
              </a:spcBef>
              <a:buFont typeface="Wingdings" panose="05000000000000000000" pitchFamily="2" charset="2"/>
              <a:buChar char="§"/>
              <a:defRPr sz="2600" kern="120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100000"/>
              </a:lnSpc>
              <a:spcBef>
                <a:spcPts val="600"/>
              </a:spcBef>
              <a:buFont typeface="Karla" pitchFamily="2" charset="0"/>
              <a:buChar char="—"/>
              <a:defRPr sz="2400" kern="120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100000"/>
              </a:lnSpc>
              <a:spcBef>
                <a:spcPts val="600"/>
              </a:spcBef>
              <a:buFont typeface="Wingdings" panose="05000000000000000000" pitchFamily="2" charset="2"/>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100000"/>
              </a:lnSpc>
              <a:spcBef>
                <a:spcPts val="600"/>
              </a:spcBef>
              <a:buFont typeface="Karla" pitchFamily="2" charset="0"/>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100000"/>
              </a:lnSpc>
              <a:spcBef>
                <a:spcPts val="600"/>
              </a:spcBef>
              <a:buFont typeface="Wingdings" panose="05000000000000000000" pitchFamily="2" charset="2"/>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Font typeface="Wingdings" panose="05000000000000000000" pitchFamily="2" charset="2"/>
              <a:buNone/>
            </a:pPr>
            <a:r>
              <a:rPr lang="en-US" dirty="0"/>
              <a:t>Serve, reflect and uplift community</a:t>
            </a:r>
          </a:p>
        </p:txBody>
      </p:sp>
      <p:sp>
        <p:nvSpPr>
          <p:cNvPr id="10" name="Text Placeholder 4">
            <a:extLst>
              <a:ext uri="{FF2B5EF4-FFF2-40B4-BE49-F238E27FC236}">
                <a16:creationId xmlns:a16="http://schemas.microsoft.com/office/drawing/2014/main" id="{10CCE0E7-CE90-9E72-7A16-1053EBC94472}"/>
              </a:ext>
            </a:extLst>
          </p:cNvPr>
          <p:cNvSpPr txBox="1">
            <a:spLocks/>
          </p:cNvSpPr>
          <p:nvPr/>
        </p:nvSpPr>
        <p:spPr>
          <a:xfrm>
            <a:off x="5047807" y="4728832"/>
            <a:ext cx="4572000" cy="569440"/>
          </a:xfrm>
          <a:prstGeom prst="rect">
            <a:avLst/>
          </a:prstGeom>
        </p:spPr>
        <p:txBody>
          <a:bodyPr vert="horz" lIns="0" tIns="0" rIns="0" bIns="0" rtlCol="0">
            <a:normAutofit/>
          </a:bodyPr>
          <a:lstStyle>
            <a:lvl1pPr marL="342900" indent="-342900" algn="l" defTabSz="1097280" rtl="0" eaLnBrk="1" latinLnBrk="0" hangingPunct="1">
              <a:lnSpc>
                <a:spcPct val="100000"/>
              </a:lnSpc>
              <a:spcBef>
                <a:spcPts val="1200"/>
              </a:spcBef>
              <a:buFont typeface="Wingdings" panose="05000000000000000000" pitchFamily="2" charset="2"/>
              <a:buChar char="§"/>
              <a:defRPr lang="en-US" sz="2600" kern="1200" dirty="0" smtClean="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100000"/>
              </a:lnSpc>
              <a:spcBef>
                <a:spcPts val="600"/>
              </a:spcBef>
              <a:buFont typeface="Karla" pitchFamily="2" charset="0"/>
              <a:buChar char="—"/>
              <a:defRPr lang="en-US" sz="2400" kern="1200" dirty="0" smtClean="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100000"/>
              </a:lnSpc>
              <a:spcBef>
                <a:spcPts val="600"/>
              </a:spcBef>
              <a:buFont typeface="Wingdings" panose="05000000000000000000" pitchFamily="2" charset="2"/>
              <a:buChar char="§"/>
              <a:defRPr lang="en-US" sz="2000" kern="1200" dirty="0" smtClean="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100000"/>
              </a:lnSpc>
              <a:spcBef>
                <a:spcPts val="600"/>
              </a:spcBef>
              <a:buFont typeface="Karla" pitchFamily="2" charset="0"/>
              <a:buChar char="—"/>
              <a:defRPr lang="en-US" sz="2000" kern="1200" dirty="0" smtClean="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100000"/>
              </a:lnSpc>
              <a:spcBef>
                <a:spcPts val="600"/>
              </a:spcBef>
              <a:buFont typeface="Wingdings" panose="05000000000000000000" pitchFamily="2" charset="2"/>
              <a:buChar char="§"/>
              <a:defRPr lang="en-US" sz="2000" kern="1200" dirty="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None/>
            </a:pPr>
            <a:r>
              <a:rPr lang="en-US" dirty="0"/>
              <a:t>Create jobs &amp; support businesses</a:t>
            </a:r>
          </a:p>
        </p:txBody>
      </p:sp>
      <p:sp>
        <p:nvSpPr>
          <p:cNvPr id="11" name="Text Placeholder 5">
            <a:extLst>
              <a:ext uri="{FF2B5EF4-FFF2-40B4-BE49-F238E27FC236}">
                <a16:creationId xmlns:a16="http://schemas.microsoft.com/office/drawing/2014/main" id="{7A6A2D40-1BFF-9A56-F535-245F31F0212E}"/>
              </a:ext>
            </a:extLst>
          </p:cNvPr>
          <p:cNvSpPr txBox="1">
            <a:spLocks/>
          </p:cNvSpPr>
          <p:nvPr/>
        </p:nvSpPr>
        <p:spPr>
          <a:xfrm>
            <a:off x="9829800" y="4725338"/>
            <a:ext cx="4572000" cy="599917"/>
          </a:xfrm>
          <a:prstGeom prst="rect">
            <a:avLst/>
          </a:prstGeom>
        </p:spPr>
        <p:txBody>
          <a:bodyPr vert="horz" lIns="0" tIns="0" rIns="0" bIns="0" rtlCol="0">
            <a:normAutofit/>
          </a:bodyPr>
          <a:lstStyle>
            <a:lvl1pPr marL="342900" indent="-342900" algn="l" defTabSz="1097280" rtl="0" eaLnBrk="1" latinLnBrk="0" hangingPunct="1">
              <a:lnSpc>
                <a:spcPct val="100000"/>
              </a:lnSpc>
              <a:spcBef>
                <a:spcPts val="1200"/>
              </a:spcBef>
              <a:buFont typeface="Wingdings" panose="05000000000000000000" pitchFamily="2" charset="2"/>
              <a:buChar char="§"/>
              <a:defRPr lang="en-US" sz="2600" kern="1200" dirty="0" smtClean="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100000"/>
              </a:lnSpc>
              <a:spcBef>
                <a:spcPts val="600"/>
              </a:spcBef>
              <a:buFont typeface="Karla" pitchFamily="2" charset="0"/>
              <a:buChar char="—"/>
              <a:defRPr lang="en-US" sz="2400" kern="1200" dirty="0" smtClean="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100000"/>
              </a:lnSpc>
              <a:spcBef>
                <a:spcPts val="600"/>
              </a:spcBef>
              <a:buFont typeface="Wingdings" panose="05000000000000000000" pitchFamily="2" charset="2"/>
              <a:buChar char="§"/>
              <a:defRPr lang="en-US" sz="2000" kern="1200" dirty="0" smtClean="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100000"/>
              </a:lnSpc>
              <a:spcBef>
                <a:spcPts val="600"/>
              </a:spcBef>
              <a:buFont typeface="Karla" pitchFamily="2" charset="0"/>
              <a:buChar char="—"/>
              <a:defRPr lang="en-US" sz="2000" kern="1200" dirty="0" smtClean="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100000"/>
              </a:lnSpc>
              <a:spcBef>
                <a:spcPts val="600"/>
              </a:spcBef>
              <a:buFont typeface="Wingdings" panose="05000000000000000000" pitchFamily="2" charset="2"/>
              <a:buChar char="§"/>
              <a:defRPr lang="en-US" sz="2000" kern="1200" dirty="0" smtClean="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None/>
            </a:pPr>
            <a:r>
              <a:rPr lang="en-US" dirty="0"/>
              <a:t>Support health, wellness &amp; recreation</a:t>
            </a:r>
          </a:p>
        </p:txBody>
      </p:sp>
      <p:sp>
        <p:nvSpPr>
          <p:cNvPr id="12" name="Text Placeholder 5">
            <a:extLst>
              <a:ext uri="{FF2B5EF4-FFF2-40B4-BE49-F238E27FC236}">
                <a16:creationId xmlns:a16="http://schemas.microsoft.com/office/drawing/2014/main" id="{459F1216-B6FF-A676-A0B9-E7D0CB54486B}"/>
              </a:ext>
            </a:extLst>
          </p:cNvPr>
          <p:cNvSpPr txBox="1">
            <a:spLocks/>
          </p:cNvSpPr>
          <p:nvPr/>
        </p:nvSpPr>
        <p:spPr>
          <a:xfrm>
            <a:off x="265814" y="6539933"/>
            <a:ext cx="4572000" cy="549259"/>
          </a:xfrm>
          <a:prstGeom prst="rect">
            <a:avLst/>
          </a:prstGeom>
        </p:spPr>
        <p:txBody>
          <a:bodyPr vert="horz" lIns="0" tIns="0" rIns="0" bIns="0" rtlCol="0">
            <a:normAutofit/>
          </a:bodyPr>
          <a:lstStyle>
            <a:lvl1pPr marL="342900" indent="-342900" algn="l" defTabSz="1097280" rtl="0" eaLnBrk="1" latinLnBrk="0" hangingPunct="1">
              <a:lnSpc>
                <a:spcPct val="100000"/>
              </a:lnSpc>
              <a:spcBef>
                <a:spcPts val="1200"/>
              </a:spcBef>
              <a:buFont typeface="Wingdings" panose="05000000000000000000" pitchFamily="2" charset="2"/>
              <a:buChar char="§"/>
              <a:defRPr lang="en-US" sz="2600" kern="1200" dirty="0" smtClean="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100000"/>
              </a:lnSpc>
              <a:spcBef>
                <a:spcPts val="600"/>
              </a:spcBef>
              <a:buFont typeface="Karla" pitchFamily="2" charset="0"/>
              <a:buChar char="—"/>
              <a:defRPr lang="en-US" sz="2400" kern="1200" dirty="0" smtClean="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100000"/>
              </a:lnSpc>
              <a:spcBef>
                <a:spcPts val="600"/>
              </a:spcBef>
              <a:buFont typeface="Wingdings" panose="05000000000000000000" pitchFamily="2" charset="2"/>
              <a:buChar char="§"/>
              <a:defRPr lang="en-US" sz="2000" kern="1200" dirty="0" smtClean="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100000"/>
              </a:lnSpc>
              <a:spcBef>
                <a:spcPts val="600"/>
              </a:spcBef>
              <a:buFont typeface="Karla" pitchFamily="2" charset="0"/>
              <a:buChar char="—"/>
              <a:defRPr lang="en-US" sz="2000" kern="1200" dirty="0" smtClean="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100000"/>
              </a:lnSpc>
              <a:spcBef>
                <a:spcPts val="600"/>
              </a:spcBef>
              <a:buFont typeface="Wingdings" panose="05000000000000000000" pitchFamily="2" charset="2"/>
              <a:buChar char="§"/>
              <a:defRPr lang="en-US" sz="2000" kern="1200" dirty="0" smtClean="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None/>
            </a:pPr>
            <a:r>
              <a:rPr lang="en-US" dirty="0"/>
              <a:t>Prepare for the future</a:t>
            </a:r>
          </a:p>
        </p:txBody>
      </p:sp>
      <p:sp>
        <p:nvSpPr>
          <p:cNvPr id="13" name="Text Placeholder 5">
            <a:extLst>
              <a:ext uri="{FF2B5EF4-FFF2-40B4-BE49-F238E27FC236}">
                <a16:creationId xmlns:a16="http://schemas.microsoft.com/office/drawing/2014/main" id="{D7A9851A-DEEE-8FCD-D81B-05CEB750E3DE}"/>
              </a:ext>
            </a:extLst>
          </p:cNvPr>
          <p:cNvSpPr txBox="1">
            <a:spLocks/>
          </p:cNvSpPr>
          <p:nvPr/>
        </p:nvSpPr>
        <p:spPr>
          <a:xfrm>
            <a:off x="4970721" y="6529294"/>
            <a:ext cx="4572000" cy="549259"/>
          </a:xfrm>
          <a:prstGeom prst="rect">
            <a:avLst/>
          </a:prstGeom>
        </p:spPr>
        <p:txBody>
          <a:bodyPr vert="horz" lIns="0" tIns="0" rIns="0" bIns="0" rtlCol="0">
            <a:normAutofit/>
          </a:bodyPr>
          <a:lstStyle>
            <a:lvl1pPr marL="342900" indent="-342900" algn="l" defTabSz="1097280" rtl="0" eaLnBrk="1" latinLnBrk="0" hangingPunct="1">
              <a:lnSpc>
                <a:spcPct val="100000"/>
              </a:lnSpc>
              <a:spcBef>
                <a:spcPts val="1200"/>
              </a:spcBef>
              <a:buFont typeface="Wingdings" panose="05000000000000000000" pitchFamily="2" charset="2"/>
              <a:buChar char="§"/>
              <a:defRPr lang="en-US" sz="2600" kern="1200" dirty="0" smtClean="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100000"/>
              </a:lnSpc>
              <a:spcBef>
                <a:spcPts val="600"/>
              </a:spcBef>
              <a:buFont typeface="Karla" pitchFamily="2" charset="0"/>
              <a:buChar char="—"/>
              <a:defRPr lang="en-US" sz="2400" kern="1200" dirty="0" smtClean="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100000"/>
              </a:lnSpc>
              <a:spcBef>
                <a:spcPts val="600"/>
              </a:spcBef>
              <a:buFont typeface="Wingdings" panose="05000000000000000000" pitchFamily="2" charset="2"/>
              <a:buChar char="§"/>
              <a:defRPr lang="en-US" sz="2000" kern="1200" dirty="0" smtClean="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100000"/>
              </a:lnSpc>
              <a:spcBef>
                <a:spcPts val="600"/>
              </a:spcBef>
              <a:buFont typeface="Karla" pitchFamily="2" charset="0"/>
              <a:buChar char="—"/>
              <a:defRPr lang="en-US" sz="2000" kern="1200" dirty="0" smtClean="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100000"/>
              </a:lnSpc>
              <a:spcBef>
                <a:spcPts val="600"/>
              </a:spcBef>
              <a:buFont typeface="Wingdings" panose="05000000000000000000" pitchFamily="2" charset="2"/>
              <a:buChar char="§"/>
              <a:defRPr lang="en-US" sz="2000" kern="1200" dirty="0" smtClean="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None/>
            </a:pPr>
            <a:r>
              <a:rPr lang="en-US" dirty="0"/>
              <a:t>Partner with schools, youth programs</a:t>
            </a:r>
          </a:p>
        </p:txBody>
      </p:sp>
      <p:pic>
        <p:nvPicPr>
          <p:cNvPr id="15" name="Graphic 14" descr="Child with balloon with solid fill">
            <a:extLst>
              <a:ext uri="{FF2B5EF4-FFF2-40B4-BE49-F238E27FC236}">
                <a16:creationId xmlns:a16="http://schemas.microsoft.com/office/drawing/2014/main" id="{056BE5E8-68A6-6646-0A01-93F6B74D2BF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762307" y="5454836"/>
            <a:ext cx="914400" cy="914400"/>
          </a:xfrm>
          <a:prstGeom prst="rect">
            <a:avLst/>
          </a:prstGeom>
        </p:spPr>
      </p:pic>
      <p:pic>
        <p:nvPicPr>
          <p:cNvPr id="17" name="Graphic 16" descr="Care with solid fill">
            <a:extLst>
              <a:ext uri="{FF2B5EF4-FFF2-40B4-BE49-F238E27FC236}">
                <a16:creationId xmlns:a16="http://schemas.microsoft.com/office/drawing/2014/main" id="{7AF37295-362B-30F9-7244-5EF2282F9F8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88288" y="2008496"/>
            <a:ext cx="914400" cy="914400"/>
          </a:xfrm>
          <a:prstGeom prst="rect">
            <a:avLst/>
          </a:prstGeom>
        </p:spPr>
      </p:pic>
      <p:pic>
        <p:nvPicPr>
          <p:cNvPr id="19" name="Graphic 18" descr="Cycling with solid fill">
            <a:extLst>
              <a:ext uri="{FF2B5EF4-FFF2-40B4-BE49-F238E27FC236}">
                <a16:creationId xmlns:a16="http://schemas.microsoft.com/office/drawing/2014/main" id="{C8AA790F-DE9B-4574-2BEB-712A22BEAE5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597463" y="3713956"/>
            <a:ext cx="914400" cy="914400"/>
          </a:xfrm>
          <a:prstGeom prst="rect">
            <a:avLst/>
          </a:prstGeom>
        </p:spPr>
      </p:pic>
      <p:pic>
        <p:nvPicPr>
          <p:cNvPr id="21" name="Graphic 20" descr="Cheers with solid fill">
            <a:extLst>
              <a:ext uri="{FF2B5EF4-FFF2-40B4-BE49-F238E27FC236}">
                <a16:creationId xmlns:a16="http://schemas.microsoft.com/office/drawing/2014/main" id="{B27A149A-AAF4-7AAE-AEA5-889B3715CC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988288" y="3738186"/>
            <a:ext cx="914400" cy="914400"/>
          </a:xfrm>
          <a:prstGeom prst="rect">
            <a:avLst/>
          </a:prstGeom>
        </p:spPr>
      </p:pic>
      <p:pic>
        <p:nvPicPr>
          <p:cNvPr id="25" name="Graphic 24" descr="Cement truck with solid fill">
            <a:extLst>
              <a:ext uri="{FF2B5EF4-FFF2-40B4-BE49-F238E27FC236}">
                <a16:creationId xmlns:a16="http://schemas.microsoft.com/office/drawing/2014/main" id="{5D1C975E-464B-401F-E0AB-F04F7B2B6F0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62307" y="3773357"/>
            <a:ext cx="914400" cy="914400"/>
          </a:xfrm>
          <a:prstGeom prst="rect">
            <a:avLst/>
          </a:prstGeom>
        </p:spPr>
      </p:pic>
      <p:pic>
        <p:nvPicPr>
          <p:cNvPr id="27" name="Graphic 26" descr="Neighborhood with solid fill">
            <a:extLst>
              <a:ext uri="{FF2B5EF4-FFF2-40B4-BE49-F238E27FC236}">
                <a16:creationId xmlns:a16="http://schemas.microsoft.com/office/drawing/2014/main" id="{2C4EEA6D-1547-82A3-D88C-5DA533B8F64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658600" y="2011063"/>
            <a:ext cx="914400" cy="914400"/>
          </a:xfrm>
          <a:prstGeom prst="rect">
            <a:avLst/>
          </a:prstGeom>
        </p:spPr>
      </p:pic>
      <p:sp>
        <p:nvSpPr>
          <p:cNvPr id="30" name="Content Placeholder 1">
            <a:extLst>
              <a:ext uri="{FF2B5EF4-FFF2-40B4-BE49-F238E27FC236}">
                <a16:creationId xmlns:a16="http://schemas.microsoft.com/office/drawing/2014/main" id="{183AA7BC-0845-1FDB-EF33-1DF7A184941C}"/>
              </a:ext>
            </a:extLst>
          </p:cNvPr>
          <p:cNvSpPr txBox="1">
            <a:spLocks/>
          </p:cNvSpPr>
          <p:nvPr/>
        </p:nvSpPr>
        <p:spPr>
          <a:xfrm>
            <a:off x="9829800" y="6558467"/>
            <a:ext cx="4572000" cy="583950"/>
          </a:xfrm>
          <a:prstGeom prst="rect">
            <a:avLst/>
          </a:prstGeom>
          <a:solidFill>
            <a:srgbClr val="FFFFFF"/>
          </a:solidFill>
        </p:spPr>
        <p:txBody>
          <a:bodyPr vert="horz" lIns="0" tIns="0" rIns="0" bIns="0" rtlCol="0">
            <a:normAutofit fontScale="92500"/>
          </a:bodyPr>
          <a:lstStyle>
            <a:lvl1pPr marL="342900" indent="-342900" algn="l" defTabSz="1097280" rtl="0" eaLnBrk="1" latinLnBrk="0" hangingPunct="1">
              <a:lnSpc>
                <a:spcPct val="100000"/>
              </a:lnSpc>
              <a:spcBef>
                <a:spcPts val="1200"/>
              </a:spcBef>
              <a:buFont typeface="Wingdings" panose="05000000000000000000" pitchFamily="2" charset="2"/>
              <a:buChar char="§"/>
              <a:defRPr sz="2600" kern="120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100000"/>
              </a:lnSpc>
              <a:spcBef>
                <a:spcPts val="600"/>
              </a:spcBef>
              <a:buFont typeface="Karla" pitchFamily="2" charset="0"/>
              <a:buChar char="—"/>
              <a:defRPr sz="2400" kern="120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100000"/>
              </a:lnSpc>
              <a:spcBef>
                <a:spcPts val="600"/>
              </a:spcBef>
              <a:buFont typeface="Wingdings" panose="05000000000000000000" pitchFamily="2" charset="2"/>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100000"/>
              </a:lnSpc>
              <a:spcBef>
                <a:spcPts val="600"/>
              </a:spcBef>
              <a:buFont typeface="Karla" pitchFamily="2" charset="0"/>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100000"/>
              </a:lnSpc>
              <a:spcBef>
                <a:spcPts val="600"/>
              </a:spcBef>
              <a:buFont typeface="Wingdings" panose="05000000000000000000" pitchFamily="2" charset="2"/>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Font typeface="Wingdings" panose="05000000000000000000" pitchFamily="2" charset="2"/>
              <a:buNone/>
            </a:pPr>
            <a:r>
              <a:rPr lang="en-US" dirty="0"/>
              <a:t>Keep the rail corridor as a critical asset</a:t>
            </a:r>
          </a:p>
        </p:txBody>
      </p:sp>
      <p:pic>
        <p:nvPicPr>
          <p:cNvPr id="31" name="Graphic 30" descr="Train with solid fill">
            <a:extLst>
              <a:ext uri="{FF2B5EF4-FFF2-40B4-BE49-F238E27FC236}">
                <a16:creationId xmlns:a16="http://schemas.microsoft.com/office/drawing/2014/main" id="{B120AF59-A161-8360-D83E-188BDF84729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1658600" y="5656641"/>
            <a:ext cx="792126" cy="792126"/>
          </a:xfrm>
          <a:prstGeom prst="rect">
            <a:avLst/>
          </a:prstGeom>
        </p:spPr>
      </p:pic>
      <p:pic>
        <p:nvPicPr>
          <p:cNvPr id="33" name="Graphic 32" descr="Network with solid fill">
            <a:extLst>
              <a:ext uri="{FF2B5EF4-FFF2-40B4-BE49-F238E27FC236}">
                <a16:creationId xmlns:a16="http://schemas.microsoft.com/office/drawing/2014/main" id="{EC33A61A-6E98-38A6-3238-E7AA353C9D9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762307" y="2038486"/>
            <a:ext cx="914400" cy="914400"/>
          </a:xfrm>
          <a:prstGeom prst="rect">
            <a:avLst/>
          </a:prstGeom>
        </p:spPr>
      </p:pic>
      <p:pic>
        <p:nvPicPr>
          <p:cNvPr id="35" name="Graphic 34" descr="Clipboard Checked with solid fill">
            <a:extLst>
              <a:ext uri="{FF2B5EF4-FFF2-40B4-BE49-F238E27FC236}">
                <a16:creationId xmlns:a16="http://schemas.microsoft.com/office/drawing/2014/main" id="{42779480-4B38-2BEC-3974-A93B23FC9FF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057400" y="5534367"/>
            <a:ext cx="914400" cy="914400"/>
          </a:xfrm>
          <a:prstGeom prst="rect">
            <a:avLst/>
          </a:prstGeom>
        </p:spPr>
      </p:pic>
    </p:spTree>
    <p:extLst>
      <p:ext uri="{BB962C8B-B14F-4D97-AF65-F5344CB8AC3E}">
        <p14:creationId xmlns:p14="http://schemas.microsoft.com/office/powerpoint/2010/main" val="11296261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5C61F37-7456-A615-1CF8-DAF856EB56C6}"/>
              </a:ext>
            </a:extLst>
          </p:cNvPr>
          <p:cNvPicPr>
            <a:picLocks noChangeAspect="1"/>
          </p:cNvPicPr>
          <p:nvPr/>
        </p:nvPicPr>
        <p:blipFill>
          <a:blip r:embed="rId3"/>
          <a:srcRect l="31290" r="39630"/>
          <a:stretch>
            <a:fillRect/>
          </a:stretch>
        </p:blipFill>
        <p:spPr>
          <a:xfrm rot="5400000">
            <a:off x="4520720" y="-3251680"/>
            <a:ext cx="5588959" cy="14630400"/>
          </a:xfrm>
          <a:prstGeom prst="rect">
            <a:avLst/>
          </a:prstGeom>
        </p:spPr>
      </p:pic>
      <p:pic>
        <p:nvPicPr>
          <p:cNvPr id="10" name="Picture 9">
            <a:extLst>
              <a:ext uri="{FF2B5EF4-FFF2-40B4-BE49-F238E27FC236}">
                <a16:creationId xmlns:a16="http://schemas.microsoft.com/office/drawing/2014/main" id="{9FEEC0AD-C30C-2D36-6809-0D2C0CD39AF2}"/>
              </a:ext>
            </a:extLst>
          </p:cNvPr>
          <p:cNvPicPr>
            <a:picLocks noChangeAspect="1"/>
          </p:cNvPicPr>
          <p:nvPr/>
        </p:nvPicPr>
        <p:blipFill>
          <a:blip r:embed="rId4"/>
          <a:stretch>
            <a:fillRect/>
          </a:stretch>
        </p:blipFill>
        <p:spPr>
          <a:xfrm rot="10800000">
            <a:off x="243109" y="-4204314"/>
            <a:ext cx="14209423" cy="3884200"/>
          </a:xfrm>
          <a:prstGeom prst="rect">
            <a:avLst/>
          </a:prstGeom>
        </p:spPr>
      </p:pic>
      <p:sp>
        <p:nvSpPr>
          <p:cNvPr id="3" name="Footer Placeholder 2">
            <a:extLst>
              <a:ext uri="{FF2B5EF4-FFF2-40B4-BE49-F238E27FC236}">
                <a16:creationId xmlns:a16="http://schemas.microsoft.com/office/drawing/2014/main" id="{38ECFBFC-0055-C43A-FC46-FB9BB1D78298}"/>
              </a:ext>
            </a:extLst>
          </p:cNvPr>
          <p:cNvSpPr>
            <a:spLocks noGrp="1"/>
          </p:cNvSpPr>
          <p:nvPr>
            <p:ph type="ftr" sz="quarter" idx="3"/>
          </p:nvPr>
        </p:nvSpPr>
        <p:spPr/>
        <p:txBody>
          <a:bodyPr/>
          <a:lstStyle/>
          <a:p>
            <a:r>
              <a:rPr lang="en-US"/>
              <a:t>Proposed Trail Route</a:t>
            </a:r>
            <a:endParaRPr lang="en-US">
              <a:latin typeface="Univers Condensed Light" panose="020B0306020202040204" pitchFamily="34" charset="0"/>
            </a:endParaRPr>
          </a:p>
        </p:txBody>
      </p:sp>
      <p:sp>
        <p:nvSpPr>
          <p:cNvPr id="4" name="Slide Number Placeholder 3">
            <a:extLst>
              <a:ext uri="{FF2B5EF4-FFF2-40B4-BE49-F238E27FC236}">
                <a16:creationId xmlns:a16="http://schemas.microsoft.com/office/drawing/2014/main" id="{A7E8FB28-7009-1873-31BC-374A2E7E8A97}"/>
              </a:ext>
            </a:extLst>
          </p:cNvPr>
          <p:cNvSpPr>
            <a:spLocks noGrp="1"/>
          </p:cNvSpPr>
          <p:nvPr>
            <p:ph type="sldNum" sz="quarter" idx="4"/>
          </p:nvPr>
        </p:nvSpPr>
        <p:spPr/>
        <p:txBody>
          <a:bodyPr/>
          <a:lstStyle/>
          <a:p>
            <a:fld id="{F4164499-FEF6-44A9-88E0-C31C32BD1C97}" type="slidenum">
              <a:rPr lang="en-US" smtClean="0">
                <a:latin typeface="Univers Condensed Light" panose="020B0306020202040204" pitchFamily="34" charset="0"/>
              </a:rPr>
              <a:pPr/>
              <a:t>32</a:t>
            </a:fld>
            <a:r>
              <a:rPr lang="en-US"/>
              <a:t>	</a:t>
            </a:r>
            <a:endParaRPr lang="en-US" b="1"/>
          </a:p>
        </p:txBody>
      </p:sp>
      <p:sp>
        <p:nvSpPr>
          <p:cNvPr id="7" name="Title 6">
            <a:extLst>
              <a:ext uri="{FF2B5EF4-FFF2-40B4-BE49-F238E27FC236}">
                <a16:creationId xmlns:a16="http://schemas.microsoft.com/office/drawing/2014/main" id="{81E4037D-A02F-1F95-B867-CE3C1E713E09}"/>
              </a:ext>
            </a:extLst>
          </p:cNvPr>
          <p:cNvSpPr>
            <a:spLocks noGrp="1"/>
          </p:cNvSpPr>
          <p:nvPr>
            <p:ph type="title"/>
          </p:nvPr>
        </p:nvSpPr>
        <p:spPr/>
        <p:txBody>
          <a:bodyPr/>
          <a:lstStyle/>
          <a:p>
            <a:r>
              <a:rPr lang="en-US"/>
              <a:t>Mapping exercise</a:t>
            </a:r>
          </a:p>
        </p:txBody>
      </p:sp>
      <p:sp>
        <p:nvSpPr>
          <p:cNvPr id="8" name="Text Placeholder 7">
            <a:extLst>
              <a:ext uri="{FF2B5EF4-FFF2-40B4-BE49-F238E27FC236}">
                <a16:creationId xmlns:a16="http://schemas.microsoft.com/office/drawing/2014/main" id="{DC0C121C-CC70-8902-113D-C90C758305D8}"/>
              </a:ext>
            </a:extLst>
          </p:cNvPr>
          <p:cNvSpPr>
            <a:spLocks noGrp="1"/>
          </p:cNvSpPr>
          <p:nvPr>
            <p:ph type="body" sz="quarter" idx="10"/>
          </p:nvPr>
        </p:nvSpPr>
        <p:spPr/>
        <p:txBody>
          <a:bodyPr/>
          <a:lstStyle/>
          <a:p>
            <a:r>
              <a:rPr lang="en-US"/>
              <a:t>Where would the trail take you?</a:t>
            </a:r>
          </a:p>
        </p:txBody>
      </p:sp>
      <p:sp>
        <p:nvSpPr>
          <p:cNvPr id="16" name="TextBox 15">
            <a:extLst>
              <a:ext uri="{FF2B5EF4-FFF2-40B4-BE49-F238E27FC236}">
                <a16:creationId xmlns:a16="http://schemas.microsoft.com/office/drawing/2014/main" id="{AB2F0F85-4C32-DB96-6240-0988616A08EB}"/>
              </a:ext>
            </a:extLst>
          </p:cNvPr>
          <p:cNvSpPr txBox="1"/>
          <p:nvPr/>
        </p:nvSpPr>
        <p:spPr>
          <a:xfrm>
            <a:off x="1190055" y="-1905760"/>
            <a:ext cx="4170095" cy="984885"/>
          </a:xfrm>
          <a:prstGeom prst="rect">
            <a:avLst/>
          </a:prstGeom>
          <a:noFill/>
        </p:spPr>
        <p:txBody>
          <a:bodyPr wrap="square">
            <a:spAutoFit/>
          </a:bodyPr>
          <a:lstStyle/>
          <a:p>
            <a:pPr marL="342900" indent="-342900" defTabSz="1097280">
              <a:spcBef>
                <a:spcPts val="1200"/>
              </a:spcBef>
              <a:buFont typeface="Wingdings" panose="05000000000000000000" pitchFamily="2" charset="2"/>
              <a:buChar char="§"/>
            </a:pPr>
            <a:r>
              <a:rPr lang="en-US" sz="2400">
                <a:latin typeface="Univers Condensed Light" panose="020B0306020202040204" pitchFamily="34" charset="0"/>
              </a:rPr>
              <a:t>Interactive map (online)</a:t>
            </a:r>
          </a:p>
          <a:p>
            <a:pPr marL="342900" indent="-342900" defTabSz="1097280">
              <a:spcBef>
                <a:spcPts val="1200"/>
              </a:spcBef>
              <a:buFont typeface="Wingdings" panose="05000000000000000000" pitchFamily="2" charset="2"/>
              <a:buChar char="§"/>
            </a:pPr>
            <a:r>
              <a:rPr lang="en-US" sz="2400">
                <a:latin typeface="Univers Condensed Light" panose="020B0306020202040204" pitchFamily="34" charset="0"/>
              </a:rPr>
              <a:t>Sticky dots on a large map (PIM)</a:t>
            </a:r>
          </a:p>
        </p:txBody>
      </p:sp>
      <p:sp>
        <p:nvSpPr>
          <p:cNvPr id="2" name="TextBox 1">
            <a:extLst>
              <a:ext uri="{FF2B5EF4-FFF2-40B4-BE49-F238E27FC236}">
                <a16:creationId xmlns:a16="http://schemas.microsoft.com/office/drawing/2014/main" id="{8377C684-F544-B20F-B4AF-971A5890A026}"/>
              </a:ext>
            </a:extLst>
          </p:cNvPr>
          <p:cNvSpPr txBox="1"/>
          <p:nvPr/>
        </p:nvSpPr>
        <p:spPr>
          <a:xfrm>
            <a:off x="5908766" y="-2688905"/>
            <a:ext cx="5976729" cy="1077218"/>
          </a:xfrm>
          <a:prstGeom prst="rect">
            <a:avLst/>
          </a:prstGeom>
          <a:solidFill>
            <a:schemeClr val="bg1"/>
          </a:solidFill>
        </p:spPr>
        <p:txBody>
          <a:bodyPr wrap="square" rtlCol="0">
            <a:spAutoFit/>
          </a:bodyPr>
          <a:lstStyle/>
          <a:p>
            <a:r>
              <a:rPr lang="en-US" sz="3200">
                <a:solidFill>
                  <a:srgbClr val="FF0000"/>
                </a:solidFill>
              </a:rPr>
              <a:t>Graphically depict where the most dots were added</a:t>
            </a:r>
          </a:p>
        </p:txBody>
      </p:sp>
      <p:grpSp>
        <p:nvGrpSpPr>
          <p:cNvPr id="48" name="Group 47">
            <a:extLst>
              <a:ext uri="{FF2B5EF4-FFF2-40B4-BE49-F238E27FC236}">
                <a16:creationId xmlns:a16="http://schemas.microsoft.com/office/drawing/2014/main" id="{EC59EB0A-CD89-C4AA-9A61-FFD385A60989}"/>
              </a:ext>
            </a:extLst>
          </p:cNvPr>
          <p:cNvGrpSpPr/>
          <p:nvPr/>
        </p:nvGrpSpPr>
        <p:grpSpPr>
          <a:xfrm>
            <a:off x="11744675" y="2720616"/>
            <a:ext cx="615291" cy="345186"/>
            <a:chOff x="10030175" y="6967863"/>
            <a:chExt cx="615291" cy="345186"/>
          </a:xfrm>
        </p:grpSpPr>
        <p:sp>
          <p:nvSpPr>
            <p:cNvPr id="41" name="Isosceles Triangle 40">
              <a:extLst>
                <a:ext uri="{FF2B5EF4-FFF2-40B4-BE49-F238E27FC236}">
                  <a16:creationId xmlns:a16="http://schemas.microsoft.com/office/drawing/2014/main" id="{1597D53F-309D-EA8F-7F8E-A48F7648E3C5}"/>
                </a:ext>
              </a:extLst>
            </p:cNvPr>
            <p:cNvSpPr/>
            <p:nvPr/>
          </p:nvSpPr>
          <p:spPr>
            <a:xfrm rot="16200000">
              <a:off x="10074059" y="6931283"/>
              <a:ext cx="314062" cy="401830"/>
            </a:xfrm>
            <a:prstGeom prst="triangle">
              <a:avLst/>
            </a:prstGeom>
            <a:solidFill>
              <a:srgbClr val="FF0073"/>
            </a:solidFill>
            <a:ln>
              <a:solidFill>
                <a:srgbClr val="FF0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F1A26612-2BD5-CCDA-FCC3-60622A518598}"/>
                </a:ext>
              </a:extLst>
            </p:cNvPr>
            <p:cNvSpPr/>
            <p:nvPr/>
          </p:nvSpPr>
          <p:spPr>
            <a:xfrm rot="5400000">
              <a:off x="10311448" y="6962514"/>
              <a:ext cx="328670" cy="339367"/>
            </a:xfrm>
            <a:prstGeom prst="ellipse">
              <a:avLst/>
            </a:prstGeom>
            <a:solidFill>
              <a:srgbClr val="FF0073"/>
            </a:solidFill>
            <a:ln>
              <a:solidFill>
                <a:srgbClr val="FF0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86A84C14-A6EF-0FE8-83A4-27AECFE99E55}"/>
                </a:ext>
              </a:extLst>
            </p:cNvPr>
            <p:cNvSpPr/>
            <p:nvPr/>
          </p:nvSpPr>
          <p:spPr>
            <a:xfrm rot="5400000">
              <a:off x="10377053" y="7008254"/>
              <a:ext cx="217317" cy="22636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11E62405-D96D-6A51-C0EF-6F7CC8856D1F}"/>
                </a:ext>
              </a:extLst>
            </p:cNvPr>
            <p:cNvSpPr txBox="1"/>
            <p:nvPr/>
          </p:nvSpPr>
          <p:spPr>
            <a:xfrm rot="5400000">
              <a:off x="10307481" y="7021637"/>
              <a:ext cx="336603" cy="246221"/>
            </a:xfrm>
            <a:prstGeom prst="rect">
              <a:avLst/>
            </a:prstGeom>
            <a:noFill/>
          </p:spPr>
          <p:txBody>
            <a:bodyPr wrap="square" rtlCol="0">
              <a:spAutoFit/>
            </a:bodyPr>
            <a:lstStyle/>
            <a:p>
              <a:r>
                <a:rPr lang="en-US" sz="1000" b="1"/>
                <a:t>17</a:t>
              </a:r>
            </a:p>
          </p:txBody>
        </p:sp>
      </p:grpSp>
      <p:grpSp>
        <p:nvGrpSpPr>
          <p:cNvPr id="49" name="Group 48">
            <a:extLst>
              <a:ext uri="{FF2B5EF4-FFF2-40B4-BE49-F238E27FC236}">
                <a16:creationId xmlns:a16="http://schemas.microsoft.com/office/drawing/2014/main" id="{27356981-BE5E-6F63-B738-0BD13AC12048}"/>
              </a:ext>
            </a:extLst>
          </p:cNvPr>
          <p:cNvGrpSpPr/>
          <p:nvPr/>
        </p:nvGrpSpPr>
        <p:grpSpPr>
          <a:xfrm>
            <a:off x="4247823" y="3061834"/>
            <a:ext cx="615291" cy="336603"/>
            <a:chOff x="10030175" y="6963895"/>
            <a:chExt cx="615291" cy="336603"/>
          </a:xfrm>
        </p:grpSpPr>
        <p:sp>
          <p:nvSpPr>
            <p:cNvPr id="50" name="Isosceles Triangle 49">
              <a:extLst>
                <a:ext uri="{FF2B5EF4-FFF2-40B4-BE49-F238E27FC236}">
                  <a16:creationId xmlns:a16="http://schemas.microsoft.com/office/drawing/2014/main" id="{95510DF9-A153-B04F-1204-985D3594A9A7}"/>
                </a:ext>
              </a:extLst>
            </p:cNvPr>
            <p:cNvSpPr/>
            <p:nvPr/>
          </p:nvSpPr>
          <p:spPr>
            <a:xfrm rot="16200000">
              <a:off x="10074059" y="6931283"/>
              <a:ext cx="314062" cy="401830"/>
            </a:xfrm>
            <a:prstGeom prst="triangle">
              <a:avLst/>
            </a:prstGeom>
            <a:solidFill>
              <a:srgbClr val="FF0073"/>
            </a:solidFill>
            <a:ln>
              <a:solidFill>
                <a:srgbClr val="FF0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FDD4F97E-C296-792E-BAAF-718740A9C773}"/>
                </a:ext>
              </a:extLst>
            </p:cNvPr>
            <p:cNvSpPr/>
            <p:nvPr/>
          </p:nvSpPr>
          <p:spPr>
            <a:xfrm rot="5400000">
              <a:off x="10311448" y="6962514"/>
              <a:ext cx="328670" cy="339367"/>
            </a:xfrm>
            <a:prstGeom prst="ellipse">
              <a:avLst/>
            </a:prstGeom>
            <a:solidFill>
              <a:srgbClr val="FF0073"/>
            </a:solidFill>
            <a:ln>
              <a:solidFill>
                <a:srgbClr val="FF0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6051DF6C-010F-432A-B2B3-CCC1688422FC}"/>
                </a:ext>
              </a:extLst>
            </p:cNvPr>
            <p:cNvSpPr/>
            <p:nvPr/>
          </p:nvSpPr>
          <p:spPr>
            <a:xfrm rot="5400000">
              <a:off x="10377053" y="7008254"/>
              <a:ext cx="217317" cy="22636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3E1525BB-624B-ED17-45FB-E5CD620D3FC2}"/>
                </a:ext>
              </a:extLst>
            </p:cNvPr>
            <p:cNvSpPr txBox="1"/>
            <p:nvPr/>
          </p:nvSpPr>
          <p:spPr>
            <a:xfrm rot="5400000">
              <a:off x="10327340" y="7009086"/>
              <a:ext cx="336603" cy="246221"/>
            </a:xfrm>
            <a:prstGeom prst="rect">
              <a:avLst/>
            </a:prstGeom>
            <a:noFill/>
          </p:spPr>
          <p:txBody>
            <a:bodyPr wrap="square" rtlCol="0">
              <a:spAutoFit/>
            </a:bodyPr>
            <a:lstStyle/>
            <a:p>
              <a:r>
                <a:rPr lang="en-US" sz="1000" b="1"/>
                <a:t>12</a:t>
              </a:r>
            </a:p>
          </p:txBody>
        </p:sp>
      </p:grpSp>
      <p:grpSp>
        <p:nvGrpSpPr>
          <p:cNvPr id="59" name="Group 58">
            <a:extLst>
              <a:ext uri="{FF2B5EF4-FFF2-40B4-BE49-F238E27FC236}">
                <a16:creationId xmlns:a16="http://schemas.microsoft.com/office/drawing/2014/main" id="{9F869686-93BE-BE1B-2D2A-BC61343BB056}"/>
              </a:ext>
            </a:extLst>
          </p:cNvPr>
          <p:cNvGrpSpPr/>
          <p:nvPr/>
        </p:nvGrpSpPr>
        <p:grpSpPr>
          <a:xfrm>
            <a:off x="10659063" y="2738403"/>
            <a:ext cx="615291" cy="336603"/>
            <a:chOff x="10030175" y="6963895"/>
            <a:chExt cx="615291" cy="336603"/>
          </a:xfrm>
        </p:grpSpPr>
        <p:sp>
          <p:nvSpPr>
            <p:cNvPr id="60" name="Isosceles Triangle 59">
              <a:extLst>
                <a:ext uri="{FF2B5EF4-FFF2-40B4-BE49-F238E27FC236}">
                  <a16:creationId xmlns:a16="http://schemas.microsoft.com/office/drawing/2014/main" id="{3EE53173-C44B-50D3-832A-9D767F818322}"/>
                </a:ext>
              </a:extLst>
            </p:cNvPr>
            <p:cNvSpPr/>
            <p:nvPr/>
          </p:nvSpPr>
          <p:spPr>
            <a:xfrm rot="16200000">
              <a:off x="10074059" y="6931283"/>
              <a:ext cx="314062" cy="401830"/>
            </a:xfrm>
            <a:prstGeom prst="triangle">
              <a:avLst/>
            </a:prstGeom>
            <a:solidFill>
              <a:srgbClr val="FF0073"/>
            </a:solidFill>
            <a:ln>
              <a:solidFill>
                <a:srgbClr val="FF0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9AB6494D-6692-2C0C-7240-0C3CA3582785}"/>
                </a:ext>
              </a:extLst>
            </p:cNvPr>
            <p:cNvSpPr/>
            <p:nvPr/>
          </p:nvSpPr>
          <p:spPr>
            <a:xfrm rot="5400000">
              <a:off x="10311448" y="6962514"/>
              <a:ext cx="328670" cy="339367"/>
            </a:xfrm>
            <a:prstGeom prst="ellipse">
              <a:avLst/>
            </a:prstGeom>
            <a:solidFill>
              <a:srgbClr val="FF0073"/>
            </a:solidFill>
            <a:ln>
              <a:solidFill>
                <a:srgbClr val="FF0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78129BFA-DAFC-C83C-7905-6DC6074B028D}"/>
                </a:ext>
              </a:extLst>
            </p:cNvPr>
            <p:cNvSpPr/>
            <p:nvPr/>
          </p:nvSpPr>
          <p:spPr>
            <a:xfrm rot="5400000">
              <a:off x="10377053" y="7008254"/>
              <a:ext cx="217317" cy="22636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05C6418A-84E9-2F70-E323-21A8AC0932F3}"/>
                </a:ext>
              </a:extLst>
            </p:cNvPr>
            <p:cNvSpPr txBox="1"/>
            <p:nvPr/>
          </p:nvSpPr>
          <p:spPr>
            <a:xfrm rot="5400000">
              <a:off x="10327340" y="7009086"/>
              <a:ext cx="336603" cy="246221"/>
            </a:xfrm>
            <a:prstGeom prst="rect">
              <a:avLst/>
            </a:prstGeom>
            <a:noFill/>
          </p:spPr>
          <p:txBody>
            <a:bodyPr wrap="square" rtlCol="0">
              <a:spAutoFit/>
            </a:bodyPr>
            <a:lstStyle/>
            <a:p>
              <a:r>
                <a:rPr lang="en-US" sz="1000" b="1"/>
                <a:t>10</a:t>
              </a:r>
            </a:p>
          </p:txBody>
        </p:sp>
      </p:grpSp>
      <p:grpSp>
        <p:nvGrpSpPr>
          <p:cNvPr id="64" name="Group 63">
            <a:extLst>
              <a:ext uri="{FF2B5EF4-FFF2-40B4-BE49-F238E27FC236}">
                <a16:creationId xmlns:a16="http://schemas.microsoft.com/office/drawing/2014/main" id="{A1CAA435-F752-8C13-1E79-7254FB4982CC}"/>
              </a:ext>
            </a:extLst>
          </p:cNvPr>
          <p:cNvGrpSpPr/>
          <p:nvPr/>
        </p:nvGrpSpPr>
        <p:grpSpPr>
          <a:xfrm>
            <a:off x="1640548" y="4061464"/>
            <a:ext cx="484794" cy="261554"/>
            <a:chOff x="10030175" y="6963888"/>
            <a:chExt cx="623898" cy="336603"/>
          </a:xfrm>
        </p:grpSpPr>
        <p:sp>
          <p:nvSpPr>
            <p:cNvPr id="65" name="Isosceles Triangle 64">
              <a:extLst>
                <a:ext uri="{FF2B5EF4-FFF2-40B4-BE49-F238E27FC236}">
                  <a16:creationId xmlns:a16="http://schemas.microsoft.com/office/drawing/2014/main" id="{73BD0B6E-22D9-5BD8-4F03-261E17A260BC}"/>
                </a:ext>
              </a:extLst>
            </p:cNvPr>
            <p:cNvSpPr/>
            <p:nvPr/>
          </p:nvSpPr>
          <p:spPr>
            <a:xfrm rot="16200000">
              <a:off x="10074059" y="6931283"/>
              <a:ext cx="314062" cy="401830"/>
            </a:xfrm>
            <a:prstGeom prst="triangle">
              <a:avLst/>
            </a:prstGeom>
            <a:solidFill>
              <a:srgbClr val="FF0073"/>
            </a:solidFill>
            <a:ln>
              <a:solidFill>
                <a:srgbClr val="FF0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6816B632-ABCC-B0F1-53AE-384A92A13529}"/>
                </a:ext>
              </a:extLst>
            </p:cNvPr>
            <p:cNvSpPr/>
            <p:nvPr/>
          </p:nvSpPr>
          <p:spPr>
            <a:xfrm rot="5400000">
              <a:off x="10311448" y="6962514"/>
              <a:ext cx="328670" cy="339367"/>
            </a:xfrm>
            <a:prstGeom prst="ellipse">
              <a:avLst/>
            </a:prstGeom>
            <a:solidFill>
              <a:srgbClr val="FF0073"/>
            </a:solidFill>
            <a:ln>
              <a:solidFill>
                <a:srgbClr val="FF0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4DF22DE1-7694-D400-A25E-D1B0F0D071A1}"/>
                </a:ext>
              </a:extLst>
            </p:cNvPr>
            <p:cNvSpPr/>
            <p:nvPr/>
          </p:nvSpPr>
          <p:spPr>
            <a:xfrm rot="5400000">
              <a:off x="10377053" y="7008254"/>
              <a:ext cx="217317" cy="22636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17687A82-D359-38F5-727B-37F9E1132939}"/>
                </a:ext>
              </a:extLst>
            </p:cNvPr>
            <p:cNvSpPr txBox="1"/>
            <p:nvPr/>
          </p:nvSpPr>
          <p:spPr>
            <a:xfrm rot="5400000">
              <a:off x="10327336" y="6973755"/>
              <a:ext cx="336603" cy="316870"/>
            </a:xfrm>
            <a:prstGeom prst="rect">
              <a:avLst/>
            </a:prstGeom>
            <a:noFill/>
          </p:spPr>
          <p:txBody>
            <a:bodyPr wrap="square" rtlCol="0">
              <a:spAutoFit/>
            </a:bodyPr>
            <a:lstStyle/>
            <a:p>
              <a:r>
                <a:rPr lang="en-US" sz="1000" b="1"/>
                <a:t>4</a:t>
              </a:r>
            </a:p>
          </p:txBody>
        </p:sp>
      </p:grpSp>
      <p:grpSp>
        <p:nvGrpSpPr>
          <p:cNvPr id="79" name="Group 78">
            <a:extLst>
              <a:ext uri="{FF2B5EF4-FFF2-40B4-BE49-F238E27FC236}">
                <a16:creationId xmlns:a16="http://schemas.microsoft.com/office/drawing/2014/main" id="{92702E52-2F22-04C6-4979-FF4F7762B7B1}"/>
              </a:ext>
            </a:extLst>
          </p:cNvPr>
          <p:cNvGrpSpPr/>
          <p:nvPr/>
        </p:nvGrpSpPr>
        <p:grpSpPr>
          <a:xfrm>
            <a:off x="1640549" y="4052719"/>
            <a:ext cx="484850" cy="267229"/>
            <a:chOff x="10030175" y="6952627"/>
            <a:chExt cx="623970" cy="343906"/>
          </a:xfrm>
        </p:grpSpPr>
        <p:sp>
          <p:nvSpPr>
            <p:cNvPr id="80" name="Isosceles Triangle 79">
              <a:extLst>
                <a:ext uri="{FF2B5EF4-FFF2-40B4-BE49-F238E27FC236}">
                  <a16:creationId xmlns:a16="http://schemas.microsoft.com/office/drawing/2014/main" id="{332E416E-73BA-3985-C18C-90959A9CB144}"/>
                </a:ext>
              </a:extLst>
            </p:cNvPr>
            <p:cNvSpPr/>
            <p:nvPr/>
          </p:nvSpPr>
          <p:spPr>
            <a:xfrm rot="16200000">
              <a:off x="10074059" y="6931283"/>
              <a:ext cx="314062" cy="401830"/>
            </a:xfrm>
            <a:prstGeom prst="triangle">
              <a:avLst/>
            </a:prstGeom>
            <a:solidFill>
              <a:srgbClr val="FF0073"/>
            </a:solidFill>
            <a:ln>
              <a:solidFill>
                <a:srgbClr val="FF0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51A2E658-3E40-72F3-1013-E221A49234A8}"/>
                </a:ext>
              </a:extLst>
            </p:cNvPr>
            <p:cNvSpPr/>
            <p:nvPr/>
          </p:nvSpPr>
          <p:spPr>
            <a:xfrm rot="5400000">
              <a:off x="10311448" y="6962514"/>
              <a:ext cx="328670" cy="339367"/>
            </a:xfrm>
            <a:prstGeom prst="ellipse">
              <a:avLst/>
            </a:prstGeom>
            <a:solidFill>
              <a:srgbClr val="FF0073"/>
            </a:solidFill>
            <a:ln>
              <a:solidFill>
                <a:srgbClr val="FF0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FFC810A2-6DCE-C9FF-AF0E-C6D7CF87A9A7}"/>
                </a:ext>
              </a:extLst>
            </p:cNvPr>
            <p:cNvSpPr/>
            <p:nvPr/>
          </p:nvSpPr>
          <p:spPr>
            <a:xfrm rot="5400000">
              <a:off x="10377053" y="7008254"/>
              <a:ext cx="217317" cy="22636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xtBox 82">
              <a:extLst>
                <a:ext uri="{FF2B5EF4-FFF2-40B4-BE49-F238E27FC236}">
                  <a16:creationId xmlns:a16="http://schemas.microsoft.com/office/drawing/2014/main" id="{983D29F1-2BB8-F371-202C-DC72653F150B}"/>
                </a:ext>
              </a:extLst>
            </p:cNvPr>
            <p:cNvSpPr txBox="1"/>
            <p:nvPr/>
          </p:nvSpPr>
          <p:spPr>
            <a:xfrm rot="5400000">
              <a:off x="10327408" y="6962494"/>
              <a:ext cx="336603" cy="316870"/>
            </a:xfrm>
            <a:prstGeom prst="rect">
              <a:avLst/>
            </a:prstGeom>
            <a:noFill/>
          </p:spPr>
          <p:txBody>
            <a:bodyPr wrap="square" rtlCol="0">
              <a:spAutoFit/>
            </a:bodyPr>
            <a:lstStyle/>
            <a:p>
              <a:r>
                <a:rPr lang="en-US" sz="1000" b="1"/>
                <a:t>4</a:t>
              </a:r>
            </a:p>
          </p:txBody>
        </p:sp>
      </p:grpSp>
      <p:grpSp>
        <p:nvGrpSpPr>
          <p:cNvPr id="84" name="Group 83">
            <a:extLst>
              <a:ext uri="{FF2B5EF4-FFF2-40B4-BE49-F238E27FC236}">
                <a16:creationId xmlns:a16="http://schemas.microsoft.com/office/drawing/2014/main" id="{229D5C43-963B-D385-08D7-ED4CEA3177AD}"/>
              </a:ext>
            </a:extLst>
          </p:cNvPr>
          <p:cNvGrpSpPr/>
          <p:nvPr/>
        </p:nvGrpSpPr>
        <p:grpSpPr>
          <a:xfrm>
            <a:off x="8467354" y="3981185"/>
            <a:ext cx="484850" cy="267229"/>
            <a:chOff x="10030175" y="6952627"/>
            <a:chExt cx="623970" cy="343906"/>
          </a:xfrm>
        </p:grpSpPr>
        <p:sp>
          <p:nvSpPr>
            <p:cNvPr id="85" name="Isosceles Triangle 84">
              <a:extLst>
                <a:ext uri="{FF2B5EF4-FFF2-40B4-BE49-F238E27FC236}">
                  <a16:creationId xmlns:a16="http://schemas.microsoft.com/office/drawing/2014/main" id="{8D20CAD5-0703-DB25-8868-E3371E496FCF}"/>
                </a:ext>
              </a:extLst>
            </p:cNvPr>
            <p:cNvSpPr/>
            <p:nvPr/>
          </p:nvSpPr>
          <p:spPr>
            <a:xfrm rot="16200000">
              <a:off x="10074059" y="6931283"/>
              <a:ext cx="314062" cy="401830"/>
            </a:xfrm>
            <a:prstGeom prst="triangle">
              <a:avLst/>
            </a:prstGeom>
            <a:solidFill>
              <a:srgbClr val="FF0073"/>
            </a:solidFill>
            <a:ln>
              <a:solidFill>
                <a:srgbClr val="FF0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0B2BBE91-CF82-5C67-BA3D-C2762671506D}"/>
                </a:ext>
              </a:extLst>
            </p:cNvPr>
            <p:cNvSpPr/>
            <p:nvPr/>
          </p:nvSpPr>
          <p:spPr>
            <a:xfrm rot="5400000">
              <a:off x="10311448" y="6962514"/>
              <a:ext cx="328670" cy="339367"/>
            </a:xfrm>
            <a:prstGeom prst="ellipse">
              <a:avLst/>
            </a:prstGeom>
            <a:solidFill>
              <a:srgbClr val="FF0073"/>
            </a:solidFill>
            <a:ln>
              <a:solidFill>
                <a:srgbClr val="FF0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76F91B3B-CEC9-9393-B233-F98BD54907FA}"/>
                </a:ext>
              </a:extLst>
            </p:cNvPr>
            <p:cNvSpPr/>
            <p:nvPr/>
          </p:nvSpPr>
          <p:spPr>
            <a:xfrm rot="5400000">
              <a:off x="10377053" y="7008254"/>
              <a:ext cx="217317" cy="22636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a:extLst>
                <a:ext uri="{FF2B5EF4-FFF2-40B4-BE49-F238E27FC236}">
                  <a16:creationId xmlns:a16="http://schemas.microsoft.com/office/drawing/2014/main" id="{3ECE9F85-B9CF-41A5-2C18-33024D0E8A9E}"/>
                </a:ext>
              </a:extLst>
            </p:cNvPr>
            <p:cNvSpPr txBox="1"/>
            <p:nvPr/>
          </p:nvSpPr>
          <p:spPr>
            <a:xfrm rot="5400000">
              <a:off x="10327408" y="6962494"/>
              <a:ext cx="336603" cy="316870"/>
            </a:xfrm>
            <a:prstGeom prst="rect">
              <a:avLst/>
            </a:prstGeom>
            <a:noFill/>
          </p:spPr>
          <p:txBody>
            <a:bodyPr wrap="square" rtlCol="0">
              <a:spAutoFit/>
            </a:bodyPr>
            <a:lstStyle/>
            <a:p>
              <a:r>
                <a:rPr lang="en-US" sz="1000" b="1"/>
                <a:t>4</a:t>
              </a:r>
            </a:p>
          </p:txBody>
        </p:sp>
      </p:grpSp>
      <p:grpSp>
        <p:nvGrpSpPr>
          <p:cNvPr id="89" name="Group 88">
            <a:extLst>
              <a:ext uri="{FF2B5EF4-FFF2-40B4-BE49-F238E27FC236}">
                <a16:creationId xmlns:a16="http://schemas.microsoft.com/office/drawing/2014/main" id="{06C4416C-AAB3-0592-3611-FDE8960325C3}"/>
              </a:ext>
            </a:extLst>
          </p:cNvPr>
          <p:cNvGrpSpPr/>
          <p:nvPr/>
        </p:nvGrpSpPr>
        <p:grpSpPr>
          <a:xfrm>
            <a:off x="1421722" y="3634427"/>
            <a:ext cx="484850" cy="267229"/>
            <a:chOff x="10030175" y="6952627"/>
            <a:chExt cx="623970" cy="343906"/>
          </a:xfrm>
        </p:grpSpPr>
        <p:sp>
          <p:nvSpPr>
            <p:cNvPr id="90" name="Isosceles Triangle 89">
              <a:extLst>
                <a:ext uri="{FF2B5EF4-FFF2-40B4-BE49-F238E27FC236}">
                  <a16:creationId xmlns:a16="http://schemas.microsoft.com/office/drawing/2014/main" id="{9D0541A2-0433-7A99-88FA-854E82C64035}"/>
                </a:ext>
              </a:extLst>
            </p:cNvPr>
            <p:cNvSpPr/>
            <p:nvPr/>
          </p:nvSpPr>
          <p:spPr>
            <a:xfrm rot="16200000">
              <a:off x="10074059" y="6931283"/>
              <a:ext cx="314062" cy="401830"/>
            </a:xfrm>
            <a:prstGeom prst="triangle">
              <a:avLst/>
            </a:prstGeom>
            <a:solidFill>
              <a:srgbClr val="FF0073"/>
            </a:solidFill>
            <a:ln>
              <a:solidFill>
                <a:srgbClr val="FF0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B675E35A-2D5B-EC62-3F99-51330CE33F6A}"/>
                </a:ext>
              </a:extLst>
            </p:cNvPr>
            <p:cNvSpPr/>
            <p:nvPr/>
          </p:nvSpPr>
          <p:spPr>
            <a:xfrm rot="5400000">
              <a:off x="10311448" y="6962514"/>
              <a:ext cx="328670" cy="339367"/>
            </a:xfrm>
            <a:prstGeom prst="ellipse">
              <a:avLst/>
            </a:prstGeom>
            <a:solidFill>
              <a:srgbClr val="FF0073"/>
            </a:solidFill>
            <a:ln>
              <a:solidFill>
                <a:srgbClr val="FF0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4E58B76A-F34B-B4A5-3BAE-BA6885E4C71A}"/>
                </a:ext>
              </a:extLst>
            </p:cNvPr>
            <p:cNvSpPr/>
            <p:nvPr/>
          </p:nvSpPr>
          <p:spPr>
            <a:xfrm rot="5400000">
              <a:off x="10377053" y="7008254"/>
              <a:ext cx="217317" cy="22636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extBox 92">
              <a:extLst>
                <a:ext uri="{FF2B5EF4-FFF2-40B4-BE49-F238E27FC236}">
                  <a16:creationId xmlns:a16="http://schemas.microsoft.com/office/drawing/2014/main" id="{5417CC9F-FE37-80EB-7F39-9A8FF22D0EC6}"/>
                </a:ext>
              </a:extLst>
            </p:cNvPr>
            <p:cNvSpPr txBox="1"/>
            <p:nvPr/>
          </p:nvSpPr>
          <p:spPr>
            <a:xfrm rot="5400000">
              <a:off x="10327408" y="6962494"/>
              <a:ext cx="336603" cy="316870"/>
            </a:xfrm>
            <a:prstGeom prst="rect">
              <a:avLst/>
            </a:prstGeom>
            <a:noFill/>
          </p:spPr>
          <p:txBody>
            <a:bodyPr wrap="square" rtlCol="0">
              <a:spAutoFit/>
            </a:bodyPr>
            <a:lstStyle/>
            <a:p>
              <a:r>
                <a:rPr lang="en-US" sz="1000" b="1"/>
                <a:t>5</a:t>
              </a:r>
            </a:p>
          </p:txBody>
        </p:sp>
      </p:grpSp>
      <p:grpSp>
        <p:nvGrpSpPr>
          <p:cNvPr id="99" name="Group 98">
            <a:extLst>
              <a:ext uri="{FF2B5EF4-FFF2-40B4-BE49-F238E27FC236}">
                <a16:creationId xmlns:a16="http://schemas.microsoft.com/office/drawing/2014/main" id="{36AA707B-A089-8C29-82DF-725ABF907760}"/>
              </a:ext>
            </a:extLst>
          </p:cNvPr>
          <p:cNvGrpSpPr/>
          <p:nvPr/>
        </p:nvGrpSpPr>
        <p:grpSpPr>
          <a:xfrm>
            <a:off x="1518898" y="2667998"/>
            <a:ext cx="615291" cy="336603"/>
            <a:chOff x="10030175" y="6963895"/>
            <a:chExt cx="615291" cy="336603"/>
          </a:xfrm>
        </p:grpSpPr>
        <p:sp>
          <p:nvSpPr>
            <p:cNvPr id="100" name="Isosceles Triangle 99">
              <a:extLst>
                <a:ext uri="{FF2B5EF4-FFF2-40B4-BE49-F238E27FC236}">
                  <a16:creationId xmlns:a16="http://schemas.microsoft.com/office/drawing/2014/main" id="{C1FC3D78-D581-9119-4832-5C3C8A103503}"/>
                </a:ext>
              </a:extLst>
            </p:cNvPr>
            <p:cNvSpPr/>
            <p:nvPr/>
          </p:nvSpPr>
          <p:spPr>
            <a:xfrm rot="16200000">
              <a:off x="10074059" y="6931283"/>
              <a:ext cx="314062" cy="401830"/>
            </a:xfrm>
            <a:prstGeom prst="triangle">
              <a:avLst/>
            </a:prstGeom>
            <a:solidFill>
              <a:srgbClr val="FF0073"/>
            </a:solidFill>
            <a:ln>
              <a:solidFill>
                <a:srgbClr val="FF0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a:extLst>
                <a:ext uri="{FF2B5EF4-FFF2-40B4-BE49-F238E27FC236}">
                  <a16:creationId xmlns:a16="http://schemas.microsoft.com/office/drawing/2014/main" id="{1267ED44-86CC-2BCA-5AC3-D9935EF692F7}"/>
                </a:ext>
              </a:extLst>
            </p:cNvPr>
            <p:cNvSpPr/>
            <p:nvPr/>
          </p:nvSpPr>
          <p:spPr>
            <a:xfrm rot="5400000">
              <a:off x="10311448" y="6962514"/>
              <a:ext cx="328670" cy="339367"/>
            </a:xfrm>
            <a:prstGeom prst="ellipse">
              <a:avLst/>
            </a:prstGeom>
            <a:solidFill>
              <a:srgbClr val="FF0073"/>
            </a:solidFill>
            <a:ln>
              <a:solidFill>
                <a:srgbClr val="FF0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a:extLst>
                <a:ext uri="{FF2B5EF4-FFF2-40B4-BE49-F238E27FC236}">
                  <a16:creationId xmlns:a16="http://schemas.microsoft.com/office/drawing/2014/main" id="{A5F2D7DD-5E86-72F0-8EFC-6996B4555768}"/>
                </a:ext>
              </a:extLst>
            </p:cNvPr>
            <p:cNvSpPr/>
            <p:nvPr/>
          </p:nvSpPr>
          <p:spPr>
            <a:xfrm rot="5400000">
              <a:off x="10377053" y="7008254"/>
              <a:ext cx="217317" cy="22636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TextBox 102">
              <a:extLst>
                <a:ext uri="{FF2B5EF4-FFF2-40B4-BE49-F238E27FC236}">
                  <a16:creationId xmlns:a16="http://schemas.microsoft.com/office/drawing/2014/main" id="{18EE5431-9DC8-605F-6AF4-D4F10733E10B}"/>
                </a:ext>
              </a:extLst>
            </p:cNvPr>
            <p:cNvSpPr txBox="1"/>
            <p:nvPr/>
          </p:nvSpPr>
          <p:spPr>
            <a:xfrm rot="5400000">
              <a:off x="10327340" y="7009086"/>
              <a:ext cx="336603" cy="246221"/>
            </a:xfrm>
            <a:prstGeom prst="rect">
              <a:avLst/>
            </a:prstGeom>
            <a:noFill/>
          </p:spPr>
          <p:txBody>
            <a:bodyPr wrap="square" rtlCol="0">
              <a:spAutoFit/>
            </a:bodyPr>
            <a:lstStyle/>
            <a:p>
              <a:r>
                <a:rPr lang="en-US" sz="1000" b="1"/>
                <a:t>10</a:t>
              </a:r>
            </a:p>
          </p:txBody>
        </p:sp>
      </p:grpSp>
      <p:grpSp>
        <p:nvGrpSpPr>
          <p:cNvPr id="104" name="Group 103">
            <a:extLst>
              <a:ext uri="{FF2B5EF4-FFF2-40B4-BE49-F238E27FC236}">
                <a16:creationId xmlns:a16="http://schemas.microsoft.com/office/drawing/2014/main" id="{9236C478-014B-A612-65CC-42D3BEF7FAC2}"/>
              </a:ext>
            </a:extLst>
          </p:cNvPr>
          <p:cNvGrpSpPr/>
          <p:nvPr/>
        </p:nvGrpSpPr>
        <p:grpSpPr>
          <a:xfrm>
            <a:off x="10101159" y="3927849"/>
            <a:ext cx="484850" cy="267229"/>
            <a:chOff x="10030175" y="6952627"/>
            <a:chExt cx="623970" cy="343906"/>
          </a:xfrm>
        </p:grpSpPr>
        <p:sp>
          <p:nvSpPr>
            <p:cNvPr id="105" name="Isosceles Triangle 104">
              <a:extLst>
                <a:ext uri="{FF2B5EF4-FFF2-40B4-BE49-F238E27FC236}">
                  <a16:creationId xmlns:a16="http://schemas.microsoft.com/office/drawing/2014/main" id="{3752D1C3-765E-D64C-D19F-8F2FD068C97A}"/>
                </a:ext>
              </a:extLst>
            </p:cNvPr>
            <p:cNvSpPr/>
            <p:nvPr/>
          </p:nvSpPr>
          <p:spPr>
            <a:xfrm rot="16200000">
              <a:off x="10074059" y="6931283"/>
              <a:ext cx="314062" cy="401830"/>
            </a:xfrm>
            <a:prstGeom prst="triangle">
              <a:avLst/>
            </a:prstGeom>
            <a:solidFill>
              <a:srgbClr val="FF0073"/>
            </a:solidFill>
            <a:ln>
              <a:solidFill>
                <a:srgbClr val="FF0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01F0BD62-A815-A536-C424-9187FDC1FDDC}"/>
                </a:ext>
              </a:extLst>
            </p:cNvPr>
            <p:cNvSpPr/>
            <p:nvPr/>
          </p:nvSpPr>
          <p:spPr>
            <a:xfrm rot="5400000">
              <a:off x="10311448" y="6962514"/>
              <a:ext cx="328670" cy="339367"/>
            </a:xfrm>
            <a:prstGeom prst="ellipse">
              <a:avLst/>
            </a:prstGeom>
            <a:solidFill>
              <a:srgbClr val="FF0073"/>
            </a:solidFill>
            <a:ln>
              <a:solidFill>
                <a:srgbClr val="FF0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FD8FC3D0-6A65-31A2-DB7E-44F0FDD3385A}"/>
                </a:ext>
              </a:extLst>
            </p:cNvPr>
            <p:cNvSpPr/>
            <p:nvPr/>
          </p:nvSpPr>
          <p:spPr>
            <a:xfrm rot="5400000">
              <a:off x="10377053" y="7008254"/>
              <a:ext cx="217317" cy="22636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TextBox 107">
              <a:extLst>
                <a:ext uri="{FF2B5EF4-FFF2-40B4-BE49-F238E27FC236}">
                  <a16:creationId xmlns:a16="http://schemas.microsoft.com/office/drawing/2014/main" id="{424288DB-25F5-B365-2155-3200FA6ABB5E}"/>
                </a:ext>
              </a:extLst>
            </p:cNvPr>
            <p:cNvSpPr txBox="1"/>
            <p:nvPr/>
          </p:nvSpPr>
          <p:spPr>
            <a:xfrm rot="5400000">
              <a:off x="10327408" y="6962494"/>
              <a:ext cx="336603" cy="316870"/>
            </a:xfrm>
            <a:prstGeom prst="rect">
              <a:avLst/>
            </a:prstGeom>
            <a:noFill/>
          </p:spPr>
          <p:txBody>
            <a:bodyPr wrap="square" rtlCol="0">
              <a:spAutoFit/>
            </a:bodyPr>
            <a:lstStyle/>
            <a:p>
              <a:r>
                <a:rPr lang="en-US" sz="1000" b="1"/>
                <a:t>4</a:t>
              </a:r>
            </a:p>
          </p:txBody>
        </p:sp>
      </p:grpSp>
      <p:cxnSp>
        <p:nvCxnSpPr>
          <p:cNvPr id="114" name="Straight Arrow Connector 113">
            <a:extLst>
              <a:ext uri="{FF2B5EF4-FFF2-40B4-BE49-F238E27FC236}">
                <a16:creationId xmlns:a16="http://schemas.microsoft.com/office/drawing/2014/main" id="{91BC1054-A49C-D60C-B02F-C1099512CFEF}"/>
              </a:ext>
            </a:extLst>
          </p:cNvPr>
          <p:cNvCxnSpPr>
            <a:cxnSpLocks/>
          </p:cNvCxnSpPr>
          <p:nvPr/>
        </p:nvCxnSpPr>
        <p:spPr>
          <a:xfrm flipH="1" flipV="1">
            <a:off x="10495752" y="4190496"/>
            <a:ext cx="277585" cy="775938"/>
          </a:xfrm>
          <a:prstGeom prst="straightConnector1">
            <a:avLst/>
          </a:prstGeom>
          <a:ln w="19050">
            <a:solidFill>
              <a:srgbClr val="00616A"/>
            </a:solidFill>
            <a:tailEnd type="triangle"/>
          </a:ln>
        </p:spPr>
        <p:style>
          <a:lnRef idx="1">
            <a:schemeClr val="accent1"/>
          </a:lnRef>
          <a:fillRef idx="0">
            <a:schemeClr val="accent1"/>
          </a:fillRef>
          <a:effectRef idx="0">
            <a:schemeClr val="accent1"/>
          </a:effectRef>
          <a:fontRef idx="minor">
            <a:schemeClr val="tx1"/>
          </a:fontRef>
        </p:style>
      </p:cxnSp>
      <p:sp>
        <p:nvSpPr>
          <p:cNvPr id="122" name="Rectangle: Rounded Corners 121">
            <a:extLst>
              <a:ext uri="{FF2B5EF4-FFF2-40B4-BE49-F238E27FC236}">
                <a16:creationId xmlns:a16="http://schemas.microsoft.com/office/drawing/2014/main" id="{8EB47434-56CE-A933-E9B8-255C1E2E3921}"/>
              </a:ext>
            </a:extLst>
          </p:cNvPr>
          <p:cNvSpPr/>
          <p:nvPr/>
        </p:nvSpPr>
        <p:spPr>
          <a:xfrm>
            <a:off x="12858669" y="1992542"/>
            <a:ext cx="1099530" cy="497870"/>
          </a:xfrm>
          <a:prstGeom prst="roundRect">
            <a:avLst/>
          </a:prstGeom>
          <a:solidFill>
            <a:srgbClr val="00616A"/>
          </a:solidFill>
          <a:ln>
            <a:solidFill>
              <a:srgbClr val="0061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err="1"/>
              <a:t>Havenwoods</a:t>
            </a:r>
            <a:r>
              <a:rPr lang="en-US" sz="1100" b="1"/>
              <a:t> State Forest</a:t>
            </a:r>
          </a:p>
        </p:txBody>
      </p:sp>
      <p:cxnSp>
        <p:nvCxnSpPr>
          <p:cNvPr id="123" name="Straight Arrow Connector 122">
            <a:extLst>
              <a:ext uri="{FF2B5EF4-FFF2-40B4-BE49-F238E27FC236}">
                <a16:creationId xmlns:a16="http://schemas.microsoft.com/office/drawing/2014/main" id="{FAC1C9F7-5C21-8D78-DD85-D42C390F7E67}"/>
              </a:ext>
            </a:extLst>
          </p:cNvPr>
          <p:cNvCxnSpPr>
            <a:cxnSpLocks/>
          </p:cNvCxnSpPr>
          <p:nvPr/>
        </p:nvCxnSpPr>
        <p:spPr>
          <a:xfrm flipH="1">
            <a:off x="12229095" y="2367004"/>
            <a:ext cx="663654" cy="357903"/>
          </a:xfrm>
          <a:prstGeom prst="straightConnector1">
            <a:avLst/>
          </a:prstGeom>
          <a:ln w="19050">
            <a:solidFill>
              <a:srgbClr val="00616A"/>
            </a:solidFill>
            <a:tailEnd type="triangle"/>
          </a:ln>
        </p:spPr>
        <p:style>
          <a:lnRef idx="1">
            <a:schemeClr val="accent1"/>
          </a:lnRef>
          <a:fillRef idx="0">
            <a:schemeClr val="accent1"/>
          </a:fillRef>
          <a:effectRef idx="0">
            <a:schemeClr val="accent1"/>
          </a:effectRef>
          <a:fontRef idx="minor">
            <a:schemeClr val="tx1"/>
          </a:fontRef>
        </p:style>
      </p:cxnSp>
      <p:sp>
        <p:nvSpPr>
          <p:cNvPr id="128" name="Rectangle: Rounded Corners 127">
            <a:extLst>
              <a:ext uri="{FF2B5EF4-FFF2-40B4-BE49-F238E27FC236}">
                <a16:creationId xmlns:a16="http://schemas.microsoft.com/office/drawing/2014/main" id="{4A2C2602-6334-A71C-5CF0-9963650D0C6E}"/>
              </a:ext>
            </a:extLst>
          </p:cNvPr>
          <p:cNvSpPr/>
          <p:nvPr/>
        </p:nvSpPr>
        <p:spPr>
          <a:xfrm>
            <a:off x="5255291" y="2289947"/>
            <a:ext cx="1125517" cy="448456"/>
          </a:xfrm>
          <a:prstGeom prst="roundRect">
            <a:avLst/>
          </a:prstGeom>
          <a:solidFill>
            <a:srgbClr val="00616A"/>
          </a:solidFill>
          <a:ln>
            <a:solidFill>
              <a:srgbClr val="0061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t>Washington Park</a:t>
            </a:r>
          </a:p>
        </p:txBody>
      </p:sp>
      <p:cxnSp>
        <p:nvCxnSpPr>
          <p:cNvPr id="129" name="Straight Arrow Connector 128">
            <a:extLst>
              <a:ext uri="{FF2B5EF4-FFF2-40B4-BE49-F238E27FC236}">
                <a16:creationId xmlns:a16="http://schemas.microsoft.com/office/drawing/2014/main" id="{035CC8F4-C289-DC07-6926-0B0D65BAF0AE}"/>
              </a:ext>
            </a:extLst>
          </p:cNvPr>
          <p:cNvCxnSpPr>
            <a:cxnSpLocks/>
            <a:endCxn id="51" idx="1"/>
          </p:cNvCxnSpPr>
          <p:nvPr/>
        </p:nvCxnSpPr>
        <p:spPr>
          <a:xfrm flipH="1">
            <a:off x="4813416" y="2716689"/>
            <a:ext cx="546734" cy="397246"/>
          </a:xfrm>
          <a:prstGeom prst="straightConnector1">
            <a:avLst/>
          </a:prstGeom>
          <a:ln w="19050">
            <a:solidFill>
              <a:srgbClr val="00616A"/>
            </a:solidFill>
            <a:tailEnd type="triangle"/>
          </a:ln>
        </p:spPr>
        <p:style>
          <a:lnRef idx="1">
            <a:schemeClr val="accent1"/>
          </a:lnRef>
          <a:fillRef idx="0">
            <a:schemeClr val="accent1"/>
          </a:fillRef>
          <a:effectRef idx="0">
            <a:schemeClr val="accent1"/>
          </a:effectRef>
          <a:fontRef idx="minor">
            <a:schemeClr val="tx1"/>
          </a:fontRef>
        </p:style>
      </p:cxnSp>
      <p:sp>
        <p:nvSpPr>
          <p:cNvPr id="134" name="Rectangle: Rounded Corners 133">
            <a:extLst>
              <a:ext uri="{FF2B5EF4-FFF2-40B4-BE49-F238E27FC236}">
                <a16:creationId xmlns:a16="http://schemas.microsoft.com/office/drawing/2014/main" id="{644C1C5F-AC0C-C8A6-7D0F-064170AF1D31}"/>
              </a:ext>
            </a:extLst>
          </p:cNvPr>
          <p:cNvSpPr/>
          <p:nvPr/>
        </p:nvSpPr>
        <p:spPr>
          <a:xfrm>
            <a:off x="135654" y="4828497"/>
            <a:ext cx="1078822" cy="540021"/>
          </a:xfrm>
          <a:prstGeom prst="roundRect">
            <a:avLst/>
          </a:prstGeom>
          <a:solidFill>
            <a:srgbClr val="00616A"/>
          </a:solidFill>
          <a:ln>
            <a:solidFill>
              <a:srgbClr val="0061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t>Three Bridges Park </a:t>
            </a:r>
          </a:p>
        </p:txBody>
      </p:sp>
      <p:cxnSp>
        <p:nvCxnSpPr>
          <p:cNvPr id="135" name="Straight Arrow Connector 134">
            <a:extLst>
              <a:ext uri="{FF2B5EF4-FFF2-40B4-BE49-F238E27FC236}">
                <a16:creationId xmlns:a16="http://schemas.microsoft.com/office/drawing/2014/main" id="{44967251-EC0F-9584-6850-9166404C8BD1}"/>
              </a:ext>
            </a:extLst>
          </p:cNvPr>
          <p:cNvCxnSpPr>
            <a:cxnSpLocks/>
          </p:cNvCxnSpPr>
          <p:nvPr/>
        </p:nvCxnSpPr>
        <p:spPr>
          <a:xfrm flipV="1">
            <a:off x="1009777" y="4242739"/>
            <a:ext cx="739044" cy="619059"/>
          </a:xfrm>
          <a:prstGeom prst="straightConnector1">
            <a:avLst/>
          </a:prstGeom>
          <a:ln w="19050">
            <a:solidFill>
              <a:srgbClr val="00616A"/>
            </a:solidFill>
            <a:tailEnd type="triangle"/>
          </a:ln>
        </p:spPr>
        <p:style>
          <a:lnRef idx="1">
            <a:schemeClr val="accent1"/>
          </a:lnRef>
          <a:fillRef idx="0">
            <a:schemeClr val="accent1"/>
          </a:fillRef>
          <a:effectRef idx="0">
            <a:schemeClr val="accent1"/>
          </a:effectRef>
          <a:fontRef idx="minor">
            <a:schemeClr val="tx1"/>
          </a:fontRef>
        </p:style>
      </p:cxnSp>
      <p:sp>
        <p:nvSpPr>
          <p:cNvPr id="139" name="Rectangle: Rounded Corners 138">
            <a:extLst>
              <a:ext uri="{FF2B5EF4-FFF2-40B4-BE49-F238E27FC236}">
                <a16:creationId xmlns:a16="http://schemas.microsoft.com/office/drawing/2014/main" id="{5C88F7F8-AD66-1233-1FA3-A68DD192A9C6}"/>
              </a:ext>
            </a:extLst>
          </p:cNvPr>
          <p:cNvSpPr/>
          <p:nvPr/>
        </p:nvSpPr>
        <p:spPr>
          <a:xfrm>
            <a:off x="1518898" y="1637809"/>
            <a:ext cx="1125517" cy="552219"/>
          </a:xfrm>
          <a:prstGeom prst="roundRect">
            <a:avLst/>
          </a:prstGeom>
          <a:solidFill>
            <a:srgbClr val="00616A"/>
          </a:solidFill>
          <a:ln>
            <a:solidFill>
              <a:srgbClr val="0061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t>American Family Field</a:t>
            </a:r>
          </a:p>
        </p:txBody>
      </p:sp>
      <p:cxnSp>
        <p:nvCxnSpPr>
          <p:cNvPr id="140" name="Straight Arrow Connector 139">
            <a:extLst>
              <a:ext uri="{FF2B5EF4-FFF2-40B4-BE49-F238E27FC236}">
                <a16:creationId xmlns:a16="http://schemas.microsoft.com/office/drawing/2014/main" id="{7D5B5CEF-02F9-54DC-F7D3-354147258C1E}"/>
              </a:ext>
            </a:extLst>
          </p:cNvPr>
          <p:cNvCxnSpPr>
            <a:cxnSpLocks/>
            <a:endCxn id="103" idx="1"/>
          </p:cNvCxnSpPr>
          <p:nvPr/>
        </p:nvCxnSpPr>
        <p:spPr>
          <a:xfrm flipH="1">
            <a:off x="1984364" y="2187385"/>
            <a:ext cx="80379" cy="480613"/>
          </a:xfrm>
          <a:prstGeom prst="straightConnector1">
            <a:avLst/>
          </a:prstGeom>
          <a:ln w="19050">
            <a:solidFill>
              <a:srgbClr val="00616A"/>
            </a:solidFill>
            <a:tailEnd type="triangle"/>
          </a:ln>
        </p:spPr>
        <p:style>
          <a:lnRef idx="1">
            <a:schemeClr val="accent1"/>
          </a:lnRef>
          <a:fillRef idx="0">
            <a:schemeClr val="accent1"/>
          </a:fillRef>
          <a:effectRef idx="0">
            <a:schemeClr val="accent1"/>
          </a:effectRef>
          <a:fontRef idx="minor">
            <a:schemeClr val="tx1"/>
          </a:fontRef>
        </p:style>
      </p:cxnSp>
      <p:sp>
        <p:nvSpPr>
          <p:cNvPr id="144" name="Rectangle: Rounded Corners 143">
            <a:extLst>
              <a:ext uri="{FF2B5EF4-FFF2-40B4-BE49-F238E27FC236}">
                <a16:creationId xmlns:a16="http://schemas.microsoft.com/office/drawing/2014/main" id="{02422454-165F-EF33-D781-102DEF2FC857}"/>
              </a:ext>
            </a:extLst>
          </p:cNvPr>
          <p:cNvSpPr/>
          <p:nvPr/>
        </p:nvSpPr>
        <p:spPr>
          <a:xfrm>
            <a:off x="9738361" y="1880916"/>
            <a:ext cx="931738" cy="452678"/>
          </a:xfrm>
          <a:prstGeom prst="roundRect">
            <a:avLst/>
          </a:prstGeom>
          <a:solidFill>
            <a:srgbClr val="00616A"/>
          </a:solidFill>
          <a:ln>
            <a:solidFill>
              <a:srgbClr val="0061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t>McGovern Park</a:t>
            </a:r>
          </a:p>
        </p:txBody>
      </p:sp>
      <p:cxnSp>
        <p:nvCxnSpPr>
          <p:cNvPr id="145" name="Straight Arrow Connector 144">
            <a:extLst>
              <a:ext uri="{FF2B5EF4-FFF2-40B4-BE49-F238E27FC236}">
                <a16:creationId xmlns:a16="http://schemas.microsoft.com/office/drawing/2014/main" id="{A9A4C9DB-DA33-7661-ABBD-614A3A841A67}"/>
              </a:ext>
            </a:extLst>
          </p:cNvPr>
          <p:cNvCxnSpPr>
            <a:cxnSpLocks/>
          </p:cNvCxnSpPr>
          <p:nvPr/>
        </p:nvCxnSpPr>
        <p:spPr>
          <a:xfrm>
            <a:off x="10528054" y="2156041"/>
            <a:ext cx="331924" cy="668743"/>
          </a:xfrm>
          <a:prstGeom prst="straightConnector1">
            <a:avLst/>
          </a:prstGeom>
          <a:ln w="19050">
            <a:solidFill>
              <a:srgbClr val="00616A"/>
            </a:solidFill>
            <a:tailEnd type="triangle"/>
          </a:ln>
        </p:spPr>
        <p:style>
          <a:lnRef idx="1">
            <a:schemeClr val="accent1"/>
          </a:lnRef>
          <a:fillRef idx="0">
            <a:schemeClr val="accent1"/>
          </a:fillRef>
          <a:effectRef idx="0">
            <a:schemeClr val="accent1"/>
          </a:effectRef>
          <a:fontRef idx="minor">
            <a:schemeClr val="tx1"/>
          </a:fontRef>
        </p:style>
      </p:cxnSp>
      <p:sp>
        <p:nvSpPr>
          <p:cNvPr id="147" name="Rectangle: Rounded Corners 146">
            <a:extLst>
              <a:ext uri="{FF2B5EF4-FFF2-40B4-BE49-F238E27FC236}">
                <a16:creationId xmlns:a16="http://schemas.microsoft.com/office/drawing/2014/main" id="{D2018796-379B-872F-10F1-6B8F4B18815E}"/>
              </a:ext>
            </a:extLst>
          </p:cNvPr>
          <p:cNvSpPr/>
          <p:nvPr/>
        </p:nvSpPr>
        <p:spPr>
          <a:xfrm>
            <a:off x="7634671" y="5311149"/>
            <a:ext cx="988802" cy="540021"/>
          </a:xfrm>
          <a:prstGeom prst="roundRect">
            <a:avLst/>
          </a:prstGeom>
          <a:solidFill>
            <a:srgbClr val="00616A"/>
          </a:solidFill>
          <a:ln>
            <a:solidFill>
              <a:srgbClr val="0061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t>MMSD West Basin</a:t>
            </a:r>
          </a:p>
        </p:txBody>
      </p:sp>
      <p:cxnSp>
        <p:nvCxnSpPr>
          <p:cNvPr id="149" name="Straight Arrow Connector 148">
            <a:extLst>
              <a:ext uri="{FF2B5EF4-FFF2-40B4-BE49-F238E27FC236}">
                <a16:creationId xmlns:a16="http://schemas.microsoft.com/office/drawing/2014/main" id="{E7033A2E-B33C-558C-E881-8111812EE9F8}"/>
              </a:ext>
            </a:extLst>
          </p:cNvPr>
          <p:cNvCxnSpPr>
            <a:cxnSpLocks/>
          </p:cNvCxnSpPr>
          <p:nvPr/>
        </p:nvCxnSpPr>
        <p:spPr>
          <a:xfrm flipV="1">
            <a:off x="8397674" y="4254089"/>
            <a:ext cx="372803" cy="1057060"/>
          </a:xfrm>
          <a:prstGeom prst="straightConnector1">
            <a:avLst/>
          </a:prstGeom>
          <a:ln w="19050">
            <a:solidFill>
              <a:srgbClr val="00616A"/>
            </a:solidFill>
            <a:tailEnd type="triangle"/>
          </a:ln>
        </p:spPr>
        <p:style>
          <a:lnRef idx="1">
            <a:schemeClr val="accent1"/>
          </a:lnRef>
          <a:fillRef idx="0">
            <a:schemeClr val="accent1"/>
          </a:fillRef>
          <a:effectRef idx="0">
            <a:schemeClr val="accent1"/>
          </a:effectRef>
          <a:fontRef idx="minor">
            <a:schemeClr val="tx1"/>
          </a:fontRef>
        </p:style>
      </p:cxnSp>
      <p:pic>
        <p:nvPicPr>
          <p:cNvPr id="151" name="Picture 150">
            <a:extLst>
              <a:ext uri="{FF2B5EF4-FFF2-40B4-BE49-F238E27FC236}">
                <a16:creationId xmlns:a16="http://schemas.microsoft.com/office/drawing/2014/main" id="{1AD84284-BEDF-72F9-548C-18CB55D6295D}"/>
              </a:ext>
            </a:extLst>
          </p:cNvPr>
          <p:cNvPicPr>
            <a:picLocks noChangeAspect="1"/>
          </p:cNvPicPr>
          <p:nvPr/>
        </p:nvPicPr>
        <p:blipFill>
          <a:blip r:embed="rId5"/>
          <a:stretch>
            <a:fillRect/>
          </a:stretch>
        </p:blipFill>
        <p:spPr>
          <a:xfrm>
            <a:off x="13078016" y="3497482"/>
            <a:ext cx="1268300" cy="3053008"/>
          </a:xfrm>
          <a:prstGeom prst="rect">
            <a:avLst/>
          </a:prstGeom>
        </p:spPr>
      </p:pic>
      <p:sp>
        <p:nvSpPr>
          <p:cNvPr id="153" name="Rectangle 152">
            <a:extLst>
              <a:ext uri="{FF2B5EF4-FFF2-40B4-BE49-F238E27FC236}">
                <a16:creationId xmlns:a16="http://schemas.microsoft.com/office/drawing/2014/main" id="{60FD3155-9A3B-CEE5-EF4F-8D9874B28D95}"/>
              </a:ext>
            </a:extLst>
          </p:cNvPr>
          <p:cNvSpPr/>
          <p:nvPr/>
        </p:nvSpPr>
        <p:spPr>
          <a:xfrm>
            <a:off x="13078016" y="3497482"/>
            <a:ext cx="1268300" cy="240017"/>
          </a:xfrm>
          <a:prstGeom prst="rect">
            <a:avLst/>
          </a:prstGeom>
          <a:solidFill>
            <a:srgbClr val="00616A"/>
          </a:solidFill>
          <a:ln>
            <a:solidFill>
              <a:srgbClr val="0061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00616A"/>
                </a:solidFill>
              </a:ln>
              <a:solidFill>
                <a:srgbClr val="00616A"/>
              </a:solidFill>
            </a:endParaRPr>
          </a:p>
        </p:txBody>
      </p:sp>
      <p:sp>
        <p:nvSpPr>
          <p:cNvPr id="112" name="Rectangle: Rounded Corners 111">
            <a:extLst>
              <a:ext uri="{FF2B5EF4-FFF2-40B4-BE49-F238E27FC236}">
                <a16:creationId xmlns:a16="http://schemas.microsoft.com/office/drawing/2014/main" id="{21B59B84-A2FB-F7EC-DF88-24B69443B276}"/>
              </a:ext>
            </a:extLst>
          </p:cNvPr>
          <p:cNvSpPr/>
          <p:nvPr/>
        </p:nvSpPr>
        <p:spPr>
          <a:xfrm>
            <a:off x="10413398" y="4721880"/>
            <a:ext cx="988802" cy="540021"/>
          </a:xfrm>
          <a:prstGeom prst="roundRect">
            <a:avLst/>
          </a:prstGeom>
          <a:solidFill>
            <a:srgbClr val="00616A"/>
          </a:solidFill>
          <a:ln>
            <a:solidFill>
              <a:srgbClr val="0061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t>City of Milwaukee Library</a:t>
            </a:r>
          </a:p>
        </p:txBody>
      </p:sp>
      <p:sp>
        <p:nvSpPr>
          <p:cNvPr id="158" name="TextBox 157">
            <a:extLst>
              <a:ext uri="{FF2B5EF4-FFF2-40B4-BE49-F238E27FC236}">
                <a16:creationId xmlns:a16="http://schemas.microsoft.com/office/drawing/2014/main" id="{CD3A2DF0-F130-B2BB-45D8-E838216D58DA}"/>
              </a:ext>
            </a:extLst>
          </p:cNvPr>
          <p:cNvSpPr txBox="1"/>
          <p:nvPr/>
        </p:nvSpPr>
        <p:spPr>
          <a:xfrm>
            <a:off x="13069982" y="3486685"/>
            <a:ext cx="1268300" cy="261610"/>
          </a:xfrm>
          <a:prstGeom prst="rect">
            <a:avLst/>
          </a:prstGeom>
          <a:noFill/>
        </p:spPr>
        <p:txBody>
          <a:bodyPr wrap="square" rtlCol="0">
            <a:spAutoFit/>
          </a:bodyPr>
          <a:lstStyle/>
          <a:p>
            <a:r>
              <a:rPr lang="en-US" sz="1100">
                <a:solidFill>
                  <a:schemeClr val="bg1"/>
                </a:solidFill>
              </a:rPr>
              <a:t>LEGEND</a:t>
            </a:r>
          </a:p>
        </p:txBody>
      </p:sp>
    </p:spTree>
    <p:extLst>
      <p:ext uri="{BB962C8B-B14F-4D97-AF65-F5344CB8AC3E}">
        <p14:creationId xmlns:p14="http://schemas.microsoft.com/office/powerpoint/2010/main" val="14380297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CD34C6DF-EFE1-0E06-1C9B-16C13E54536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567" t="48440" r="-567" b="2022"/>
          <a:stretch>
            <a:fillRect/>
          </a:stretch>
        </p:blipFill>
        <p:spPr>
          <a:xfrm>
            <a:off x="6367411" y="2059942"/>
            <a:ext cx="8163069" cy="5391807"/>
          </a:xfrm>
          <a:prstGeom prst="rect">
            <a:avLst/>
          </a:prstGeom>
        </p:spPr>
      </p:pic>
      <p:sp>
        <p:nvSpPr>
          <p:cNvPr id="3" name="Footer Placeholder 2">
            <a:extLst>
              <a:ext uri="{FF2B5EF4-FFF2-40B4-BE49-F238E27FC236}">
                <a16:creationId xmlns:a16="http://schemas.microsoft.com/office/drawing/2014/main" id="{7B2821E3-43E3-485D-9496-4BA35F9A0368}"/>
              </a:ext>
            </a:extLst>
          </p:cNvPr>
          <p:cNvSpPr>
            <a:spLocks noGrp="1"/>
          </p:cNvSpPr>
          <p:nvPr>
            <p:ph type="ftr" sz="quarter" idx="3"/>
          </p:nvPr>
        </p:nvSpPr>
        <p:spPr/>
        <p:txBody>
          <a:bodyPr/>
          <a:lstStyle/>
          <a:p>
            <a:r>
              <a:rPr lang="en-US"/>
              <a:t>Proposed Trail Route</a:t>
            </a:r>
            <a:endParaRPr lang="en-US" dirty="0">
              <a:latin typeface="Univers Condensed Light" panose="020B0306020202040204" pitchFamily="34" charset="0"/>
            </a:endParaRPr>
          </a:p>
        </p:txBody>
      </p:sp>
      <p:sp>
        <p:nvSpPr>
          <p:cNvPr id="4" name="Slide Number Placeholder 3">
            <a:extLst>
              <a:ext uri="{FF2B5EF4-FFF2-40B4-BE49-F238E27FC236}">
                <a16:creationId xmlns:a16="http://schemas.microsoft.com/office/drawing/2014/main" id="{395A9F6D-2A5F-2F98-06D6-E33829169A69}"/>
              </a:ext>
            </a:extLst>
          </p:cNvPr>
          <p:cNvSpPr>
            <a:spLocks noGrp="1"/>
          </p:cNvSpPr>
          <p:nvPr>
            <p:ph type="sldNum" sz="quarter" idx="4"/>
          </p:nvPr>
        </p:nvSpPr>
        <p:spPr/>
        <p:txBody>
          <a:bodyPr/>
          <a:lstStyle/>
          <a:p>
            <a:fld id="{F4164499-FEF6-44A9-88E0-C31C32BD1C97}" type="slidenum">
              <a:rPr lang="en-US" smtClean="0">
                <a:latin typeface="Univers Condensed Light" panose="020B0306020202040204" pitchFamily="34" charset="0"/>
              </a:rPr>
              <a:pPr/>
              <a:t>33</a:t>
            </a:fld>
            <a:r>
              <a:rPr lang="en-US"/>
              <a:t>	</a:t>
            </a:r>
            <a:endParaRPr lang="en-US" b="1" dirty="0"/>
          </a:p>
        </p:txBody>
      </p:sp>
      <p:sp>
        <p:nvSpPr>
          <p:cNvPr id="7" name="Title 6">
            <a:extLst>
              <a:ext uri="{FF2B5EF4-FFF2-40B4-BE49-F238E27FC236}">
                <a16:creationId xmlns:a16="http://schemas.microsoft.com/office/drawing/2014/main" id="{56E4FE10-B232-5C35-B468-FD568E8213B5}"/>
              </a:ext>
            </a:extLst>
          </p:cNvPr>
          <p:cNvSpPr>
            <a:spLocks noGrp="1"/>
          </p:cNvSpPr>
          <p:nvPr>
            <p:ph type="title"/>
          </p:nvPr>
        </p:nvSpPr>
        <p:spPr/>
        <p:txBody>
          <a:bodyPr/>
          <a:lstStyle/>
          <a:p>
            <a:r>
              <a:rPr lang="en-US" dirty="0"/>
              <a:t>Summary of Key destinations</a:t>
            </a:r>
          </a:p>
        </p:txBody>
      </p:sp>
      <p:sp>
        <p:nvSpPr>
          <p:cNvPr id="8" name="Text Placeholder 7">
            <a:extLst>
              <a:ext uri="{FF2B5EF4-FFF2-40B4-BE49-F238E27FC236}">
                <a16:creationId xmlns:a16="http://schemas.microsoft.com/office/drawing/2014/main" id="{737BA349-8A54-45CD-EDA6-F2AFFB1BC9C1}"/>
              </a:ext>
            </a:extLst>
          </p:cNvPr>
          <p:cNvSpPr>
            <a:spLocks noGrp="1"/>
          </p:cNvSpPr>
          <p:nvPr>
            <p:ph type="body" sz="quarter" idx="10"/>
          </p:nvPr>
        </p:nvSpPr>
        <p:spPr/>
        <p:txBody>
          <a:bodyPr/>
          <a:lstStyle/>
          <a:p>
            <a:endParaRPr lang="en-US"/>
          </a:p>
        </p:txBody>
      </p:sp>
      <p:pic>
        <p:nvPicPr>
          <p:cNvPr id="11" name="Content Placeholder 9">
            <a:extLst>
              <a:ext uri="{FF2B5EF4-FFF2-40B4-BE49-F238E27FC236}">
                <a16:creationId xmlns:a16="http://schemas.microsoft.com/office/drawing/2014/main" id="{EC905617-1B82-86BD-0BAF-CEFA3E9B74DC}"/>
              </a:ext>
            </a:extLst>
          </p:cNvPr>
          <p:cNvPicPr>
            <a:picLocks noChangeAspect="1"/>
          </p:cNvPicPr>
          <p:nvPr/>
        </p:nvPicPr>
        <p:blipFill>
          <a:blip r:embed="rId2">
            <a:extLst>
              <a:ext uri="{28A0092B-C50C-407E-A947-70E740481C1C}">
                <a14:useLocalDpi xmlns:a14="http://schemas.microsoft.com/office/drawing/2010/main" val="0"/>
              </a:ext>
            </a:extLst>
          </a:blip>
          <a:srcRect l="21966" t="8972" b="50283"/>
          <a:stretch>
            <a:fillRect/>
          </a:stretch>
        </p:blipFill>
        <p:spPr>
          <a:xfrm>
            <a:off x="228600" y="2059942"/>
            <a:ext cx="6272820" cy="4367048"/>
          </a:xfrm>
          <a:prstGeom prst="rect">
            <a:avLst/>
          </a:prstGeom>
        </p:spPr>
      </p:pic>
    </p:spTree>
    <p:extLst>
      <p:ext uri="{BB962C8B-B14F-4D97-AF65-F5344CB8AC3E}">
        <p14:creationId xmlns:p14="http://schemas.microsoft.com/office/powerpoint/2010/main" val="11569948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2511F-A9C3-8492-7DF1-5F1F68104BDD}"/>
              </a:ext>
            </a:extLst>
          </p:cNvPr>
          <p:cNvSpPr>
            <a:spLocks noGrp="1"/>
          </p:cNvSpPr>
          <p:nvPr>
            <p:ph type="title"/>
          </p:nvPr>
        </p:nvSpPr>
        <p:spPr/>
        <p:txBody>
          <a:bodyPr/>
          <a:lstStyle/>
          <a:p>
            <a:r>
              <a:rPr lang="en-US"/>
              <a:t>alternatives </a:t>
            </a:r>
            <a:r>
              <a:rPr lang="en-US" dirty="0"/>
              <a:t>overview</a:t>
            </a:r>
          </a:p>
        </p:txBody>
      </p:sp>
      <p:sp>
        <p:nvSpPr>
          <p:cNvPr id="3" name="Footer Placeholder 2">
            <a:extLst>
              <a:ext uri="{FF2B5EF4-FFF2-40B4-BE49-F238E27FC236}">
                <a16:creationId xmlns:a16="http://schemas.microsoft.com/office/drawing/2014/main" id="{EBD6A50A-369D-202C-0558-65F4026127AB}"/>
              </a:ext>
            </a:extLst>
          </p:cNvPr>
          <p:cNvSpPr>
            <a:spLocks noGrp="1"/>
          </p:cNvSpPr>
          <p:nvPr>
            <p:ph type="ftr" sz="quarter" idx="3"/>
          </p:nvPr>
        </p:nvSpPr>
        <p:spPr/>
        <p:txBody>
          <a:bodyPr/>
          <a:lstStyle/>
          <a:p>
            <a:r>
              <a:rPr lang="en-US"/>
              <a:t>Proposed Trail Route</a:t>
            </a:r>
            <a:endParaRPr lang="en-US" dirty="0"/>
          </a:p>
        </p:txBody>
      </p:sp>
      <p:sp>
        <p:nvSpPr>
          <p:cNvPr id="4" name="Slide Number Placeholder 3">
            <a:extLst>
              <a:ext uri="{FF2B5EF4-FFF2-40B4-BE49-F238E27FC236}">
                <a16:creationId xmlns:a16="http://schemas.microsoft.com/office/drawing/2014/main" id="{61B0C67D-0FDA-2B1B-5F10-4517648099E1}"/>
              </a:ext>
            </a:extLst>
          </p:cNvPr>
          <p:cNvSpPr>
            <a:spLocks noGrp="1"/>
          </p:cNvSpPr>
          <p:nvPr>
            <p:ph type="sldNum" sz="quarter" idx="4"/>
          </p:nvPr>
        </p:nvSpPr>
        <p:spPr/>
        <p:txBody>
          <a:bodyPr/>
          <a:lstStyle/>
          <a:p>
            <a:fld id="{514752F4-EDD2-47D8-87E6-E31AFEC1386A}" type="slidenum">
              <a:rPr lang="en-US" smtClean="0">
                <a:latin typeface="Univers Condensed Light" panose="020B0306020202040204" pitchFamily="34" charset="0"/>
              </a:rPr>
              <a:pPr/>
              <a:t>34</a:t>
            </a:fld>
            <a:r>
              <a:rPr lang="en-US"/>
              <a:t>	</a:t>
            </a:r>
            <a:endParaRPr lang="en-US" b="1" dirty="0"/>
          </a:p>
        </p:txBody>
      </p:sp>
      <p:sp>
        <p:nvSpPr>
          <p:cNvPr id="5" name="Text Placeholder 4">
            <a:extLst>
              <a:ext uri="{FF2B5EF4-FFF2-40B4-BE49-F238E27FC236}">
                <a16:creationId xmlns:a16="http://schemas.microsoft.com/office/drawing/2014/main" id="{8853322E-03D3-4257-2568-1B3AB52CFDE8}"/>
              </a:ext>
            </a:extLst>
          </p:cNvPr>
          <p:cNvSpPr>
            <a:spLocks noGrp="1"/>
          </p:cNvSpPr>
          <p:nvPr>
            <p:ph type="body" sz="quarter" idx="10"/>
          </p:nvPr>
        </p:nvSpPr>
        <p:spPr/>
        <p:txBody>
          <a:bodyPr/>
          <a:lstStyle/>
          <a:p>
            <a:endParaRPr lang="en-US"/>
          </a:p>
        </p:txBody>
      </p:sp>
      <p:pic>
        <p:nvPicPr>
          <p:cNvPr id="7" name="Picture 6">
            <a:extLst>
              <a:ext uri="{FF2B5EF4-FFF2-40B4-BE49-F238E27FC236}">
                <a16:creationId xmlns:a16="http://schemas.microsoft.com/office/drawing/2014/main" id="{992AA655-CE4C-08AD-D92F-C456512A69DE}"/>
              </a:ext>
            </a:extLst>
          </p:cNvPr>
          <p:cNvPicPr>
            <a:picLocks noChangeAspect="1"/>
          </p:cNvPicPr>
          <p:nvPr/>
        </p:nvPicPr>
        <p:blipFill>
          <a:blip r:embed="rId2">
            <a:extLst>
              <a:ext uri="{28A0092B-C50C-407E-A947-70E740481C1C}">
                <a14:useLocalDpi xmlns:a14="http://schemas.microsoft.com/office/drawing/2010/main" val="0"/>
              </a:ext>
            </a:extLst>
          </a:blip>
          <a:srcRect t="1157" b="5556"/>
          <a:stretch>
            <a:fillRect/>
          </a:stretch>
        </p:blipFill>
        <p:spPr>
          <a:xfrm rot="5400000">
            <a:off x="9733734" y="-1243080"/>
            <a:ext cx="2116183" cy="7677153"/>
          </a:xfrm>
          <a:prstGeom prst="rect">
            <a:avLst/>
          </a:prstGeom>
        </p:spPr>
      </p:pic>
      <p:pic>
        <p:nvPicPr>
          <p:cNvPr id="9" name="Picture 8">
            <a:extLst>
              <a:ext uri="{FF2B5EF4-FFF2-40B4-BE49-F238E27FC236}">
                <a16:creationId xmlns:a16="http://schemas.microsoft.com/office/drawing/2014/main" id="{59BC191F-D10C-A0BA-9239-02B1E31EC9CF}"/>
              </a:ext>
            </a:extLst>
          </p:cNvPr>
          <p:cNvPicPr>
            <a:picLocks noChangeAspect="1"/>
          </p:cNvPicPr>
          <p:nvPr/>
        </p:nvPicPr>
        <p:blipFill>
          <a:blip r:embed="rId3">
            <a:extLst>
              <a:ext uri="{28A0092B-C50C-407E-A947-70E740481C1C}">
                <a14:useLocalDpi xmlns:a14="http://schemas.microsoft.com/office/drawing/2010/main" val="0"/>
              </a:ext>
            </a:extLst>
          </a:blip>
          <a:srcRect t="1157" b="5556"/>
          <a:stretch>
            <a:fillRect/>
          </a:stretch>
        </p:blipFill>
        <p:spPr>
          <a:xfrm rot="5400000">
            <a:off x="9733734" y="1044920"/>
            <a:ext cx="2116183" cy="7677154"/>
          </a:xfrm>
          <a:prstGeom prst="rect">
            <a:avLst/>
          </a:prstGeom>
        </p:spPr>
      </p:pic>
      <p:pic>
        <p:nvPicPr>
          <p:cNvPr id="11" name="Picture 10">
            <a:extLst>
              <a:ext uri="{FF2B5EF4-FFF2-40B4-BE49-F238E27FC236}">
                <a16:creationId xmlns:a16="http://schemas.microsoft.com/office/drawing/2014/main" id="{37D56630-EACC-F4CC-29FA-93451965F552}"/>
              </a:ext>
            </a:extLst>
          </p:cNvPr>
          <p:cNvPicPr>
            <a:picLocks noChangeAspect="1"/>
          </p:cNvPicPr>
          <p:nvPr/>
        </p:nvPicPr>
        <p:blipFill>
          <a:blip r:embed="rId4">
            <a:extLst>
              <a:ext uri="{28A0092B-C50C-407E-A947-70E740481C1C}">
                <a14:useLocalDpi xmlns:a14="http://schemas.microsoft.com/office/drawing/2010/main" val="0"/>
              </a:ext>
            </a:extLst>
          </a:blip>
          <a:srcRect t="1157" b="5556"/>
          <a:stretch>
            <a:fillRect/>
          </a:stretch>
        </p:blipFill>
        <p:spPr>
          <a:xfrm rot="5400000">
            <a:off x="9733731" y="3332921"/>
            <a:ext cx="2116183" cy="7677156"/>
          </a:xfrm>
          <a:prstGeom prst="rect">
            <a:avLst/>
          </a:prstGeom>
        </p:spPr>
      </p:pic>
      <p:sp>
        <p:nvSpPr>
          <p:cNvPr id="13" name="Rectangle: Rounded Corners 12">
            <a:extLst>
              <a:ext uri="{FF2B5EF4-FFF2-40B4-BE49-F238E27FC236}">
                <a16:creationId xmlns:a16="http://schemas.microsoft.com/office/drawing/2014/main" id="{DEED987A-79BF-8BDB-98E4-7BCE2544F7D4}"/>
              </a:ext>
            </a:extLst>
          </p:cNvPr>
          <p:cNvSpPr/>
          <p:nvPr/>
        </p:nvSpPr>
        <p:spPr>
          <a:xfrm>
            <a:off x="188559" y="1548979"/>
            <a:ext cx="4648200" cy="1549400"/>
          </a:xfrm>
          <a:prstGeom prst="roundRect">
            <a:avLst/>
          </a:prstGeom>
          <a:solidFill>
            <a:schemeClr val="accent5">
              <a:lumMod val="60000"/>
              <a:lumOff val="40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4">
            <a:extLst>
              <a:ext uri="{FF2B5EF4-FFF2-40B4-BE49-F238E27FC236}">
                <a16:creationId xmlns:a16="http://schemas.microsoft.com/office/drawing/2014/main" id="{817F456E-BA2C-11E3-3F41-F0C8FFE30767}"/>
              </a:ext>
            </a:extLst>
          </p:cNvPr>
          <p:cNvSpPr txBox="1">
            <a:spLocks/>
          </p:cNvSpPr>
          <p:nvPr/>
        </p:nvSpPr>
        <p:spPr>
          <a:xfrm>
            <a:off x="1507275" y="2031953"/>
            <a:ext cx="2894653" cy="694266"/>
          </a:xfrm>
          <a:prstGeom prst="rect">
            <a:avLst/>
          </a:prstGeom>
        </p:spPr>
        <p:txBody>
          <a:bodyPr>
            <a:noAutofit/>
          </a:bodyPr>
          <a:lstStyle>
            <a:lvl1pPr marL="342900" indent="-342900" algn="l" defTabSz="1097280" rtl="0" eaLnBrk="1" latinLnBrk="0" hangingPunct="1">
              <a:lnSpc>
                <a:spcPct val="90000"/>
              </a:lnSpc>
              <a:spcBef>
                <a:spcPts val="1200"/>
              </a:spcBef>
              <a:buFont typeface="Wingdings" panose="05000000000000000000" pitchFamily="2" charset="2"/>
              <a:buChar char="§"/>
              <a:defRPr sz="2600" kern="120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90000"/>
              </a:lnSpc>
              <a:spcBef>
                <a:spcPts val="600"/>
              </a:spcBef>
              <a:buFont typeface="Karla" pitchFamily="2" charset="0"/>
              <a:buChar char="—"/>
              <a:defRPr sz="2400" kern="120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90000"/>
              </a:lnSpc>
              <a:spcBef>
                <a:spcPts val="600"/>
              </a:spcBef>
              <a:buFont typeface="Wingdings" panose="05000000000000000000" pitchFamily="2" charset="2"/>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90000"/>
              </a:lnSpc>
              <a:spcBef>
                <a:spcPts val="600"/>
              </a:spcBef>
              <a:buFont typeface="Karla" pitchFamily="2" charset="0"/>
              <a:buChar char="—"/>
              <a:defRPr sz="1600" kern="120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90000"/>
              </a:lnSpc>
              <a:spcBef>
                <a:spcPts val="600"/>
              </a:spcBef>
              <a:buFont typeface="Wingdings" panose="05000000000000000000" pitchFamily="2" charset="2"/>
              <a:buChar char="§"/>
              <a:defRPr sz="1400" kern="120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Font typeface="Wingdings" panose="05000000000000000000" pitchFamily="2" charset="2"/>
              <a:buNone/>
            </a:pPr>
            <a:r>
              <a:rPr lang="en-US" sz="3200" dirty="0"/>
              <a:t>Corridor Direct</a:t>
            </a:r>
          </a:p>
        </p:txBody>
      </p:sp>
      <p:pic>
        <p:nvPicPr>
          <p:cNvPr id="15" name="Graphic 14" descr="Train Tracks with solid fill">
            <a:extLst>
              <a:ext uri="{FF2B5EF4-FFF2-40B4-BE49-F238E27FC236}">
                <a16:creationId xmlns:a16="http://schemas.microsoft.com/office/drawing/2014/main" id="{505C1E46-DBA9-FE38-7830-2B52A3D173D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5221" y="1945084"/>
            <a:ext cx="709737" cy="709737"/>
          </a:xfrm>
          <a:prstGeom prst="rect">
            <a:avLst/>
          </a:prstGeom>
        </p:spPr>
      </p:pic>
      <p:sp>
        <p:nvSpPr>
          <p:cNvPr id="16" name="Rectangle: Rounded Corners 15">
            <a:extLst>
              <a:ext uri="{FF2B5EF4-FFF2-40B4-BE49-F238E27FC236}">
                <a16:creationId xmlns:a16="http://schemas.microsoft.com/office/drawing/2014/main" id="{1879393E-692E-C1BA-9640-D116F3084989}"/>
              </a:ext>
            </a:extLst>
          </p:cNvPr>
          <p:cNvSpPr/>
          <p:nvPr/>
        </p:nvSpPr>
        <p:spPr>
          <a:xfrm>
            <a:off x="188559" y="3825404"/>
            <a:ext cx="4648200" cy="1549400"/>
          </a:xfrm>
          <a:prstGeom prst="roundRect">
            <a:avLst/>
          </a:prstGeom>
          <a:solidFill>
            <a:srgbClr val="70A8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5">
            <a:extLst>
              <a:ext uri="{FF2B5EF4-FFF2-40B4-BE49-F238E27FC236}">
                <a16:creationId xmlns:a16="http://schemas.microsoft.com/office/drawing/2014/main" id="{80773E2B-AB3C-37F4-6459-E81B88AA8BF2}"/>
              </a:ext>
            </a:extLst>
          </p:cNvPr>
          <p:cNvSpPr txBox="1">
            <a:spLocks/>
          </p:cNvSpPr>
          <p:nvPr/>
        </p:nvSpPr>
        <p:spPr>
          <a:xfrm>
            <a:off x="637736" y="4365668"/>
            <a:ext cx="4363454" cy="762000"/>
          </a:xfrm>
          <a:prstGeom prst="rect">
            <a:avLst/>
          </a:prstGeom>
        </p:spPr>
        <p:txBody>
          <a:bodyPr>
            <a:normAutofit/>
          </a:bodyPr>
          <a:lstStyle>
            <a:lvl1pPr marL="342900" indent="-342900" algn="l" defTabSz="1097280" rtl="0" eaLnBrk="1" latinLnBrk="0" hangingPunct="1">
              <a:lnSpc>
                <a:spcPct val="90000"/>
              </a:lnSpc>
              <a:spcBef>
                <a:spcPts val="1200"/>
              </a:spcBef>
              <a:buFont typeface="Wingdings" panose="05000000000000000000" pitchFamily="2" charset="2"/>
              <a:buChar char="§"/>
              <a:defRPr sz="2600" kern="120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90000"/>
              </a:lnSpc>
              <a:spcBef>
                <a:spcPts val="600"/>
              </a:spcBef>
              <a:buFont typeface="Karla" pitchFamily="2" charset="0"/>
              <a:buChar char="—"/>
              <a:defRPr sz="2400" kern="120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90000"/>
              </a:lnSpc>
              <a:spcBef>
                <a:spcPts val="600"/>
              </a:spcBef>
              <a:buFont typeface="Wingdings" panose="05000000000000000000" pitchFamily="2" charset="2"/>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90000"/>
              </a:lnSpc>
              <a:spcBef>
                <a:spcPts val="600"/>
              </a:spcBef>
              <a:buFont typeface="Karla" pitchFamily="2" charset="0"/>
              <a:buChar char="—"/>
              <a:defRPr sz="1600" kern="120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90000"/>
              </a:lnSpc>
              <a:spcBef>
                <a:spcPts val="600"/>
              </a:spcBef>
              <a:buFont typeface="Wingdings" panose="05000000000000000000" pitchFamily="2" charset="2"/>
              <a:buChar char="§"/>
              <a:defRPr sz="1400" kern="120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Font typeface="Wingdings" panose="05000000000000000000" pitchFamily="2" charset="2"/>
              <a:buNone/>
            </a:pPr>
            <a:r>
              <a:rPr lang="en-US" sz="3200" dirty="0"/>
              <a:t>Greenway Link</a:t>
            </a:r>
          </a:p>
        </p:txBody>
      </p:sp>
      <p:pic>
        <p:nvPicPr>
          <p:cNvPr id="18" name="Graphic 17" descr="Hill scene with solid fill">
            <a:extLst>
              <a:ext uri="{FF2B5EF4-FFF2-40B4-BE49-F238E27FC236}">
                <a16:creationId xmlns:a16="http://schemas.microsoft.com/office/drawing/2014/main" id="{415EB8B4-DF6D-6B60-65EE-BDBC4B9960E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0054" y="4287238"/>
            <a:ext cx="668868" cy="668868"/>
          </a:xfrm>
          <a:prstGeom prst="rect">
            <a:avLst/>
          </a:prstGeom>
        </p:spPr>
      </p:pic>
      <p:sp>
        <p:nvSpPr>
          <p:cNvPr id="19" name="Rectangle: Rounded Corners 18">
            <a:extLst>
              <a:ext uri="{FF2B5EF4-FFF2-40B4-BE49-F238E27FC236}">
                <a16:creationId xmlns:a16="http://schemas.microsoft.com/office/drawing/2014/main" id="{4CFEE204-A3CB-9540-511F-529EED0B2754}"/>
              </a:ext>
            </a:extLst>
          </p:cNvPr>
          <p:cNvSpPr/>
          <p:nvPr/>
        </p:nvSpPr>
        <p:spPr>
          <a:xfrm>
            <a:off x="188559" y="6036254"/>
            <a:ext cx="4648200" cy="1549400"/>
          </a:xfrm>
          <a:prstGeom prst="roundRect">
            <a:avLst/>
          </a:prstGeom>
          <a:solidFill>
            <a:srgbClr val="0085A8"/>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1">
            <a:extLst>
              <a:ext uri="{FF2B5EF4-FFF2-40B4-BE49-F238E27FC236}">
                <a16:creationId xmlns:a16="http://schemas.microsoft.com/office/drawing/2014/main" id="{A68BB7CA-8B4D-97C6-DCAA-C74A4D66F661}"/>
              </a:ext>
            </a:extLst>
          </p:cNvPr>
          <p:cNvSpPr txBox="1">
            <a:spLocks/>
          </p:cNvSpPr>
          <p:nvPr/>
        </p:nvSpPr>
        <p:spPr>
          <a:xfrm>
            <a:off x="1378922" y="6294960"/>
            <a:ext cx="2783503" cy="694266"/>
          </a:xfrm>
          <a:prstGeom prst="rect">
            <a:avLst/>
          </a:prstGeom>
        </p:spPr>
        <p:txBody>
          <a:bodyPr>
            <a:noAutofit/>
          </a:bodyPr>
          <a:lstStyle>
            <a:lvl1pPr marL="342900" indent="-342900" algn="l" defTabSz="1097280" rtl="0" eaLnBrk="1" latinLnBrk="0" hangingPunct="1">
              <a:lnSpc>
                <a:spcPct val="90000"/>
              </a:lnSpc>
              <a:spcBef>
                <a:spcPts val="1200"/>
              </a:spcBef>
              <a:buFont typeface="Wingdings" panose="05000000000000000000" pitchFamily="2" charset="2"/>
              <a:buChar char="§"/>
              <a:defRPr sz="2600" kern="120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90000"/>
              </a:lnSpc>
              <a:spcBef>
                <a:spcPts val="600"/>
              </a:spcBef>
              <a:buFont typeface="Karla" pitchFamily="2" charset="0"/>
              <a:buChar char="—"/>
              <a:defRPr sz="2400" kern="120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90000"/>
              </a:lnSpc>
              <a:spcBef>
                <a:spcPts val="600"/>
              </a:spcBef>
              <a:buFont typeface="Wingdings" panose="05000000000000000000" pitchFamily="2" charset="2"/>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90000"/>
              </a:lnSpc>
              <a:spcBef>
                <a:spcPts val="600"/>
              </a:spcBef>
              <a:buFont typeface="Karla" pitchFamily="2" charset="0"/>
              <a:buChar char="—"/>
              <a:defRPr sz="1600" kern="120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90000"/>
              </a:lnSpc>
              <a:spcBef>
                <a:spcPts val="600"/>
              </a:spcBef>
              <a:buFont typeface="Wingdings" panose="05000000000000000000" pitchFamily="2" charset="2"/>
              <a:buChar char="§"/>
              <a:defRPr sz="1400" kern="120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Font typeface="Wingdings" panose="05000000000000000000" pitchFamily="2" charset="2"/>
              <a:buNone/>
            </a:pPr>
            <a:r>
              <a:rPr lang="en-US" sz="3200" dirty="0">
                <a:solidFill>
                  <a:schemeClr val="bg1"/>
                </a:solidFill>
              </a:rPr>
              <a:t>Explore the Neighborhoods</a:t>
            </a:r>
          </a:p>
        </p:txBody>
      </p:sp>
      <p:pic>
        <p:nvPicPr>
          <p:cNvPr id="21" name="Graphic 20" descr="Neighborhood with solid fill">
            <a:extLst>
              <a:ext uri="{FF2B5EF4-FFF2-40B4-BE49-F238E27FC236}">
                <a16:creationId xmlns:a16="http://schemas.microsoft.com/office/drawing/2014/main" id="{09624BF6-1A7D-F7CC-EEB2-8D035C29BFB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02304" y="6436001"/>
            <a:ext cx="649705" cy="649705"/>
          </a:xfrm>
          <a:prstGeom prst="rect">
            <a:avLst/>
          </a:prstGeom>
        </p:spPr>
      </p:pic>
    </p:spTree>
    <p:extLst>
      <p:ext uri="{BB962C8B-B14F-4D97-AF65-F5344CB8AC3E}">
        <p14:creationId xmlns:p14="http://schemas.microsoft.com/office/powerpoint/2010/main" val="42296814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5778D-B884-AC23-5CEF-9FAD9A20D215}"/>
              </a:ext>
            </a:extLst>
          </p:cNvPr>
          <p:cNvSpPr>
            <a:spLocks noGrp="1"/>
          </p:cNvSpPr>
          <p:nvPr>
            <p:ph type="title"/>
          </p:nvPr>
        </p:nvSpPr>
        <p:spPr/>
        <p:txBody>
          <a:bodyPr/>
          <a:lstStyle/>
          <a:p>
            <a:r>
              <a:rPr lang="en-US" dirty="0"/>
              <a:t>Alternatives ranking criteria</a:t>
            </a:r>
          </a:p>
        </p:txBody>
      </p:sp>
      <p:sp>
        <p:nvSpPr>
          <p:cNvPr id="3" name="Footer Placeholder 2">
            <a:extLst>
              <a:ext uri="{FF2B5EF4-FFF2-40B4-BE49-F238E27FC236}">
                <a16:creationId xmlns:a16="http://schemas.microsoft.com/office/drawing/2014/main" id="{7EAD12BB-87AF-1F81-CD6A-40B90B0D0656}"/>
              </a:ext>
            </a:extLst>
          </p:cNvPr>
          <p:cNvSpPr>
            <a:spLocks noGrp="1"/>
          </p:cNvSpPr>
          <p:nvPr>
            <p:ph type="ftr" sz="quarter" idx="3"/>
          </p:nvPr>
        </p:nvSpPr>
        <p:spPr/>
        <p:txBody>
          <a:bodyPr/>
          <a:lstStyle/>
          <a:p>
            <a:r>
              <a:rPr lang="en-US"/>
              <a:t>Proposed Trail Route</a:t>
            </a:r>
            <a:endParaRPr lang="en-US" dirty="0"/>
          </a:p>
        </p:txBody>
      </p:sp>
      <p:sp>
        <p:nvSpPr>
          <p:cNvPr id="4" name="Slide Number Placeholder 3">
            <a:extLst>
              <a:ext uri="{FF2B5EF4-FFF2-40B4-BE49-F238E27FC236}">
                <a16:creationId xmlns:a16="http://schemas.microsoft.com/office/drawing/2014/main" id="{DACF4082-F816-1DD2-1955-B37DAD25FFDA}"/>
              </a:ext>
            </a:extLst>
          </p:cNvPr>
          <p:cNvSpPr>
            <a:spLocks noGrp="1"/>
          </p:cNvSpPr>
          <p:nvPr>
            <p:ph type="sldNum" sz="quarter" idx="4"/>
          </p:nvPr>
        </p:nvSpPr>
        <p:spPr/>
        <p:txBody>
          <a:bodyPr/>
          <a:lstStyle/>
          <a:p>
            <a:fld id="{514752F4-EDD2-47D8-87E6-E31AFEC1386A}" type="slidenum">
              <a:rPr lang="en-US" smtClean="0">
                <a:latin typeface="Univers Condensed Light" panose="020B0306020202040204" pitchFamily="34" charset="0"/>
              </a:rPr>
              <a:pPr/>
              <a:t>35</a:t>
            </a:fld>
            <a:r>
              <a:rPr lang="en-US"/>
              <a:t>	</a:t>
            </a:r>
            <a:endParaRPr lang="en-US" b="1"/>
          </a:p>
        </p:txBody>
      </p:sp>
      <p:sp>
        <p:nvSpPr>
          <p:cNvPr id="5" name="Text Placeholder 4">
            <a:extLst>
              <a:ext uri="{FF2B5EF4-FFF2-40B4-BE49-F238E27FC236}">
                <a16:creationId xmlns:a16="http://schemas.microsoft.com/office/drawing/2014/main" id="{B2A4E753-0FB2-F185-C1DE-8362CD89878F}"/>
              </a:ext>
            </a:extLst>
          </p:cNvPr>
          <p:cNvSpPr>
            <a:spLocks noGrp="1"/>
          </p:cNvSpPr>
          <p:nvPr>
            <p:ph type="body" sz="quarter" idx="10"/>
          </p:nvPr>
        </p:nvSpPr>
        <p:spPr/>
        <p:txBody>
          <a:bodyPr/>
          <a:lstStyle/>
          <a:p>
            <a:r>
              <a:rPr lang="en-US" dirty="0"/>
              <a:t>Average of SmithGroup team rankings</a:t>
            </a:r>
          </a:p>
        </p:txBody>
      </p:sp>
      <p:graphicFrame>
        <p:nvGraphicFramePr>
          <p:cNvPr id="6" name="Table 5">
            <a:extLst>
              <a:ext uri="{FF2B5EF4-FFF2-40B4-BE49-F238E27FC236}">
                <a16:creationId xmlns:a16="http://schemas.microsoft.com/office/drawing/2014/main" id="{0E3178CB-AFD0-C185-57FD-0E0093DC022A}"/>
              </a:ext>
            </a:extLst>
          </p:cNvPr>
          <p:cNvGraphicFramePr>
            <a:graphicFrameLocks noGrp="1"/>
          </p:cNvGraphicFramePr>
          <p:nvPr>
            <p:extLst>
              <p:ext uri="{D42A27DB-BD31-4B8C-83A1-F6EECF244321}">
                <p14:modId xmlns:p14="http://schemas.microsoft.com/office/powerpoint/2010/main" val="1739773238"/>
              </p:ext>
            </p:extLst>
          </p:nvPr>
        </p:nvGraphicFramePr>
        <p:xfrm>
          <a:off x="228600" y="1469571"/>
          <a:ext cx="11963400" cy="6103702"/>
        </p:xfrm>
        <a:graphic>
          <a:graphicData uri="http://schemas.openxmlformats.org/drawingml/2006/table">
            <a:tbl>
              <a:tblPr>
                <a:tableStyleId>{5C22544A-7EE6-4342-B048-85BDC9FD1C3A}</a:tableStyleId>
              </a:tblPr>
              <a:tblGrid>
                <a:gridCol w="326699">
                  <a:extLst>
                    <a:ext uri="{9D8B030D-6E8A-4147-A177-3AD203B41FA5}">
                      <a16:colId xmlns:a16="http://schemas.microsoft.com/office/drawing/2014/main" val="3320752136"/>
                    </a:ext>
                  </a:extLst>
                </a:gridCol>
                <a:gridCol w="2155244">
                  <a:extLst>
                    <a:ext uri="{9D8B030D-6E8A-4147-A177-3AD203B41FA5}">
                      <a16:colId xmlns:a16="http://schemas.microsoft.com/office/drawing/2014/main" val="2186608238"/>
                    </a:ext>
                  </a:extLst>
                </a:gridCol>
                <a:gridCol w="957943">
                  <a:extLst>
                    <a:ext uri="{9D8B030D-6E8A-4147-A177-3AD203B41FA5}">
                      <a16:colId xmlns:a16="http://schemas.microsoft.com/office/drawing/2014/main" val="2425988249"/>
                    </a:ext>
                  </a:extLst>
                </a:gridCol>
                <a:gridCol w="174171">
                  <a:extLst>
                    <a:ext uri="{9D8B030D-6E8A-4147-A177-3AD203B41FA5}">
                      <a16:colId xmlns:a16="http://schemas.microsoft.com/office/drawing/2014/main" val="3605768254"/>
                    </a:ext>
                  </a:extLst>
                </a:gridCol>
                <a:gridCol w="1208314">
                  <a:extLst>
                    <a:ext uri="{9D8B030D-6E8A-4147-A177-3AD203B41FA5}">
                      <a16:colId xmlns:a16="http://schemas.microsoft.com/office/drawing/2014/main" val="2821968281"/>
                    </a:ext>
                  </a:extLst>
                </a:gridCol>
                <a:gridCol w="1088572">
                  <a:extLst>
                    <a:ext uri="{9D8B030D-6E8A-4147-A177-3AD203B41FA5}">
                      <a16:colId xmlns:a16="http://schemas.microsoft.com/office/drawing/2014/main" val="1830329525"/>
                    </a:ext>
                  </a:extLst>
                </a:gridCol>
                <a:gridCol w="1219200">
                  <a:extLst>
                    <a:ext uri="{9D8B030D-6E8A-4147-A177-3AD203B41FA5}">
                      <a16:colId xmlns:a16="http://schemas.microsoft.com/office/drawing/2014/main" val="2426161430"/>
                    </a:ext>
                  </a:extLst>
                </a:gridCol>
                <a:gridCol w="4833257">
                  <a:extLst>
                    <a:ext uri="{9D8B030D-6E8A-4147-A177-3AD203B41FA5}">
                      <a16:colId xmlns:a16="http://schemas.microsoft.com/office/drawing/2014/main" val="3413302895"/>
                    </a:ext>
                  </a:extLst>
                </a:gridCol>
              </a:tblGrid>
              <a:tr h="183555">
                <a:tc>
                  <a:txBody>
                    <a:bodyPr/>
                    <a:lstStyle/>
                    <a:p>
                      <a:pPr algn="l" fontAlgn="b">
                        <a:buNone/>
                      </a:pP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BBC0"/>
                    </a:solidFill>
                  </a:tcPr>
                </a:tc>
                <a:tc>
                  <a:txBody>
                    <a:bodyPr/>
                    <a:lstStyle/>
                    <a:p>
                      <a:pPr algn="l" fontAlgn="b">
                        <a:buNone/>
                      </a:pP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BBC0"/>
                    </a:solidFill>
                  </a:tcPr>
                </a:tc>
                <a:tc>
                  <a:txBody>
                    <a:bodyPr/>
                    <a:lstStyle/>
                    <a:p>
                      <a:pPr algn="ctr" fontAlgn="b">
                        <a:buNone/>
                      </a:pP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BBC0"/>
                    </a:solidFill>
                  </a:tcPr>
                </a:tc>
                <a:tc>
                  <a:txBody>
                    <a:bodyPr/>
                    <a:lstStyle/>
                    <a:p>
                      <a:pPr algn="l" fontAlgn="b">
                        <a:buNone/>
                      </a:pPr>
                      <a:endParaRPr lang="en-US" sz="1100" b="1"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BBC0"/>
                    </a:solidFill>
                  </a:tcPr>
                </a:tc>
                <a:tc gridSpan="3">
                  <a:txBody>
                    <a:bodyPr/>
                    <a:lstStyle/>
                    <a:p>
                      <a:pPr algn="ctr" fontAlgn="b">
                        <a:buNone/>
                      </a:pPr>
                      <a:r>
                        <a:rPr lang="en-US" sz="1100" b="1" u="none" strike="noStrike" dirty="0">
                          <a:effectLst/>
                          <a:latin typeface="Univers Condensed Light" panose="020B0306020202040204" pitchFamily="34" charset="0"/>
                        </a:rPr>
                        <a:t>Alternatives</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BBC0"/>
                    </a:solidFill>
                  </a:tcPr>
                </a:tc>
                <a:tc hMerge="1">
                  <a:txBody>
                    <a:bodyPr/>
                    <a:lstStyle/>
                    <a:p>
                      <a:endParaRPr lang="en-US"/>
                    </a:p>
                  </a:txBody>
                  <a:tcPr/>
                </a:tc>
                <a:tc hMerge="1">
                  <a:txBody>
                    <a:bodyPr/>
                    <a:lstStyle/>
                    <a:p>
                      <a:endParaRPr lang="en-US"/>
                    </a:p>
                  </a:txBody>
                  <a:tcPr/>
                </a:tc>
                <a:tc>
                  <a:txBody>
                    <a:bodyPr/>
                    <a:lstStyle/>
                    <a:p>
                      <a:pPr algn="l" fontAlgn="b">
                        <a:buNone/>
                      </a:pP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BBC0"/>
                    </a:solidFill>
                  </a:tcPr>
                </a:tc>
                <a:extLst>
                  <a:ext uri="{0D108BD9-81ED-4DB2-BD59-A6C34878D82A}">
                    <a16:rowId xmlns:a16="http://schemas.microsoft.com/office/drawing/2014/main" val="3569397228"/>
                  </a:ext>
                </a:extLst>
              </a:tr>
              <a:tr h="362345">
                <a:tc>
                  <a:txBody>
                    <a:bodyPr/>
                    <a:lstStyle/>
                    <a:p>
                      <a:pPr algn="l" fontAlgn="b">
                        <a:buNone/>
                      </a:pP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BBC0"/>
                    </a:solidFill>
                  </a:tcPr>
                </a:tc>
                <a:tc>
                  <a:txBody>
                    <a:bodyPr/>
                    <a:lstStyle/>
                    <a:p>
                      <a:pPr algn="l" fontAlgn="b">
                        <a:buNone/>
                      </a:pP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BBC0"/>
                    </a:solidFill>
                  </a:tcPr>
                </a:tc>
                <a:tc>
                  <a:txBody>
                    <a:bodyPr/>
                    <a:lstStyle/>
                    <a:p>
                      <a:pPr algn="ctr" fontAlgn="b">
                        <a:buNone/>
                      </a:pPr>
                      <a:r>
                        <a:rPr lang="en-US" sz="1100" b="1" u="none" strike="noStrike" dirty="0">
                          <a:effectLst/>
                          <a:latin typeface="Univers Condensed Light" panose="020B0306020202040204" pitchFamily="34" charset="0"/>
                        </a:rPr>
                        <a:t>Criteria Weight</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BBC0"/>
                    </a:solidFill>
                  </a:tcPr>
                </a:tc>
                <a:tc>
                  <a:txBody>
                    <a:bodyPr/>
                    <a:lstStyle/>
                    <a:p>
                      <a:pPr algn="l" fontAlgn="b">
                        <a:buNone/>
                      </a:pP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BBC0"/>
                    </a:solidFill>
                  </a:tcPr>
                </a:tc>
                <a:tc>
                  <a:txBody>
                    <a:bodyPr/>
                    <a:lstStyle/>
                    <a:p>
                      <a:pPr algn="ctr" fontAlgn="b">
                        <a:buNone/>
                      </a:pPr>
                      <a:r>
                        <a:rPr lang="en-US" sz="1100" b="1" u="none" strike="noStrike" dirty="0">
                          <a:effectLst/>
                          <a:latin typeface="Univers Condensed Light" panose="020B0306020202040204" pitchFamily="34" charset="0"/>
                        </a:rPr>
                        <a:t>Corridor Direct</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BBC0"/>
                    </a:solidFill>
                  </a:tcPr>
                </a:tc>
                <a:tc>
                  <a:txBody>
                    <a:bodyPr/>
                    <a:lstStyle/>
                    <a:p>
                      <a:pPr algn="ctr" fontAlgn="b">
                        <a:buNone/>
                      </a:pPr>
                      <a:r>
                        <a:rPr lang="en-US" sz="1100" b="1" u="none" strike="noStrike" dirty="0">
                          <a:effectLst/>
                          <a:latin typeface="Univers Condensed Light" panose="020B0306020202040204" pitchFamily="34" charset="0"/>
                        </a:rPr>
                        <a:t>Greenway Link</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BBC0"/>
                    </a:solidFill>
                  </a:tcPr>
                </a:tc>
                <a:tc>
                  <a:txBody>
                    <a:bodyPr/>
                    <a:lstStyle/>
                    <a:p>
                      <a:pPr algn="ctr" fontAlgn="b">
                        <a:buNone/>
                      </a:pPr>
                      <a:r>
                        <a:rPr lang="en-US" sz="1100" b="1" u="none" strike="noStrike" dirty="0">
                          <a:effectLst/>
                          <a:latin typeface="Univers Condensed Light" panose="020B0306020202040204" pitchFamily="34" charset="0"/>
                        </a:rPr>
                        <a:t>Explore the Neighborhoods</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BBC0"/>
                    </a:solidFill>
                  </a:tcPr>
                </a:tc>
                <a:tc>
                  <a:txBody>
                    <a:bodyPr/>
                    <a:lstStyle/>
                    <a:p>
                      <a:pPr algn="l" fontAlgn="b">
                        <a:buNone/>
                      </a:pPr>
                      <a:r>
                        <a:rPr lang="en-US" sz="1100" b="1" u="none" strike="noStrike" dirty="0">
                          <a:effectLst/>
                          <a:latin typeface="Univers Condensed Light" panose="020B0306020202040204" pitchFamily="34" charset="0"/>
                        </a:rPr>
                        <a:t>Criteria Metrics/Description</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0BBC0"/>
                    </a:solidFill>
                  </a:tcPr>
                </a:tc>
                <a:extLst>
                  <a:ext uri="{0D108BD9-81ED-4DB2-BD59-A6C34878D82A}">
                    <a16:rowId xmlns:a16="http://schemas.microsoft.com/office/drawing/2014/main" val="219980748"/>
                  </a:ext>
                </a:extLst>
              </a:tr>
              <a:tr h="183555">
                <a:tc gridSpan="2">
                  <a:txBody>
                    <a:bodyPr/>
                    <a:lstStyle/>
                    <a:p>
                      <a:pPr algn="l" fontAlgn="b">
                        <a:buNone/>
                      </a:pPr>
                      <a:r>
                        <a:rPr lang="en-US" sz="1100" b="1" u="none" strike="noStrike" dirty="0">
                          <a:effectLst/>
                          <a:latin typeface="Univers Condensed Light" panose="020B0306020202040204" pitchFamily="34" charset="0"/>
                        </a:rPr>
                        <a:t>Safety &amp; Experience</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ctr"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1" u="none" strike="noStrike" dirty="0">
                          <a:effectLst/>
                          <a:latin typeface="Univers Condensed Light" panose="020B0306020202040204" pitchFamily="34" charset="0"/>
                        </a:rPr>
                        <a:t>85</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1" u="none" strike="noStrike" dirty="0">
                          <a:effectLst/>
                          <a:latin typeface="Univers Condensed Light" panose="020B0306020202040204" pitchFamily="34" charset="0"/>
                        </a:rPr>
                        <a:t>70</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1" u="none" strike="noStrike" dirty="0">
                          <a:effectLst/>
                          <a:latin typeface="Univers Condensed Light" panose="020B0306020202040204" pitchFamily="34" charset="0"/>
                        </a:rPr>
                        <a:t>53</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7472343"/>
                  </a:ext>
                </a:extLst>
              </a:tr>
              <a:tr h="256451">
                <a:tc>
                  <a:txBody>
                    <a:bodyPr/>
                    <a:lstStyle/>
                    <a:p>
                      <a:pPr algn="l" fontAlgn="b">
                        <a:buNone/>
                      </a:pP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100" u="none" strike="noStrike">
                          <a:effectLst/>
                          <a:latin typeface="Univers Condensed Light" panose="020B0306020202040204" pitchFamily="34" charset="0"/>
                        </a:rPr>
                        <a:t>Minimized Traffic Conflicts</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4</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8.0</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dirty="0">
                          <a:effectLst/>
                          <a:latin typeface="Univers Condensed Light" panose="020B0306020202040204" pitchFamily="34" charset="0"/>
                        </a:rPr>
                        <a:t>4.3</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1.3</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100" u="none" strike="noStrike">
                          <a:effectLst/>
                          <a:latin typeface="Univers Condensed Light" panose="020B0306020202040204" pitchFamily="34" charset="0"/>
                        </a:rPr>
                        <a:t>Fewest number of intersections or at-grade crossings (1 = most conflicts, 10 = fewest)</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3945189"/>
                  </a:ext>
                </a:extLst>
              </a:tr>
              <a:tr h="256451">
                <a:tc>
                  <a:txBody>
                    <a:bodyPr/>
                    <a:lstStyle/>
                    <a:p>
                      <a:pPr algn="l" fontAlgn="b">
                        <a:buNone/>
                      </a:pP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buNone/>
                      </a:pPr>
                      <a:r>
                        <a:rPr lang="en-US" sz="1100" u="none" strike="noStrike" dirty="0">
                          <a:effectLst/>
                          <a:latin typeface="Univers Condensed Light" panose="020B0306020202040204" pitchFamily="34" charset="0"/>
                        </a:rPr>
                        <a:t>Safe and Welcoming </a:t>
                      </a:r>
                      <a:endParaRPr lang="en-US" sz="1100" b="0" i="0" u="none" strike="noStrike" dirty="0">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100" u="none" strike="noStrike">
                          <a:effectLst/>
                          <a:latin typeface="Univers Condensed Light" panose="020B0306020202040204" pitchFamily="34" charset="0"/>
                        </a:rPr>
                        <a:t>4</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5.7</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5.0</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dirty="0">
                          <a:effectLst/>
                          <a:latin typeface="Univers Condensed Light" panose="020B0306020202040204" pitchFamily="34" charset="0"/>
                        </a:rPr>
                        <a:t>3.3</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100" u="none" strike="noStrike">
                          <a:effectLst/>
                          <a:latin typeface="Univers Condensed Light" panose="020B0306020202040204" pitchFamily="34" charset="0"/>
                        </a:rPr>
                        <a:t>Ability for someone to feel safe on the trail (visibility, evacuation routes, etc)</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70568322"/>
                  </a:ext>
                </a:extLst>
              </a:tr>
              <a:tr h="183555">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buNone/>
                      </a:pPr>
                      <a:r>
                        <a:rPr lang="en-US" sz="1100" u="none" strike="noStrike" dirty="0">
                          <a:effectLst/>
                          <a:latin typeface="Univers Condensed Light" panose="020B0306020202040204" pitchFamily="34" charset="0"/>
                        </a:rPr>
                        <a:t>Safer Streets Investment</a:t>
                      </a:r>
                      <a:endParaRPr lang="en-US" sz="1100" b="0" i="0" u="none" strike="noStrike" dirty="0">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100" u="none" strike="noStrike">
                          <a:effectLst/>
                          <a:latin typeface="Univers Condensed Light" panose="020B0306020202040204" pitchFamily="34" charset="0"/>
                        </a:rPr>
                        <a:t>3</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2.7</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5.0</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8.7</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100" u="none" strike="noStrike">
                          <a:effectLst/>
                          <a:latin typeface="Univers Condensed Light" panose="020B0306020202040204" pitchFamily="34" charset="0"/>
                        </a:rPr>
                        <a:t>Most miles of on-street traffic calming improvements</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3690867"/>
                  </a:ext>
                </a:extLst>
              </a:tr>
              <a:tr h="362345">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buNone/>
                      </a:pPr>
                      <a:r>
                        <a:rPr lang="en-US" sz="1100" u="none" strike="noStrike" dirty="0">
                          <a:effectLst/>
                          <a:latin typeface="Univers Condensed Light" panose="020B0306020202040204" pitchFamily="34" charset="0"/>
                        </a:rPr>
                        <a:t>Trail Experience &amp; Comfort</a:t>
                      </a:r>
                      <a:endParaRPr lang="en-US" sz="1100" b="0" i="0" u="none" strike="noStrike" dirty="0">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100" u="none" strike="noStrike">
                          <a:effectLst/>
                          <a:latin typeface="Univers Condensed Light" panose="020B0306020202040204" pitchFamily="34" charset="0"/>
                        </a:rPr>
                        <a:t>3</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dirty="0">
                          <a:effectLst/>
                          <a:latin typeface="Univers Condensed Light" panose="020B0306020202040204" pitchFamily="34" charset="0"/>
                        </a:rPr>
                        <a:t>7.3</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6.0</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dirty="0">
                          <a:effectLst/>
                          <a:latin typeface="Univers Condensed Light" panose="020B0306020202040204" pitchFamily="34" charset="0"/>
                        </a:rPr>
                        <a:t>2.7</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100" u="none" strike="noStrike" dirty="0">
                          <a:effectLst/>
                          <a:latin typeface="Univers Condensed Light" panose="020B0306020202040204" pitchFamily="34" charset="0"/>
                        </a:rPr>
                        <a:t>% of the corridor that is pleasing to ride on (feels like a trail, limited grade changes, generous widths)</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335721"/>
                  </a:ext>
                </a:extLst>
              </a:tr>
              <a:tr h="183555">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23148258"/>
                  </a:ext>
                </a:extLst>
              </a:tr>
              <a:tr h="183555">
                <a:tc gridSpan="2">
                  <a:txBody>
                    <a:bodyPr/>
                    <a:lstStyle/>
                    <a:p>
                      <a:pPr algn="l" fontAlgn="b">
                        <a:buNone/>
                      </a:pPr>
                      <a:r>
                        <a:rPr lang="en-US" sz="1100" b="1" u="none" strike="noStrike" dirty="0">
                          <a:effectLst/>
                          <a:latin typeface="Univers Condensed Light" panose="020B0306020202040204" pitchFamily="34" charset="0"/>
                        </a:rPr>
                        <a:t>Feasibility</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ctr"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1" u="none" strike="noStrike" dirty="0">
                          <a:effectLst/>
                          <a:latin typeface="Univers Condensed Light" panose="020B0306020202040204" pitchFamily="34" charset="0"/>
                        </a:rPr>
                        <a:t>21</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1" u="none" strike="noStrike" dirty="0">
                          <a:effectLst/>
                          <a:latin typeface="Univers Condensed Light" panose="020B0306020202040204" pitchFamily="34" charset="0"/>
                        </a:rPr>
                        <a:t>31</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1" u="none" strike="noStrike" dirty="0">
                          <a:effectLst/>
                          <a:latin typeface="Univers Condensed Light" panose="020B0306020202040204" pitchFamily="34" charset="0"/>
                        </a:rPr>
                        <a:t>50</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0139135"/>
                  </a:ext>
                </a:extLst>
              </a:tr>
              <a:tr h="256451">
                <a:tc>
                  <a:txBody>
                    <a:bodyPr/>
                    <a:lstStyle/>
                    <a:p>
                      <a:pPr algn="l" fontAlgn="b">
                        <a:buNone/>
                      </a:pPr>
                      <a:endParaRPr lang="en-US" sz="1100" b="1"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buNone/>
                      </a:pPr>
                      <a:r>
                        <a:rPr lang="en-US" sz="1100" u="none" strike="noStrike" dirty="0">
                          <a:effectLst/>
                          <a:latin typeface="Univers Condensed Light" panose="020B0306020202040204" pitchFamily="34" charset="0"/>
                        </a:rPr>
                        <a:t>Structures / Cost / Constructability</a:t>
                      </a:r>
                      <a:endParaRPr lang="en-US" sz="1100" b="0" i="0" u="none" strike="noStrike" dirty="0">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100" u="none" strike="noStrike">
                          <a:effectLst/>
                          <a:latin typeface="Univers Condensed Light" panose="020B0306020202040204" pitchFamily="34" charset="0"/>
                        </a:rPr>
                        <a:t>4</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2.7</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dirty="0">
                          <a:effectLst/>
                          <a:latin typeface="Univers Condensed Light" panose="020B0306020202040204" pitchFamily="34" charset="0"/>
                        </a:rPr>
                        <a:t>3.3</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dirty="0">
                          <a:effectLst/>
                          <a:latin typeface="Univers Condensed Light" panose="020B0306020202040204" pitchFamily="34" charset="0"/>
                        </a:rPr>
                        <a:t>5.0</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100" u="none" strike="noStrike" dirty="0">
                          <a:effectLst/>
                          <a:latin typeface="Univers Condensed Light" panose="020B0306020202040204" pitchFamily="34" charset="0"/>
                        </a:rPr>
                        <a:t>Number and relative cost of structures needed (1 = high cost, 10 = lower costs)</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0030471"/>
                  </a:ext>
                </a:extLst>
              </a:tr>
              <a:tr h="256451">
                <a:tc>
                  <a:txBody>
                    <a:bodyPr/>
                    <a:lstStyle/>
                    <a:p>
                      <a:pPr algn="l" fontAlgn="b">
                        <a:buNone/>
                      </a:pPr>
                      <a:endParaRPr lang="en-US" sz="1100" b="1"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buNone/>
                      </a:pPr>
                      <a:r>
                        <a:rPr lang="en-US" sz="1100" u="none" strike="noStrike">
                          <a:effectLst/>
                          <a:latin typeface="Univers Condensed Light" panose="020B0306020202040204" pitchFamily="34" charset="0"/>
                        </a:rPr>
                        <a:t>Real Estate / Easements</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100" u="none" strike="noStrike">
                          <a:effectLst/>
                          <a:latin typeface="Univers Condensed Light" panose="020B0306020202040204" pitchFamily="34" charset="0"/>
                        </a:rPr>
                        <a:t>2</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2.3</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dirty="0">
                          <a:effectLst/>
                          <a:latin typeface="Univers Condensed Light" panose="020B0306020202040204" pitchFamily="34" charset="0"/>
                        </a:rPr>
                        <a:t>5.0</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dirty="0">
                          <a:effectLst/>
                          <a:latin typeface="Univers Condensed Light" panose="020B0306020202040204" pitchFamily="34" charset="0"/>
                        </a:rPr>
                        <a:t>6.0</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100" u="none" strike="noStrike">
                          <a:effectLst/>
                          <a:latin typeface="Univers Condensed Light" panose="020B0306020202040204" pitchFamily="34" charset="0"/>
                        </a:rPr>
                        <a:t>% of project that does not require outside permission/approvals/easements</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5921373"/>
                  </a:ext>
                </a:extLst>
              </a:tr>
              <a:tr h="256451">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buNone/>
                      </a:pPr>
                      <a:r>
                        <a:rPr lang="en-US" sz="1100" u="none" strike="noStrike" dirty="0">
                          <a:effectLst/>
                          <a:latin typeface="Univers Condensed Light" panose="020B0306020202040204" pitchFamily="34" charset="0"/>
                        </a:rPr>
                        <a:t>Rail Infrastructure Impacts</a:t>
                      </a:r>
                      <a:endParaRPr lang="en-US" sz="1100" b="0" i="0" u="none" strike="noStrike" dirty="0">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100" u="none" strike="noStrike">
                          <a:effectLst/>
                          <a:latin typeface="Univers Condensed Light" panose="020B0306020202040204" pitchFamily="34" charset="0"/>
                        </a:rPr>
                        <a:t>1</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1.7</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dirty="0">
                          <a:effectLst/>
                          <a:latin typeface="Univers Condensed Light" panose="020B0306020202040204" pitchFamily="34" charset="0"/>
                        </a:rPr>
                        <a:t>5.3</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dirty="0">
                          <a:effectLst/>
                          <a:latin typeface="Univers Condensed Light" panose="020B0306020202040204" pitchFamily="34" charset="0"/>
                        </a:rPr>
                        <a:t>9.3</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100" u="none" strike="noStrike">
                          <a:effectLst/>
                          <a:latin typeface="Univers Condensed Light" panose="020B0306020202040204" pitchFamily="34" charset="0"/>
                        </a:rPr>
                        <a:t>Number of impacts to existing rail infrastructure or ROW (1 = higher impact, 10 = lowest)</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01347459"/>
                  </a:ext>
                </a:extLst>
              </a:tr>
              <a:tr h="256451">
                <a:tc>
                  <a:txBody>
                    <a:bodyPr/>
                    <a:lstStyle/>
                    <a:p>
                      <a:pPr algn="l" fontAlgn="b">
                        <a:buNone/>
                      </a:pP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buNone/>
                      </a:pPr>
                      <a:r>
                        <a:rPr lang="en-US" sz="1100" u="none" strike="noStrike">
                          <a:effectLst/>
                          <a:latin typeface="Univers Condensed Light" panose="020B0306020202040204" pitchFamily="34" charset="0"/>
                        </a:rPr>
                        <a:t>Environmental &amp; Regulatory</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100" u="none" strike="noStrike">
                          <a:effectLst/>
                          <a:latin typeface="Univers Condensed Light" panose="020B0306020202040204" pitchFamily="34" charset="0"/>
                        </a:rPr>
                        <a:t>1</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3.7</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2.3</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dirty="0">
                          <a:effectLst/>
                          <a:latin typeface="Univers Condensed Light" panose="020B0306020202040204" pitchFamily="34" charset="0"/>
                        </a:rPr>
                        <a:t>8.3</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100" u="none" strike="noStrike" dirty="0">
                          <a:effectLst/>
                          <a:latin typeface="Univers Condensed Light" panose="020B0306020202040204" pitchFamily="34" charset="0"/>
                        </a:rPr>
                        <a:t># of places where regulatory approval is needed &amp; level of complexity (river corridors, </a:t>
                      </a:r>
                      <a:r>
                        <a:rPr lang="en-US" sz="1100" u="none" strike="noStrike" dirty="0" err="1">
                          <a:effectLst/>
                          <a:latin typeface="Univers Condensed Light" panose="020B0306020202040204" pitchFamily="34" charset="0"/>
                        </a:rPr>
                        <a:t>etc</a:t>
                      </a:r>
                      <a:r>
                        <a:rPr lang="en-US" sz="1100" u="none" strike="noStrike" dirty="0">
                          <a:effectLst/>
                          <a:latin typeface="Univers Condensed Light" panose="020B0306020202040204" pitchFamily="34" charset="0"/>
                        </a:rPr>
                        <a:t>)</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7369501"/>
                  </a:ext>
                </a:extLst>
              </a:tr>
              <a:tr h="183555">
                <a:tc>
                  <a:txBody>
                    <a:bodyPr/>
                    <a:lstStyle/>
                    <a:p>
                      <a:pPr algn="l" fontAlgn="b">
                        <a:buNone/>
                      </a:pP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6494656"/>
                  </a:ext>
                </a:extLst>
              </a:tr>
              <a:tr h="183555">
                <a:tc gridSpan="2">
                  <a:txBody>
                    <a:bodyPr/>
                    <a:lstStyle/>
                    <a:p>
                      <a:pPr algn="l" fontAlgn="b">
                        <a:buNone/>
                      </a:pPr>
                      <a:r>
                        <a:rPr lang="en-US" sz="1100" b="1" u="none" strike="noStrike" dirty="0">
                          <a:effectLst/>
                          <a:latin typeface="Univers Condensed Light" panose="020B0306020202040204" pitchFamily="34" charset="0"/>
                        </a:rPr>
                        <a:t>Connectivity</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ctr"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1" u="none" strike="noStrike" dirty="0">
                          <a:effectLst/>
                          <a:latin typeface="Univers Condensed Light" panose="020B0306020202040204" pitchFamily="34" charset="0"/>
                        </a:rPr>
                        <a:t>72</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1" u="none" strike="noStrike" dirty="0">
                          <a:effectLst/>
                          <a:latin typeface="Univers Condensed Light" panose="020B0306020202040204" pitchFamily="34" charset="0"/>
                        </a:rPr>
                        <a:t>81</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1" u="none" strike="noStrike" dirty="0">
                          <a:effectLst/>
                          <a:latin typeface="Univers Condensed Light" panose="020B0306020202040204" pitchFamily="34" charset="0"/>
                        </a:rPr>
                        <a:t>75</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07490797"/>
                  </a:ext>
                </a:extLst>
              </a:tr>
              <a:tr h="256451">
                <a:tc>
                  <a:txBody>
                    <a:bodyPr/>
                    <a:lstStyle/>
                    <a:p>
                      <a:pPr algn="l" fontAlgn="b">
                        <a:buNone/>
                      </a:pP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buNone/>
                      </a:pPr>
                      <a:r>
                        <a:rPr lang="en-US" sz="1100" u="none" strike="noStrike">
                          <a:effectLst/>
                          <a:latin typeface="Univers Condensed Light" panose="020B0306020202040204" pitchFamily="34" charset="0"/>
                        </a:rPr>
                        <a:t>Travel Time &amp; Continuity</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100" u="none" strike="noStrike">
                          <a:effectLst/>
                          <a:latin typeface="Univers Condensed Light" panose="020B0306020202040204" pitchFamily="34" charset="0"/>
                        </a:rPr>
                        <a:t>4</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8.3</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5.0</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2.7</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100" u="none" strike="noStrike" dirty="0">
                          <a:effectLst/>
                          <a:latin typeface="Univers Condensed Light" panose="020B0306020202040204" pitchFamily="34" charset="0"/>
                        </a:rPr>
                        <a:t>Directness of route through corridor, north to south, number of places to stop</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82283095"/>
                  </a:ext>
                </a:extLst>
              </a:tr>
              <a:tr h="183555">
                <a:tc>
                  <a:txBody>
                    <a:bodyPr/>
                    <a:lstStyle/>
                    <a:p>
                      <a:pPr algn="l" fontAlgn="b">
                        <a:buNone/>
                      </a:pP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buNone/>
                      </a:pPr>
                      <a:r>
                        <a:rPr lang="en-US" sz="1100" u="none" strike="noStrike">
                          <a:effectLst/>
                          <a:latin typeface="Univers Condensed Light" panose="020B0306020202040204" pitchFamily="34" charset="0"/>
                        </a:rPr>
                        <a:t>Connections to Community Assets</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100" u="none" strike="noStrike">
                          <a:effectLst/>
                          <a:latin typeface="Univers Condensed Light" panose="020B0306020202040204" pitchFamily="34" charset="0"/>
                        </a:rPr>
                        <a:t>4</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4.7</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7.7</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7.7</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100" u="none" strike="noStrike" dirty="0">
                          <a:effectLst/>
                          <a:latin typeface="Univers Condensed Light" panose="020B0306020202040204" pitchFamily="34" charset="0"/>
                        </a:rPr>
                        <a:t>Number of connections to community assets/destinations</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72243656"/>
                  </a:ext>
                </a:extLst>
              </a:tr>
              <a:tr h="362345">
                <a:tc>
                  <a:txBody>
                    <a:bodyPr/>
                    <a:lstStyle/>
                    <a:p>
                      <a:pPr algn="l" fontAlgn="b">
                        <a:buNone/>
                      </a:pP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buNone/>
                      </a:pPr>
                      <a:r>
                        <a:rPr lang="en-US" sz="1100" u="none" strike="noStrike">
                          <a:effectLst/>
                          <a:latin typeface="Univers Condensed Light" panose="020B0306020202040204" pitchFamily="34" charset="0"/>
                        </a:rPr>
                        <a:t>Accessibility &amp; Visibility</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100" u="none" strike="noStrike">
                          <a:effectLst/>
                          <a:latin typeface="Univers Condensed Light" panose="020B0306020202040204" pitchFamily="34" charset="0"/>
                        </a:rPr>
                        <a:t>3</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4.0</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5.7</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6.0</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100" u="none" strike="noStrike" dirty="0">
                          <a:effectLst/>
                          <a:latin typeface="Univers Condensed Light" panose="020B0306020202040204" pitchFamily="34" charset="0"/>
                        </a:rPr>
                        <a:t>Number of ways to connect to the trail, ability to </a:t>
                      </a:r>
                      <a:r>
                        <a:rPr lang="en-US" sz="1100" u="none" strike="noStrike" dirty="0" err="1">
                          <a:effectLst/>
                          <a:latin typeface="Univers Condensed Light" panose="020B0306020202040204" pitchFamily="34" charset="0"/>
                        </a:rPr>
                        <a:t>wayfind</a:t>
                      </a:r>
                      <a:r>
                        <a:rPr lang="en-US" sz="1100" u="none" strike="noStrike" dirty="0">
                          <a:effectLst/>
                          <a:latin typeface="Univers Condensed Light" panose="020B0306020202040204" pitchFamily="34" charset="0"/>
                        </a:rPr>
                        <a:t> to the trail, visibility of trail from neighborhoods</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9696537"/>
                  </a:ext>
                </a:extLst>
              </a:tr>
              <a:tr h="183555">
                <a:tc>
                  <a:txBody>
                    <a:bodyPr/>
                    <a:lstStyle/>
                    <a:p>
                      <a:pPr algn="l" fontAlgn="b">
                        <a:buNone/>
                      </a:pP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buNone/>
                      </a:pPr>
                      <a:r>
                        <a:rPr lang="en-US" sz="1100" u="none" strike="noStrike">
                          <a:effectLst/>
                          <a:latin typeface="Univers Condensed Light" panose="020B0306020202040204" pitchFamily="34" charset="0"/>
                        </a:rPr>
                        <a:t>Connections to Other Modes</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100" u="none" strike="noStrike">
                          <a:effectLst/>
                          <a:latin typeface="Univers Condensed Light" panose="020B0306020202040204" pitchFamily="34" charset="0"/>
                        </a:rPr>
                        <a:t>2</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4.0</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6.7</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7.7</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100" u="none" strike="noStrike" dirty="0">
                          <a:effectLst/>
                          <a:latin typeface="Univers Condensed Light" panose="020B0306020202040204" pitchFamily="34" charset="0"/>
                        </a:rPr>
                        <a:t>Ability to connect to transit, other trails, and parking/trailheads</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230475"/>
                  </a:ext>
                </a:extLst>
              </a:tr>
              <a:tr h="183555">
                <a:tc>
                  <a:txBody>
                    <a:bodyPr/>
                    <a:lstStyle/>
                    <a:p>
                      <a:pPr algn="l" fontAlgn="b">
                        <a:buNone/>
                      </a:pP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2955077"/>
                  </a:ext>
                </a:extLst>
              </a:tr>
              <a:tr h="183555">
                <a:tc gridSpan="2">
                  <a:txBody>
                    <a:bodyPr/>
                    <a:lstStyle/>
                    <a:p>
                      <a:pPr algn="l" fontAlgn="b">
                        <a:buNone/>
                      </a:pPr>
                      <a:r>
                        <a:rPr lang="en-US" sz="1100" b="1" u="none" strike="noStrike" dirty="0">
                          <a:effectLst/>
                          <a:latin typeface="Univers Condensed Light" panose="020B0306020202040204" pitchFamily="34" charset="0"/>
                        </a:rPr>
                        <a:t>Corridor</a:t>
                      </a:r>
                      <a:r>
                        <a:rPr lang="en-US" sz="1100" u="none" strike="noStrike" dirty="0">
                          <a:effectLst/>
                          <a:latin typeface="Univers Condensed Light" panose="020B0306020202040204" pitchFamily="34" charset="0"/>
                        </a:rPr>
                        <a:t> </a:t>
                      </a:r>
                      <a:r>
                        <a:rPr lang="en-US" sz="1100" b="1" u="none" strike="noStrike" dirty="0">
                          <a:effectLst/>
                          <a:latin typeface="Univers Condensed Light" panose="020B0306020202040204" pitchFamily="34" charset="0"/>
                        </a:rPr>
                        <a:t>Activation</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ctr"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1" u="none" strike="noStrike" dirty="0">
                          <a:effectLst/>
                          <a:latin typeface="Univers Condensed Light" panose="020B0306020202040204" pitchFamily="34" charset="0"/>
                        </a:rPr>
                        <a:t>65</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1" u="none" strike="noStrike" dirty="0">
                          <a:effectLst/>
                          <a:latin typeface="Univers Condensed Light" panose="020B0306020202040204" pitchFamily="34" charset="0"/>
                        </a:rPr>
                        <a:t>72</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1" u="none" strike="noStrike" dirty="0">
                          <a:effectLst/>
                          <a:latin typeface="Univers Condensed Light" panose="020B0306020202040204" pitchFamily="34" charset="0"/>
                        </a:rPr>
                        <a:t>53</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37140705"/>
                  </a:ext>
                </a:extLst>
              </a:tr>
              <a:tr h="183555">
                <a:tc>
                  <a:txBody>
                    <a:bodyPr/>
                    <a:lstStyle/>
                    <a:p>
                      <a:pPr algn="l" fontAlgn="b">
                        <a:buNone/>
                      </a:pP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buNone/>
                      </a:pPr>
                      <a:r>
                        <a:rPr lang="en-US" sz="1100" u="none" strike="noStrike">
                          <a:effectLst/>
                          <a:latin typeface="Univers Condensed Light" panose="020B0306020202040204" pitchFamily="34" charset="0"/>
                        </a:rPr>
                        <a:t>Space for Programming &amp; Amenities</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100" u="none" strike="noStrike">
                          <a:effectLst/>
                          <a:latin typeface="Univers Condensed Light" panose="020B0306020202040204" pitchFamily="34" charset="0"/>
                        </a:rPr>
                        <a:t>4</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5.0</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8.0</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6.0</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100" u="none" strike="noStrike" dirty="0">
                          <a:effectLst/>
                          <a:latin typeface="Univers Condensed Light" panose="020B0306020202040204" pitchFamily="34" charset="0"/>
                        </a:rPr>
                        <a:t>Ability to create space near or adjacent to the trail for programming</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71057751"/>
                  </a:ext>
                </a:extLst>
              </a:tr>
              <a:tr h="183555">
                <a:tc>
                  <a:txBody>
                    <a:bodyPr/>
                    <a:lstStyle/>
                    <a:p>
                      <a:pPr algn="l" fontAlgn="b">
                        <a:buNone/>
                      </a:pP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buNone/>
                      </a:pPr>
                      <a:r>
                        <a:rPr lang="en-US" sz="1100" u="none" strike="noStrike">
                          <a:effectLst/>
                          <a:latin typeface="Univers Condensed Light" panose="020B0306020202040204" pitchFamily="34" charset="0"/>
                        </a:rPr>
                        <a:t>Ability to Spur Development</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100" u="none" strike="noStrike">
                          <a:effectLst/>
                          <a:latin typeface="Univers Condensed Light" panose="020B0306020202040204" pitchFamily="34" charset="0"/>
                        </a:rPr>
                        <a:t>3</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8.0</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6.7</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4.3</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100" u="none" strike="noStrike" dirty="0">
                          <a:effectLst/>
                          <a:latin typeface="Univers Condensed Light" panose="020B0306020202040204" pitchFamily="34" charset="0"/>
                        </a:rPr>
                        <a:t>How well the trail is likely to attract new development investments</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7951453"/>
                  </a:ext>
                </a:extLst>
              </a:tr>
              <a:tr h="183555">
                <a:tc>
                  <a:txBody>
                    <a:bodyPr/>
                    <a:lstStyle/>
                    <a:p>
                      <a:pPr algn="l" fontAlgn="b">
                        <a:buNone/>
                      </a:pP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buNone/>
                      </a:pPr>
                      <a:r>
                        <a:rPr lang="en-US" sz="1100" u="none" strike="noStrike">
                          <a:effectLst/>
                          <a:latin typeface="Univers Condensed Light" panose="020B0306020202040204" pitchFamily="34" charset="0"/>
                        </a:rPr>
                        <a:t>New Green Infrastructure or Habitat</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100" u="none" strike="noStrike">
                          <a:effectLst/>
                          <a:latin typeface="Univers Condensed Light" panose="020B0306020202040204" pitchFamily="34" charset="0"/>
                        </a:rPr>
                        <a:t>2</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6.7</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7.3</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4.7</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100" u="none" strike="noStrike" dirty="0">
                          <a:effectLst/>
                          <a:latin typeface="Univers Condensed Light" panose="020B0306020202040204" pitchFamily="34" charset="0"/>
                        </a:rPr>
                        <a:t>Ability to create space near or adjacent to the trail for GI or habitat</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94418468"/>
                  </a:ext>
                </a:extLst>
              </a:tr>
              <a:tr h="256451">
                <a:tc>
                  <a:txBody>
                    <a:bodyPr/>
                    <a:lstStyle/>
                    <a:p>
                      <a:pPr algn="l" fontAlgn="b">
                        <a:buNone/>
                      </a:pP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buNone/>
                      </a:pPr>
                      <a:r>
                        <a:rPr lang="en-US" sz="1100" u="none" strike="noStrike">
                          <a:effectLst/>
                          <a:latin typeface="Univers Condensed Light" panose="020B0306020202040204" pitchFamily="34" charset="0"/>
                        </a:rPr>
                        <a:t>Activation of Underutilized Properties</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100" u="none" strike="noStrike">
                          <a:effectLst/>
                          <a:latin typeface="Univers Condensed Light" panose="020B0306020202040204" pitchFamily="34" charset="0"/>
                        </a:rPr>
                        <a:t>1</a:t>
                      </a:r>
                      <a:endParaRPr lang="en-US" sz="1100" b="0" i="0" u="none" strike="noStrike">
                        <a:solidFill>
                          <a:srgbClr val="000000"/>
                        </a:solidFill>
                        <a:effectLst/>
                        <a:latin typeface="Univers Condensed Light" panose="020B0306020202040204" pitchFamily="34" charset="0"/>
                      </a:endParaRPr>
                    </a:p>
                  </a:txBody>
                  <a:tcPr marL="4469" marR="4469" marT="4469"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7.7</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5.3</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u="none" strike="noStrike">
                          <a:effectLst/>
                          <a:latin typeface="Univers Condensed Light" panose="020B0306020202040204" pitchFamily="34" charset="0"/>
                        </a:rPr>
                        <a:t>7.0</a:t>
                      </a:r>
                      <a:endParaRPr lang="en-US" sz="1100" b="0"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100" u="none" strike="noStrike" dirty="0">
                          <a:effectLst/>
                          <a:latin typeface="Univers Condensed Light" panose="020B0306020202040204" pitchFamily="34" charset="0"/>
                        </a:rPr>
                        <a:t>Number of underutilized parcels touched by or near the trail that could change</a:t>
                      </a:r>
                      <a:endParaRPr lang="en-US" sz="1100" b="0"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2992372"/>
                  </a:ext>
                </a:extLst>
              </a:tr>
              <a:tr h="211734">
                <a:tc>
                  <a:txBody>
                    <a:bodyPr/>
                    <a:lstStyle/>
                    <a:p>
                      <a:pPr algn="l" fontAlgn="b">
                        <a:buNone/>
                      </a:pP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1"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US" sz="1100" b="1"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1"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US" sz="1100" b="1"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US" sz="1100" b="1"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US" sz="1100" b="1"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811228"/>
                  </a:ext>
                </a:extLst>
              </a:tr>
              <a:tr h="183555">
                <a:tc>
                  <a:txBody>
                    <a:bodyPr/>
                    <a:lstStyle/>
                    <a:p>
                      <a:pPr algn="l" fontAlgn="b">
                        <a:buNone/>
                      </a:pP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100" b="1" u="none" strike="noStrike" dirty="0">
                          <a:effectLst/>
                          <a:latin typeface="Univers Condensed Light" panose="020B0306020202040204" pitchFamily="34" charset="0"/>
                        </a:rPr>
                        <a:t>Weighted Score</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1" i="0" u="none" strike="noStrike">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1" u="none" strike="noStrike" dirty="0">
                          <a:effectLst/>
                          <a:latin typeface="Univers Condensed Light" panose="020B0306020202040204" pitchFamily="34" charset="0"/>
                        </a:rPr>
                        <a:t>242</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1" u="none" strike="noStrike" dirty="0">
                          <a:effectLst/>
                          <a:latin typeface="Univers Condensed Light" panose="020B0306020202040204" pitchFamily="34" charset="0"/>
                        </a:rPr>
                        <a:t>254</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1" u="none" strike="noStrike" dirty="0">
                          <a:effectLst/>
                          <a:latin typeface="Univers Condensed Light" panose="020B0306020202040204" pitchFamily="34" charset="0"/>
                        </a:rPr>
                        <a:t>230</a:t>
                      </a: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US" sz="1100" b="1" i="0" u="none" strike="noStrike" dirty="0">
                        <a:solidFill>
                          <a:srgbClr val="000000"/>
                        </a:solidFill>
                        <a:effectLst/>
                        <a:latin typeface="Univers Condensed Light" panose="020B0306020202040204" pitchFamily="34" charset="0"/>
                      </a:endParaRPr>
                    </a:p>
                  </a:txBody>
                  <a:tcPr marL="4469" marR="4469" marT="4469"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6472289"/>
                  </a:ext>
                </a:extLst>
              </a:tr>
            </a:tbl>
          </a:graphicData>
        </a:graphic>
      </p:graphicFrame>
      <p:graphicFrame>
        <p:nvGraphicFramePr>
          <p:cNvPr id="7" name="Table 6">
            <a:extLst>
              <a:ext uri="{FF2B5EF4-FFF2-40B4-BE49-F238E27FC236}">
                <a16:creationId xmlns:a16="http://schemas.microsoft.com/office/drawing/2014/main" id="{79298551-29AE-4054-BA09-A8C3328CB0B3}"/>
              </a:ext>
            </a:extLst>
          </p:cNvPr>
          <p:cNvGraphicFramePr>
            <a:graphicFrameLocks noGrp="1"/>
          </p:cNvGraphicFramePr>
          <p:nvPr>
            <p:extLst>
              <p:ext uri="{D42A27DB-BD31-4B8C-83A1-F6EECF244321}">
                <p14:modId xmlns:p14="http://schemas.microsoft.com/office/powerpoint/2010/main" val="2863195530"/>
              </p:ext>
            </p:extLst>
          </p:nvPr>
        </p:nvGraphicFramePr>
        <p:xfrm>
          <a:off x="12591143" y="1780888"/>
          <a:ext cx="1184729" cy="2025650"/>
        </p:xfrm>
        <a:graphic>
          <a:graphicData uri="http://schemas.openxmlformats.org/drawingml/2006/table">
            <a:tbl>
              <a:tblPr>
                <a:tableStyleId>{5C22544A-7EE6-4342-B048-85BDC9FD1C3A}</a:tableStyleId>
              </a:tblPr>
              <a:tblGrid>
                <a:gridCol w="1184729">
                  <a:extLst>
                    <a:ext uri="{9D8B030D-6E8A-4147-A177-3AD203B41FA5}">
                      <a16:colId xmlns:a16="http://schemas.microsoft.com/office/drawing/2014/main" val="227395008"/>
                    </a:ext>
                  </a:extLst>
                </a:gridCol>
              </a:tblGrid>
              <a:tr h="184150">
                <a:tc>
                  <a:txBody>
                    <a:bodyPr/>
                    <a:lstStyle/>
                    <a:p>
                      <a:pPr algn="l" fontAlgn="b">
                        <a:buNone/>
                      </a:pPr>
                      <a:r>
                        <a:rPr lang="en-US" sz="1100" b="1" u="none" strike="noStrike" dirty="0">
                          <a:effectLst/>
                          <a:latin typeface="Univers Condensed Light" panose="020B0306020202040204" pitchFamily="34" charset="0"/>
                        </a:rPr>
                        <a:t>Ratings:</a:t>
                      </a:r>
                      <a:endParaRPr lang="en-US" sz="1100" b="1" i="0" u="none" strike="noStrike" dirty="0">
                        <a:solidFill>
                          <a:srgbClr val="000000"/>
                        </a:solidFill>
                        <a:effectLst/>
                        <a:latin typeface="Univers Condensed Light" panose="020B0306020202040204" pitchFamily="34" charset="0"/>
                      </a:endParaRPr>
                    </a:p>
                  </a:txBody>
                  <a:tcPr marL="6350" marR="6350" marT="6350" marB="0" anchor="b">
                    <a:solidFill>
                      <a:schemeClr val="bg1"/>
                    </a:solidFill>
                  </a:tcPr>
                </a:tc>
                <a:extLst>
                  <a:ext uri="{0D108BD9-81ED-4DB2-BD59-A6C34878D82A}">
                    <a16:rowId xmlns:a16="http://schemas.microsoft.com/office/drawing/2014/main" val="1821862519"/>
                  </a:ext>
                </a:extLst>
              </a:tr>
              <a:tr h="184150">
                <a:tc>
                  <a:txBody>
                    <a:bodyPr/>
                    <a:lstStyle/>
                    <a:p>
                      <a:pPr algn="l" fontAlgn="b">
                        <a:buNone/>
                      </a:pPr>
                      <a:r>
                        <a:rPr lang="en-US" sz="1100" u="none" strike="noStrike">
                          <a:effectLst/>
                          <a:latin typeface="Univers Condensed Light" panose="020B0306020202040204" pitchFamily="34" charset="0"/>
                        </a:rPr>
                        <a:t>10 - Excellent</a:t>
                      </a:r>
                      <a:endParaRPr lang="en-US" sz="1100" b="0" i="0" u="none" strike="noStrike">
                        <a:solidFill>
                          <a:srgbClr val="000000"/>
                        </a:solidFill>
                        <a:effectLst/>
                        <a:latin typeface="Univers Condensed Light" panose="020B0306020202040204" pitchFamily="34" charset="0"/>
                      </a:endParaRPr>
                    </a:p>
                  </a:txBody>
                  <a:tcPr marL="6350" marR="6350" marT="6350" marB="0" anchor="b">
                    <a:solidFill>
                      <a:schemeClr val="bg1"/>
                    </a:solidFill>
                  </a:tcPr>
                </a:tc>
                <a:extLst>
                  <a:ext uri="{0D108BD9-81ED-4DB2-BD59-A6C34878D82A}">
                    <a16:rowId xmlns:a16="http://schemas.microsoft.com/office/drawing/2014/main" val="1774822118"/>
                  </a:ext>
                </a:extLst>
              </a:tr>
              <a:tr h="184150">
                <a:tc>
                  <a:txBody>
                    <a:bodyPr/>
                    <a:lstStyle/>
                    <a:p>
                      <a:pPr algn="l" fontAlgn="b">
                        <a:buNone/>
                      </a:pPr>
                      <a:r>
                        <a:rPr lang="en-US" sz="1100" u="none" strike="noStrike">
                          <a:effectLst/>
                          <a:latin typeface="Univers Condensed Light" panose="020B0306020202040204" pitchFamily="34" charset="0"/>
                        </a:rPr>
                        <a:t>9</a:t>
                      </a:r>
                      <a:endParaRPr lang="en-US" sz="1100" b="0" i="0" u="none" strike="noStrike">
                        <a:solidFill>
                          <a:srgbClr val="000000"/>
                        </a:solidFill>
                        <a:effectLst/>
                        <a:latin typeface="Univers Condensed Light" panose="020B0306020202040204" pitchFamily="34" charset="0"/>
                      </a:endParaRPr>
                    </a:p>
                  </a:txBody>
                  <a:tcPr marL="6350" marR="6350" marT="6350" marB="0" anchor="b">
                    <a:solidFill>
                      <a:schemeClr val="bg1"/>
                    </a:solidFill>
                  </a:tcPr>
                </a:tc>
                <a:extLst>
                  <a:ext uri="{0D108BD9-81ED-4DB2-BD59-A6C34878D82A}">
                    <a16:rowId xmlns:a16="http://schemas.microsoft.com/office/drawing/2014/main" val="927700973"/>
                  </a:ext>
                </a:extLst>
              </a:tr>
              <a:tr h="184150">
                <a:tc>
                  <a:txBody>
                    <a:bodyPr/>
                    <a:lstStyle/>
                    <a:p>
                      <a:pPr algn="l" fontAlgn="b">
                        <a:buNone/>
                      </a:pPr>
                      <a:r>
                        <a:rPr lang="en-US" sz="1100" u="none" strike="noStrike">
                          <a:effectLst/>
                          <a:latin typeface="Univers Condensed Light" panose="020B0306020202040204" pitchFamily="34" charset="0"/>
                        </a:rPr>
                        <a:t>8 - Above average</a:t>
                      </a:r>
                      <a:endParaRPr lang="en-US" sz="1100" b="0" i="0" u="none" strike="noStrike">
                        <a:solidFill>
                          <a:srgbClr val="000000"/>
                        </a:solidFill>
                        <a:effectLst/>
                        <a:latin typeface="Univers Condensed Light" panose="020B0306020202040204" pitchFamily="34" charset="0"/>
                      </a:endParaRPr>
                    </a:p>
                  </a:txBody>
                  <a:tcPr marL="6350" marR="6350" marT="6350" marB="0" anchor="b">
                    <a:solidFill>
                      <a:schemeClr val="bg1"/>
                    </a:solidFill>
                  </a:tcPr>
                </a:tc>
                <a:extLst>
                  <a:ext uri="{0D108BD9-81ED-4DB2-BD59-A6C34878D82A}">
                    <a16:rowId xmlns:a16="http://schemas.microsoft.com/office/drawing/2014/main" val="3693930866"/>
                  </a:ext>
                </a:extLst>
              </a:tr>
              <a:tr h="184150">
                <a:tc>
                  <a:txBody>
                    <a:bodyPr/>
                    <a:lstStyle/>
                    <a:p>
                      <a:pPr algn="l" fontAlgn="b">
                        <a:buNone/>
                      </a:pPr>
                      <a:r>
                        <a:rPr lang="en-US" sz="1100" u="none" strike="noStrike">
                          <a:effectLst/>
                          <a:latin typeface="Univers Condensed Light" panose="020B0306020202040204" pitchFamily="34" charset="0"/>
                        </a:rPr>
                        <a:t>7</a:t>
                      </a:r>
                      <a:endParaRPr lang="en-US" sz="1100" b="0" i="0" u="none" strike="noStrike">
                        <a:solidFill>
                          <a:srgbClr val="000000"/>
                        </a:solidFill>
                        <a:effectLst/>
                        <a:latin typeface="Univers Condensed Light" panose="020B0306020202040204" pitchFamily="34" charset="0"/>
                      </a:endParaRPr>
                    </a:p>
                  </a:txBody>
                  <a:tcPr marL="6350" marR="6350" marT="6350" marB="0" anchor="b">
                    <a:solidFill>
                      <a:schemeClr val="bg1"/>
                    </a:solidFill>
                  </a:tcPr>
                </a:tc>
                <a:extLst>
                  <a:ext uri="{0D108BD9-81ED-4DB2-BD59-A6C34878D82A}">
                    <a16:rowId xmlns:a16="http://schemas.microsoft.com/office/drawing/2014/main" val="3478437537"/>
                  </a:ext>
                </a:extLst>
              </a:tr>
              <a:tr h="184150">
                <a:tc>
                  <a:txBody>
                    <a:bodyPr/>
                    <a:lstStyle/>
                    <a:p>
                      <a:pPr algn="l" fontAlgn="b">
                        <a:buNone/>
                      </a:pPr>
                      <a:r>
                        <a:rPr lang="en-US" sz="1100" u="none" strike="noStrike">
                          <a:effectLst/>
                          <a:latin typeface="Univers Condensed Light" panose="020B0306020202040204" pitchFamily="34" charset="0"/>
                        </a:rPr>
                        <a:t>6</a:t>
                      </a:r>
                      <a:endParaRPr lang="en-US" sz="1100" b="0" i="0" u="none" strike="noStrike">
                        <a:solidFill>
                          <a:srgbClr val="000000"/>
                        </a:solidFill>
                        <a:effectLst/>
                        <a:latin typeface="Univers Condensed Light" panose="020B0306020202040204" pitchFamily="34" charset="0"/>
                      </a:endParaRPr>
                    </a:p>
                  </a:txBody>
                  <a:tcPr marL="6350" marR="6350" marT="6350" marB="0" anchor="b">
                    <a:solidFill>
                      <a:schemeClr val="bg1"/>
                    </a:solidFill>
                  </a:tcPr>
                </a:tc>
                <a:extLst>
                  <a:ext uri="{0D108BD9-81ED-4DB2-BD59-A6C34878D82A}">
                    <a16:rowId xmlns:a16="http://schemas.microsoft.com/office/drawing/2014/main" val="2135971881"/>
                  </a:ext>
                </a:extLst>
              </a:tr>
              <a:tr h="184150">
                <a:tc>
                  <a:txBody>
                    <a:bodyPr/>
                    <a:lstStyle/>
                    <a:p>
                      <a:pPr algn="l" fontAlgn="b">
                        <a:buNone/>
                      </a:pPr>
                      <a:r>
                        <a:rPr lang="en-US" sz="1100" u="none" strike="noStrike">
                          <a:effectLst/>
                          <a:latin typeface="Univers Condensed Light" panose="020B0306020202040204" pitchFamily="34" charset="0"/>
                        </a:rPr>
                        <a:t>5 - Good</a:t>
                      </a:r>
                      <a:endParaRPr lang="en-US" sz="1100" b="0" i="0" u="none" strike="noStrike">
                        <a:solidFill>
                          <a:srgbClr val="000000"/>
                        </a:solidFill>
                        <a:effectLst/>
                        <a:latin typeface="Univers Condensed Light" panose="020B0306020202040204" pitchFamily="34" charset="0"/>
                      </a:endParaRPr>
                    </a:p>
                  </a:txBody>
                  <a:tcPr marL="6350" marR="6350" marT="6350" marB="0" anchor="b">
                    <a:solidFill>
                      <a:schemeClr val="bg1"/>
                    </a:solidFill>
                  </a:tcPr>
                </a:tc>
                <a:extLst>
                  <a:ext uri="{0D108BD9-81ED-4DB2-BD59-A6C34878D82A}">
                    <a16:rowId xmlns:a16="http://schemas.microsoft.com/office/drawing/2014/main" val="3424807688"/>
                  </a:ext>
                </a:extLst>
              </a:tr>
              <a:tr h="184150">
                <a:tc>
                  <a:txBody>
                    <a:bodyPr/>
                    <a:lstStyle/>
                    <a:p>
                      <a:pPr algn="l" fontAlgn="b">
                        <a:buNone/>
                      </a:pPr>
                      <a:r>
                        <a:rPr lang="en-US" sz="1100" u="none" strike="noStrike">
                          <a:effectLst/>
                          <a:latin typeface="Univers Condensed Light" panose="020B0306020202040204" pitchFamily="34" charset="0"/>
                        </a:rPr>
                        <a:t>4</a:t>
                      </a:r>
                      <a:endParaRPr lang="en-US" sz="1100" b="0" i="0" u="none" strike="noStrike">
                        <a:solidFill>
                          <a:srgbClr val="000000"/>
                        </a:solidFill>
                        <a:effectLst/>
                        <a:latin typeface="Univers Condensed Light" panose="020B0306020202040204" pitchFamily="34" charset="0"/>
                      </a:endParaRPr>
                    </a:p>
                  </a:txBody>
                  <a:tcPr marL="6350" marR="6350" marT="6350" marB="0" anchor="b">
                    <a:solidFill>
                      <a:schemeClr val="bg1"/>
                    </a:solidFill>
                  </a:tcPr>
                </a:tc>
                <a:extLst>
                  <a:ext uri="{0D108BD9-81ED-4DB2-BD59-A6C34878D82A}">
                    <a16:rowId xmlns:a16="http://schemas.microsoft.com/office/drawing/2014/main" val="2585026418"/>
                  </a:ext>
                </a:extLst>
              </a:tr>
              <a:tr h="184150">
                <a:tc>
                  <a:txBody>
                    <a:bodyPr/>
                    <a:lstStyle/>
                    <a:p>
                      <a:pPr algn="l" fontAlgn="b">
                        <a:buNone/>
                      </a:pPr>
                      <a:r>
                        <a:rPr lang="en-US" sz="1100" u="none" strike="noStrike">
                          <a:effectLst/>
                          <a:latin typeface="Univers Condensed Light" panose="020B0306020202040204" pitchFamily="34" charset="0"/>
                        </a:rPr>
                        <a:t>3 - Below average</a:t>
                      </a:r>
                      <a:endParaRPr lang="en-US" sz="1100" b="0" i="0" u="none" strike="noStrike">
                        <a:solidFill>
                          <a:srgbClr val="000000"/>
                        </a:solidFill>
                        <a:effectLst/>
                        <a:latin typeface="Univers Condensed Light" panose="020B0306020202040204" pitchFamily="34" charset="0"/>
                      </a:endParaRPr>
                    </a:p>
                  </a:txBody>
                  <a:tcPr marL="6350" marR="6350" marT="6350" marB="0" anchor="b">
                    <a:solidFill>
                      <a:schemeClr val="bg1"/>
                    </a:solidFill>
                  </a:tcPr>
                </a:tc>
                <a:extLst>
                  <a:ext uri="{0D108BD9-81ED-4DB2-BD59-A6C34878D82A}">
                    <a16:rowId xmlns:a16="http://schemas.microsoft.com/office/drawing/2014/main" val="2563670569"/>
                  </a:ext>
                </a:extLst>
              </a:tr>
              <a:tr h="184150">
                <a:tc>
                  <a:txBody>
                    <a:bodyPr/>
                    <a:lstStyle/>
                    <a:p>
                      <a:pPr algn="l" fontAlgn="b">
                        <a:buNone/>
                      </a:pPr>
                      <a:r>
                        <a:rPr lang="en-US" sz="1100" u="none" strike="noStrike">
                          <a:effectLst/>
                          <a:latin typeface="Univers Condensed Light" panose="020B0306020202040204" pitchFamily="34" charset="0"/>
                        </a:rPr>
                        <a:t>2</a:t>
                      </a:r>
                      <a:endParaRPr lang="en-US" sz="1100" b="0" i="0" u="none" strike="noStrike">
                        <a:solidFill>
                          <a:srgbClr val="000000"/>
                        </a:solidFill>
                        <a:effectLst/>
                        <a:latin typeface="Univers Condensed Light" panose="020B0306020202040204" pitchFamily="34" charset="0"/>
                      </a:endParaRPr>
                    </a:p>
                  </a:txBody>
                  <a:tcPr marL="6350" marR="6350" marT="6350" marB="0" anchor="b">
                    <a:solidFill>
                      <a:schemeClr val="bg1"/>
                    </a:solidFill>
                  </a:tcPr>
                </a:tc>
                <a:extLst>
                  <a:ext uri="{0D108BD9-81ED-4DB2-BD59-A6C34878D82A}">
                    <a16:rowId xmlns:a16="http://schemas.microsoft.com/office/drawing/2014/main" val="1108009483"/>
                  </a:ext>
                </a:extLst>
              </a:tr>
              <a:tr h="184150">
                <a:tc>
                  <a:txBody>
                    <a:bodyPr/>
                    <a:lstStyle/>
                    <a:p>
                      <a:pPr algn="l" fontAlgn="b">
                        <a:buNone/>
                      </a:pPr>
                      <a:r>
                        <a:rPr lang="en-US" sz="1100" u="none" strike="noStrike" dirty="0">
                          <a:effectLst/>
                          <a:latin typeface="Univers Condensed Light" panose="020B0306020202040204" pitchFamily="34" charset="0"/>
                        </a:rPr>
                        <a:t>1 - Poor</a:t>
                      </a:r>
                      <a:endParaRPr lang="en-US" sz="1100" b="0" i="0" u="none" strike="noStrike" dirty="0">
                        <a:solidFill>
                          <a:srgbClr val="000000"/>
                        </a:solidFill>
                        <a:effectLst/>
                        <a:latin typeface="Univers Condensed Light" panose="020B0306020202040204" pitchFamily="34" charset="0"/>
                      </a:endParaRPr>
                    </a:p>
                  </a:txBody>
                  <a:tcPr marL="6350" marR="6350" marT="6350" marB="0" anchor="b">
                    <a:solidFill>
                      <a:schemeClr val="bg1"/>
                    </a:solidFill>
                  </a:tcPr>
                </a:tc>
                <a:extLst>
                  <a:ext uri="{0D108BD9-81ED-4DB2-BD59-A6C34878D82A}">
                    <a16:rowId xmlns:a16="http://schemas.microsoft.com/office/drawing/2014/main" val="3059455129"/>
                  </a:ext>
                </a:extLst>
              </a:tr>
            </a:tbl>
          </a:graphicData>
        </a:graphic>
      </p:graphicFrame>
      <p:graphicFrame>
        <p:nvGraphicFramePr>
          <p:cNvPr id="8" name="Table 7">
            <a:extLst>
              <a:ext uri="{FF2B5EF4-FFF2-40B4-BE49-F238E27FC236}">
                <a16:creationId xmlns:a16="http://schemas.microsoft.com/office/drawing/2014/main" id="{C29FB2D3-4EFA-C824-4104-5B458A5A357E}"/>
              </a:ext>
            </a:extLst>
          </p:cNvPr>
          <p:cNvGraphicFramePr>
            <a:graphicFrameLocks noGrp="1"/>
          </p:cNvGraphicFramePr>
          <p:nvPr>
            <p:extLst>
              <p:ext uri="{D42A27DB-BD31-4B8C-83A1-F6EECF244321}">
                <p14:modId xmlns:p14="http://schemas.microsoft.com/office/powerpoint/2010/main" val="1055215572"/>
              </p:ext>
            </p:extLst>
          </p:nvPr>
        </p:nvGraphicFramePr>
        <p:xfrm>
          <a:off x="12591143" y="4114800"/>
          <a:ext cx="1184729" cy="1078230"/>
        </p:xfrm>
        <a:graphic>
          <a:graphicData uri="http://schemas.openxmlformats.org/drawingml/2006/table">
            <a:tbl>
              <a:tblPr>
                <a:tableStyleId>{5C22544A-7EE6-4342-B048-85BDC9FD1C3A}</a:tableStyleId>
              </a:tblPr>
              <a:tblGrid>
                <a:gridCol w="1184729">
                  <a:extLst>
                    <a:ext uri="{9D8B030D-6E8A-4147-A177-3AD203B41FA5}">
                      <a16:colId xmlns:a16="http://schemas.microsoft.com/office/drawing/2014/main" val="262314277"/>
                    </a:ext>
                  </a:extLst>
                </a:gridCol>
              </a:tblGrid>
              <a:tr h="184150">
                <a:tc>
                  <a:txBody>
                    <a:bodyPr/>
                    <a:lstStyle/>
                    <a:p>
                      <a:pPr algn="l" fontAlgn="b">
                        <a:buNone/>
                      </a:pPr>
                      <a:r>
                        <a:rPr lang="en-US" sz="1100" b="1" u="none" strike="noStrike" dirty="0">
                          <a:effectLst/>
                          <a:latin typeface="Univers Condensed Light" panose="020B0306020202040204" pitchFamily="34" charset="0"/>
                        </a:rPr>
                        <a:t>Criteria Weight</a:t>
                      </a:r>
                      <a:r>
                        <a:rPr lang="en-US" sz="1100" u="none" strike="noStrike" dirty="0">
                          <a:effectLst/>
                          <a:latin typeface="Univers Condensed Light" panose="020B0306020202040204" pitchFamily="34" charset="0"/>
                        </a:rPr>
                        <a:t>:</a:t>
                      </a:r>
                      <a:endParaRPr lang="en-US" sz="1100" b="1" i="0" u="none" strike="noStrike" dirty="0">
                        <a:solidFill>
                          <a:srgbClr val="000000"/>
                        </a:solidFill>
                        <a:effectLst/>
                        <a:latin typeface="Univers Condensed Light" panose="020B0306020202040204" pitchFamily="34" charset="0"/>
                      </a:endParaRPr>
                    </a:p>
                  </a:txBody>
                  <a:tcPr marL="6350" marR="6350" marT="6350" marB="0" anchor="b">
                    <a:solidFill>
                      <a:schemeClr val="bg1"/>
                    </a:solidFill>
                  </a:tcPr>
                </a:tc>
                <a:extLst>
                  <a:ext uri="{0D108BD9-81ED-4DB2-BD59-A6C34878D82A}">
                    <a16:rowId xmlns:a16="http://schemas.microsoft.com/office/drawing/2014/main" val="433604421"/>
                  </a:ext>
                </a:extLst>
              </a:tr>
              <a:tr h="184150">
                <a:tc>
                  <a:txBody>
                    <a:bodyPr/>
                    <a:lstStyle/>
                    <a:p>
                      <a:pPr algn="l" fontAlgn="b">
                        <a:buNone/>
                      </a:pPr>
                      <a:r>
                        <a:rPr lang="en-US" sz="1100" u="none" strike="noStrike">
                          <a:effectLst/>
                          <a:latin typeface="Univers Condensed Light" panose="020B0306020202040204" pitchFamily="34" charset="0"/>
                        </a:rPr>
                        <a:t>4 = Most important</a:t>
                      </a:r>
                      <a:endParaRPr lang="en-US" sz="1100" b="0" i="0" u="none" strike="noStrike">
                        <a:solidFill>
                          <a:srgbClr val="000000"/>
                        </a:solidFill>
                        <a:effectLst/>
                        <a:latin typeface="Univers Condensed Light" panose="020B0306020202040204" pitchFamily="34" charset="0"/>
                      </a:endParaRPr>
                    </a:p>
                  </a:txBody>
                  <a:tcPr marL="6350" marR="6350" marT="6350" marB="0" anchor="b">
                    <a:solidFill>
                      <a:schemeClr val="bg1"/>
                    </a:solidFill>
                  </a:tcPr>
                </a:tc>
                <a:extLst>
                  <a:ext uri="{0D108BD9-81ED-4DB2-BD59-A6C34878D82A}">
                    <a16:rowId xmlns:a16="http://schemas.microsoft.com/office/drawing/2014/main" val="817669279"/>
                  </a:ext>
                </a:extLst>
              </a:tr>
              <a:tr h="184150">
                <a:tc>
                  <a:txBody>
                    <a:bodyPr/>
                    <a:lstStyle/>
                    <a:p>
                      <a:pPr algn="l" fontAlgn="b">
                        <a:buNone/>
                      </a:pPr>
                      <a:r>
                        <a:rPr lang="en-US" sz="1100" u="none" strike="noStrike">
                          <a:effectLst/>
                          <a:latin typeface="Univers Condensed Light" panose="020B0306020202040204" pitchFamily="34" charset="0"/>
                        </a:rPr>
                        <a:t>3 = Important</a:t>
                      </a:r>
                      <a:endParaRPr lang="en-US" sz="1100" b="0" i="0" u="none" strike="noStrike">
                        <a:solidFill>
                          <a:srgbClr val="000000"/>
                        </a:solidFill>
                        <a:effectLst/>
                        <a:latin typeface="Univers Condensed Light" panose="020B0306020202040204" pitchFamily="34" charset="0"/>
                      </a:endParaRPr>
                    </a:p>
                  </a:txBody>
                  <a:tcPr marL="6350" marR="6350" marT="6350" marB="0" anchor="b">
                    <a:solidFill>
                      <a:schemeClr val="bg1"/>
                    </a:solidFill>
                  </a:tcPr>
                </a:tc>
                <a:extLst>
                  <a:ext uri="{0D108BD9-81ED-4DB2-BD59-A6C34878D82A}">
                    <a16:rowId xmlns:a16="http://schemas.microsoft.com/office/drawing/2014/main" val="3402132261"/>
                  </a:ext>
                </a:extLst>
              </a:tr>
              <a:tr h="184150">
                <a:tc>
                  <a:txBody>
                    <a:bodyPr/>
                    <a:lstStyle/>
                    <a:p>
                      <a:pPr algn="l" fontAlgn="b">
                        <a:buNone/>
                      </a:pPr>
                      <a:r>
                        <a:rPr lang="en-US" sz="1100" u="none" strike="noStrike">
                          <a:effectLst/>
                          <a:latin typeface="Univers Condensed Light" panose="020B0306020202040204" pitchFamily="34" charset="0"/>
                        </a:rPr>
                        <a:t>2 = Somewhat important </a:t>
                      </a:r>
                      <a:endParaRPr lang="en-US" sz="1100" b="0" i="0" u="none" strike="noStrike">
                        <a:solidFill>
                          <a:srgbClr val="000000"/>
                        </a:solidFill>
                        <a:effectLst/>
                        <a:latin typeface="Univers Condensed Light" panose="020B0306020202040204" pitchFamily="34" charset="0"/>
                      </a:endParaRPr>
                    </a:p>
                  </a:txBody>
                  <a:tcPr marL="6350" marR="6350" marT="6350" marB="0" anchor="b">
                    <a:solidFill>
                      <a:schemeClr val="bg1"/>
                    </a:solidFill>
                  </a:tcPr>
                </a:tc>
                <a:extLst>
                  <a:ext uri="{0D108BD9-81ED-4DB2-BD59-A6C34878D82A}">
                    <a16:rowId xmlns:a16="http://schemas.microsoft.com/office/drawing/2014/main" val="462343698"/>
                  </a:ext>
                </a:extLst>
              </a:tr>
              <a:tr h="184150">
                <a:tc>
                  <a:txBody>
                    <a:bodyPr/>
                    <a:lstStyle/>
                    <a:p>
                      <a:pPr algn="l" fontAlgn="b">
                        <a:buNone/>
                      </a:pPr>
                      <a:r>
                        <a:rPr lang="en-US" sz="1100" u="none" strike="noStrike" dirty="0">
                          <a:effectLst/>
                          <a:latin typeface="Univers Condensed Light" panose="020B0306020202040204" pitchFamily="34" charset="0"/>
                        </a:rPr>
                        <a:t>1 = Not as important</a:t>
                      </a:r>
                      <a:endParaRPr lang="en-US" sz="1100" b="0" i="0" u="none" strike="noStrike" dirty="0">
                        <a:solidFill>
                          <a:srgbClr val="000000"/>
                        </a:solidFill>
                        <a:effectLst/>
                        <a:latin typeface="Univers Condensed Light" panose="020B0306020202040204" pitchFamily="34" charset="0"/>
                      </a:endParaRPr>
                    </a:p>
                  </a:txBody>
                  <a:tcPr marL="6350" marR="6350" marT="6350" marB="0" anchor="b">
                    <a:solidFill>
                      <a:schemeClr val="bg1"/>
                    </a:solidFill>
                  </a:tcPr>
                </a:tc>
                <a:extLst>
                  <a:ext uri="{0D108BD9-81ED-4DB2-BD59-A6C34878D82A}">
                    <a16:rowId xmlns:a16="http://schemas.microsoft.com/office/drawing/2014/main" val="298067412"/>
                  </a:ext>
                </a:extLst>
              </a:tr>
            </a:tbl>
          </a:graphicData>
        </a:graphic>
      </p:graphicFrame>
    </p:spTree>
    <p:extLst>
      <p:ext uri="{BB962C8B-B14F-4D97-AF65-F5344CB8AC3E}">
        <p14:creationId xmlns:p14="http://schemas.microsoft.com/office/powerpoint/2010/main" val="40469875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CEF91388-ED53-6E82-7108-A831AF85606B}"/>
              </a:ext>
            </a:extLst>
          </p:cNvPr>
          <p:cNvPicPr>
            <a:picLocks noChangeAspect="1"/>
          </p:cNvPicPr>
          <p:nvPr/>
        </p:nvPicPr>
        <p:blipFill>
          <a:blip r:embed="rId2">
            <a:extLst>
              <a:ext uri="{28A0092B-C50C-407E-A947-70E740481C1C}">
                <a14:useLocalDpi xmlns:a14="http://schemas.microsoft.com/office/drawing/2010/main" val="0"/>
              </a:ext>
            </a:extLst>
          </a:blip>
          <a:srcRect l="448" t="9118" r="565" b="1089"/>
          <a:stretch>
            <a:fillRect/>
          </a:stretch>
        </p:blipFill>
        <p:spPr>
          <a:xfrm>
            <a:off x="175846" y="1457323"/>
            <a:ext cx="8500906" cy="6094013"/>
          </a:xfrm>
          <a:prstGeom prst="rect">
            <a:avLst/>
          </a:prstGeom>
        </p:spPr>
      </p:pic>
      <p:sp>
        <p:nvSpPr>
          <p:cNvPr id="2" name="Title 1">
            <a:extLst>
              <a:ext uri="{FF2B5EF4-FFF2-40B4-BE49-F238E27FC236}">
                <a16:creationId xmlns:a16="http://schemas.microsoft.com/office/drawing/2014/main" id="{3AA134F9-3594-D82D-10CB-19D6B7F02180}"/>
              </a:ext>
            </a:extLst>
          </p:cNvPr>
          <p:cNvSpPr>
            <a:spLocks noGrp="1"/>
          </p:cNvSpPr>
          <p:nvPr>
            <p:ph type="title"/>
          </p:nvPr>
        </p:nvSpPr>
        <p:spPr/>
        <p:txBody>
          <a:bodyPr/>
          <a:lstStyle/>
          <a:p>
            <a:r>
              <a:rPr lang="en-US" dirty="0"/>
              <a:t>Corridor direct</a:t>
            </a:r>
          </a:p>
        </p:txBody>
      </p:sp>
      <p:sp>
        <p:nvSpPr>
          <p:cNvPr id="3" name="Footer Placeholder 2">
            <a:extLst>
              <a:ext uri="{FF2B5EF4-FFF2-40B4-BE49-F238E27FC236}">
                <a16:creationId xmlns:a16="http://schemas.microsoft.com/office/drawing/2014/main" id="{3456149B-BEC9-8722-F5ED-FAFBA6F601E0}"/>
              </a:ext>
            </a:extLst>
          </p:cNvPr>
          <p:cNvSpPr>
            <a:spLocks noGrp="1"/>
          </p:cNvSpPr>
          <p:nvPr>
            <p:ph type="ftr" sz="quarter" idx="3"/>
          </p:nvPr>
        </p:nvSpPr>
        <p:spPr/>
        <p:txBody>
          <a:bodyPr/>
          <a:lstStyle/>
          <a:p>
            <a:r>
              <a:rPr lang="en-US"/>
              <a:t>Proposed Trail Route</a:t>
            </a:r>
            <a:endParaRPr lang="en-US" dirty="0"/>
          </a:p>
        </p:txBody>
      </p:sp>
      <p:sp>
        <p:nvSpPr>
          <p:cNvPr id="4" name="Slide Number Placeholder 3">
            <a:extLst>
              <a:ext uri="{FF2B5EF4-FFF2-40B4-BE49-F238E27FC236}">
                <a16:creationId xmlns:a16="http://schemas.microsoft.com/office/drawing/2014/main" id="{F913644B-F8F6-BC28-FE6B-EEB70AA38C2A}"/>
              </a:ext>
            </a:extLst>
          </p:cNvPr>
          <p:cNvSpPr>
            <a:spLocks noGrp="1"/>
          </p:cNvSpPr>
          <p:nvPr>
            <p:ph type="sldNum" sz="quarter" idx="4"/>
          </p:nvPr>
        </p:nvSpPr>
        <p:spPr/>
        <p:txBody>
          <a:bodyPr/>
          <a:lstStyle/>
          <a:p>
            <a:fld id="{514752F4-EDD2-47D8-87E6-E31AFEC1386A}" type="slidenum">
              <a:rPr lang="en-US" smtClean="0">
                <a:latin typeface="Univers Condensed Light" panose="020B0306020202040204" pitchFamily="34" charset="0"/>
              </a:rPr>
              <a:pPr/>
              <a:t>36</a:t>
            </a:fld>
            <a:r>
              <a:rPr lang="en-US"/>
              <a:t>	</a:t>
            </a:r>
            <a:endParaRPr lang="en-US" b="1" dirty="0"/>
          </a:p>
        </p:txBody>
      </p:sp>
      <p:sp>
        <p:nvSpPr>
          <p:cNvPr id="5" name="Text Placeholder 4">
            <a:extLst>
              <a:ext uri="{FF2B5EF4-FFF2-40B4-BE49-F238E27FC236}">
                <a16:creationId xmlns:a16="http://schemas.microsoft.com/office/drawing/2014/main" id="{3732466D-0A8C-553A-4C91-FDBB24CC3A20}"/>
              </a:ext>
            </a:extLst>
          </p:cNvPr>
          <p:cNvSpPr>
            <a:spLocks noGrp="1"/>
          </p:cNvSpPr>
          <p:nvPr>
            <p:ph type="body" sz="quarter" idx="10"/>
          </p:nvPr>
        </p:nvSpPr>
        <p:spPr/>
        <p:txBody>
          <a:bodyPr/>
          <a:lstStyle/>
          <a:p>
            <a:r>
              <a:rPr lang="en-US" dirty="0"/>
              <a:t>Alternatives Criteria Ranking Overall Score: 242</a:t>
            </a:r>
          </a:p>
        </p:txBody>
      </p:sp>
      <p:pic>
        <p:nvPicPr>
          <p:cNvPr id="16" name="Picture 15">
            <a:extLst>
              <a:ext uri="{FF2B5EF4-FFF2-40B4-BE49-F238E27FC236}">
                <a16:creationId xmlns:a16="http://schemas.microsoft.com/office/drawing/2014/main" id="{AB840C7B-DC87-1AFD-470A-F3D370F5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67205" y="1510200"/>
            <a:ext cx="4256884" cy="3130062"/>
          </a:xfrm>
          <a:prstGeom prst="rect">
            <a:avLst/>
          </a:prstGeom>
        </p:spPr>
      </p:pic>
      <p:sp>
        <p:nvSpPr>
          <p:cNvPr id="17" name="Rectangle 16">
            <a:extLst>
              <a:ext uri="{FF2B5EF4-FFF2-40B4-BE49-F238E27FC236}">
                <a16:creationId xmlns:a16="http://schemas.microsoft.com/office/drawing/2014/main" id="{DDB63F3E-0D85-39CA-CE26-57753367D9B5}"/>
              </a:ext>
            </a:extLst>
          </p:cNvPr>
          <p:cNvSpPr/>
          <p:nvPr/>
        </p:nvSpPr>
        <p:spPr>
          <a:xfrm>
            <a:off x="4431322" y="4471829"/>
            <a:ext cx="4293943" cy="3014505"/>
          </a:xfrm>
          <a:prstGeom prst="rect">
            <a:avLst/>
          </a:prstGeom>
          <a:solidFill>
            <a:schemeClr val="accent5">
              <a:lumMod val="60000"/>
              <a:lumOff val="40000"/>
              <a:alpha val="2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1294E4FC-CB34-7E95-EB86-0C87B674830B}"/>
              </a:ext>
            </a:extLst>
          </p:cNvPr>
          <p:cNvSpPr/>
          <p:nvPr/>
        </p:nvSpPr>
        <p:spPr>
          <a:xfrm>
            <a:off x="137379" y="1457324"/>
            <a:ext cx="4293943" cy="3014505"/>
          </a:xfrm>
          <a:prstGeom prst="rect">
            <a:avLst/>
          </a:prstGeom>
          <a:solidFill>
            <a:schemeClr val="accent2">
              <a:lumMod val="20000"/>
              <a:lumOff val="80000"/>
              <a:alpha val="2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7A516BA3-1AD4-5388-3AB1-E766BAA563D4}"/>
              </a:ext>
            </a:extLst>
          </p:cNvPr>
          <p:cNvSpPr/>
          <p:nvPr/>
        </p:nvSpPr>
        <p:spPr>
          <a:xfrm>
            <a:off x="137378" y="4471829"/>
            <a:ext cx="4293943" cy="3014505"/>
          </a:xfrm>
          <a:prstGeom prst="rect">
            <a:avLst/>
          </a:prstGeom>
          <a:solidFill>
            <a:srgbClr val="92D050">
              <a:alpha val="2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58F0196-8DD7-6725-5A06-99252E3679F6}"/>
              </a:ext>
            </a:extLst>
          </p:cNvPr>
          <p:cNvSpPr/>
          <p:nvPr/>
        </p:nvSpPr>
        <p:spPr>
          <a:xfrm>
            <a:off x="4431321" y="1457324"/>
            <a:ext cx="4293943" cy="3014505"/>
          </a:xfrm>
          <a:prstGeom prst="rect">
            <a:avLst/>
          </a:prstGeom>
          <a:solidFill>
            <a:schemeClr val="accent1">
              <a:alpha val="2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86E0B8F1-1173-99C0-BDCE-0EDC865B54E3}"/>
              </a:ext>
            </a:extLst>
          </p:cNvPr>
          <p:cNvSpPr txBox="1"/>
          <p:nvPr/>
        </p:nvSpPr>
        <p:spPr>
          <a:xfrm>
            <a:off x="7582684" y="6878354"/>
            <a:ext cx="1399234" cy="369332"/>
          </a:xfrm>
          <a:prstGeom prst="rect">
            <a:avLst/>
          </a:prstGeom>
          <a:noFill/>
        </p:spPr>
        <p:txBody>
          <a:bodyPr wrap="square" rtlCol="0">
            <a:spAutoFit/>
          </a:bodyPr>
          <a:lstStyle/>
          <a:p>
            <a:r>
              <a:rPr lang="en-US" b="1" dirty="0">
                <a:latin typeface="Univers Condensed Light" panose="020B0306020202040204" pitchFamily="34" charset="0"/>
              </a:rPr>
              <a:t>Feasibility</a:t>
            </a:r>
          </a:p>
        </p:txBody>
      </p:sp>
      <p:sp>
        <p:nvSpPr>
          <p:cNvPr id="22" name="TextBox 21">
            <a:extLst>
              <a:ext uri="{FF2B5EF4-FFF2-40B4-BE49-F238E27FC236}">
                <a16:creationId xmlns:a16="http://schemas.microsoft.com/office/drawing/2014/main" id="{2CF5B361-BD44-CEE2-C8BB-BED735D26441}"/>
              </a:ext>
            </a:extLst>
          </p:cNvPr>
          <p:cNvSpPr txBox="1"/>
          <p:nvPr/>
        </p:nvSpPr>
        <p:spPr>
          <a:xfrm>
            <a:off x="269159" y="1695972"/>
            <a:ext cx="1399234" cy="646331"/>
          </a:xfrm>
          <a:prstGeom prst="rect">
            <a:avLst/>
          </a:prstGeom>
          <a:noFill/>
        </p:spPr>
        <p:txBody>
          <a:bodyPr wrap="square" rtlCol="0">
            <a:spAutoFit/>
          </a:bodyPr>
          <a:lstStyle/>
          <a:p>
            <a:r>
              <a:rPr lang="en-US" b="1" dirty="0">
                <a:latin typeface="Univers Condensed Light" panose="020B0306020202040204" pitchFamily="34" charset="0"/>
              </a:rPr>
              <a:t>Corridor Activation</a:t>
            </a:r>
          </a:p>
        </p:txBody>
      </p:sp>
      <p:sp>
        <p:nvSpPr>
          <p:cNvPr id="23" name="TextBox 22">
            <a:extLst>
              <a:ext uri="{FF2B5EF4-FFF2-40B4-BE49-F238E27FC236}">
                <a16:creationId xmlns:a16="http://schemas.microsoft.com/office/drawing/2014/main" id="{B1BCBB44-DE87-3C9C-568D-A987FE503784}"/>
              </a:ext>
            </a:extLst>
          </p:cNvPr>
          <p:cNvSpPr txBox="1"/>
          <p:nvPr/>
        </p:nvSpPr>
        <p:spPr>
          <a:xfrm>
            <a:off x="269159" y="6878354"/>
            <a:ext cx="1399234" cy="369332"/>
          </a:xfrm>
          <a:prstGeom prst="rect">
            <a:avLst/>
          </a:prstGeom>
          <a:noFill/>
        </p:spPr>
        <p:txBody>
          <a:bodyPr wrap="square" rtlCol="0">
            <a:spAutoFit/>
          </a:bodyPr>
          <a:lstStyle/>
          <a:p>
            <a:r>
              <a:rPr lang="en-US" b="1" dirty="0">
                <a:latin typeface="Univers Condensed Light" panose="020B0306020202040204" pitchFamily="34" charset="0"/>
              </a:rPr>
              <a:t>Connectivity</a:t>
            </a:r>
          </a:p>
        </p:txBody>
      </p:sp>
      <p:sp>
        <p:nvSpPr>
          <p:cNvPr id="24" name="TextBox 23">
            <a:extLst>
              <a:ext uri="{FF2B5EF4-FFF2-40B4-BE49-F238E27FC236}">
                <a16:creationId xmlns:a16="http://schemas.microsoft.com/office/drawing/2014/main" id="{8E65F580-B180-F886-A07F-542162F4EA2C}"/>
              </a:ext>
            </a:extLst>
          </p:cNvPr>
          <p:cNvSpPr txBox="1"/>
          <p:nvPr/>
        </p:nvSpPr>
        <p:spPr>
          <a:xfrm>
            <a:off x="7490574" y="1649805"/>
            <a:ext cx="1399234" cy="646331"/>
          </a:xfrm>
          <a:prstGeom prst="rect">
            <a:avLst/>
          </a:prstGeom>
          <a:noFill/>
        </p:spPr>
        <p:txBody>
          <a:bodyPr wrap="square" rtlCol="0">
            <a:spAutoFit/>
          </a:bodyPr>
          <a:lstStyle/>
          <a:p>
            <a:r>
              <a:rPr lang="en-US" b="1" dirty="0">
                <a:latin typeface="Univers Condensed Light" panose="020B0306020202040204" pitchFamily="34" charset="0"/>
              </a:rPr>
              <a:t>Safety &amp; Experience</a:t>
            </a:r>
          </a:p>
        </p:txBody>
      </p:sp>
    </p:spTree>
    <p:extLst>
      <p:ext uri="{BB962C8B-B14F-4D97-AF65-F5344CB8AC3E}">
        <p14:creationId xmlns:p14="http://schemas.microsoft.com/office/powerpoint/2010/main" val="39076119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86A4D83-21DA-E419-E31B-29259499640E}"/>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C3DA1130-8E18-1B41-FF26-59C7CBAA88B9}"/>
              </a:ext>
            </a:extLst>
          </p:cNvPr>
          <p:cNvPicPr>
            <a:picLocks noChangeAspect="1"/>
          </p:cNvPicPr>
          <p:nvPr/>
        </p:nvPicPr>
        <p:blipFill>
          <a:blip r:embed="rId2">
            <a:extLst>
              <a:ext uri="{28A0092B-C50C-407E-A947-70E740481C1C}">
                <a14:useLocalDpi xmlns:a14="http://schemas.microsoft.com/office/drawing/2010/main" val="0"/>
              </a:ext>
            </a:extLst>
          </a:blip>
          <a:srcRect l="906" t="9329" r="985" b="839"/>
          <a:stretch>
            <a:fillRect/>
          </a:stretch>
        </p:blipFill>
        <p:spPr>
          <a:xfrm>
            <a:off x="180869" y="1463990"/>
            <a:ext cx="8425543" cy="6097395"/>
          </a:xfrm>
          <a:prstGeom prst="rect">
            <a:avLst/>
          </a:prstGeom>
        </p:spPr>
      </p:pic>
      <p:sp>
        <p:nvSpPr>
          <p:cNvPr id="2" name="Title 1">
            <a:extLst>
              <a:ext uri="{FF2B5EF4-FFF2-40B4-BE49-F238E27FC236}">
                <a16:creationId xmlns:a16="http://schemas.microsoft.com/office/drawing/2014/main" id="{5AFEAAEC-A339-3038-00B8-C55D37473F4D}"/>
              </a:ext>
            </a:extLst>
          </p:cNvPr>
          <p:cNvSpPr>
            <a:spLocks noGrp="1"/>
          </p:cNvSpPr>
          <p:nvPr>
            <p:ph type="title"/>
          </p:nvPr>
        </p:nvSpPr>
        <p:spPr/>
        <p:txBody>
          <a:bodyPr/>
          <a:lstStyle/>
          <a:p>
            <a:r>
              <a:rPr lang="en-US" dirty="0"/>
              <a:t>Greenway link</a:t>
            </a:r>
          </a:p>
        </p:txBody>
      </p:sp>
      <p:sp>
        <p:nvSpPr>
          <p:cNvPr id="3" name="Footer Placeholder 2">
            <a:extLst>
              <a:ext uri="{FF2B5EF4-FFF2-40B4-BE49-F238E27FC236}">
                <a16:creationId xmlns:a16="http://schemas.microsoft.com/office/drawing/2014/main" id="{6340349B-C9E1-697F-B9C1-3960B62BE7B6}"/>
              </a:ext>
            </a:extLst>
          </p:cNvPr>
          <p:cNvSpPr>
            <a:spLocks noGrp="1"/>
          </p:cNvSpPr>
          <p:nvPr>
            <p:ph type="ftr" sz="quarter" idx="3"/>
          </p:nvPr>
        </p:nvSpPr>
        <p:spPr/>
        <p:txBody>
          <a:bodyPr/>
          <a:lstStyle/>
          <a:p>
            <a:r>
              <a:rPr lang="en-US"/>
              <a:t>Proposed Trail Route</a:t>
            </a:r>
            <a:endParaRPr lang="en-US" dirty="0"/>
          </a:p>
        </p:txBody>
      </p:sp>
      <p:sp>
        <p:nvSpPr>
          <p:cNvPr id="4" name="Slide Number Placeholder 3">
            <a:extLst>
              <a:ext uri="{FF2B5EF4-FFF2-40B4-BE49-F238E27FC236}">
                <a16:creationId xmlns:a16="http://schemas.microsoft.com/office/drawing/2014/main" id="{9A435E46-DF85-1F74-4012-C024CE1D900F}"/>
              </a:ext>
            </a:extLst>
          </p:cNvPr>
          <p:cNvSpPr>
            <a:spLocks noGrp="1"/>
          </p:cNvSpPr>
          <p:nvPr>
            <p:ph type="sldNum" sz="quarter" idx="4"/>
          </p:nvPr>
        </p:nvSpPr>
        <p:spPr/>
        <p:txBody>
          <a:bodyPr/>
          <a:lstStyle/>
          <a:p>
            <a:fld id="{514752F4-EDD2-47D8-87E6-E31AFEC1386A}" type="slidenum">
              <a:rPr lang="en-US" smtClean="0">
                <a:latin typeface="Univers Condensed Light" panose="020B0306020202040204" pitchFamily="34" charset="0"/>
              </a:rPr>
              <a:pPr/>
              <a:t>37</a:t>
            </a:fld>
            <a:r>
              <a:rPr lang="en-US"/>
              <a:t>	</a:t>
            </a:r>
            <a:endParaRPr lang="en-US" b="1" dirty="0"/>
          </a:p>
        </p:txBody>
      </p:sp>
      <p:sp>
        <p:nvSpPr>
          <p:cNvPr id="5" name="Text Placeholder 4">
            <a:extLst>
              <a:ext uri="{FF2B5EF4-FFF2-40B4-BE49-F238E27FC236}">
                <a16:creationId xmlns:a16="http://schemas.microsoft.com/office/drawing/2014/main" id="{25FD358A-7894-3C9A-AE55-AE7FC544A70D}"/>
              </a:ext>
            </a:extLst>
          </p:cNvPr>
          <p:cNvSpPr>
            <a:spLocks noGrp="1"/>
          </p:cNvSpPr>
          <p:nvPr>
            <p:ph type="body" sz="quarter" idx="10"/>
          </p:nvPr>
        </p:nvSpPr>
        <p:spPr/>
        <p:txBody>
          <a:bodyPr/>
          <a:lstStyle/>
          <a:p>
            <a:r>
              <a:rPr lang="en-US" dirty="0"/>
              <a:t>Alternatives Criteria Ranking Overall Score: 254</a:t>
            </a:r>
          </a:p>
        </p:txBody>
      </p:sp>
      <p:pic>
        <p:nvPicPr>
          <p:cNvPr id="10" name="Picture 9">
            <a:extLst>
              <a:ext uri="{FF2B5EF4-FFF2-40B4-BE49-F238E27FC236}">
                <a16:creationId xmlns:a16="http://schemas.microsoft.com/office/drawing/2014/main" id="{DE42E071-DF8D-A61A-46CB-2DDCEF7305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2124" y="1600200"/>
            <a:ext cx="5125131" cy="4114800"/>
          </a:xfrm>
          <a:prstGeom prst="rect">
            <a:avLst/>
          </a:prstGeom>
        </p:spPr>
      </p:pic>
      <p:sp>
        <p:nvSpPr>
          <p:cNvPr id="11" name="Rectangle 10">
            <a:extLst>
              <a:ext uri="{FF2B5EF4-FFF2-40B4-BE49-F238E27FC236}">
                <a16:creationId xmlns:a16="http://schemas.microsoft.com/office/drawing/2014/main" id="{8EA39951-363D-793E-F586-DDBE438FC9C3}"/>
              </a:ext>
            </a:extLst>
          </p:cNvPr>
          <p:cNvSpPr/>
          <p:nvPr/>
        </p:nvSpPr>
        <p:spPr>
          <a:xfrm>
            <a:off x="4402017" y="4478495"/>
            <a:ext cx="4293943" cy="3014505"/>
          </a:xfrm>
          <a:prstGeom prst="rect">
            <a:avLst/>
          </a:prstGeom>
          <a:solidFill>
            <a:schemeClr val="accent5">
              <a:lumMod val="60000"/>
              <a:lumOff val="40000"/>
              <a:alpha val="2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B529FDAB-39DA-AA09-714F-D515DD847114}"/>
              </a:ext>
            </a:extLst>
          </p:cNvPr>
          <p:cNvSpPr/>
          <p:nvPr/>
        </p:nvSpPr>
        <p:spPr>
          <a:xfrm>
            <a:off x="108074" y="1463990"/>
            <a:ext cx="4293943" cy="3014505"/>
          </a:xfrm>
          <a:prstGeom prst="rect">
            <a:avLst/>
          </a:prstGeom>
          <a:solidFill>
            <a:schemeClr val="accent2">
              <a:lumMod val="20000"/>
              <a:lumOff val="80000"/>
              <a:alpha val="2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9C8F4DC0-1CBF-BA17-2F26-5207EA0C0100}"/>
              </a:ext>
            </a:extLst>
          </p:cNvPr>
          <p:cNvSpPr/>
          <p:nvPr/>
        </p:nvSpPr>
        <p:spPr>
          <a:xfrm>
            <a:off x="108073" y="4478495"/>
            <a:ext cx="4293943" cy="3014505"/>
          </a:xfrm>
          <a:prstGeom prst="rect">
            <a:avLst/>
          </a:prstGeom>
          <a:solidFill>
            <a:srgbClr val="92D050">
              <a:alpha val="2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4E4AC0-EDCD-2B15-28D9-0678BEE4FFA6}"/>
              </a:ext>
            </a:extLst>
          </p:cNvPr>
          <p:cNvSpPr/>
          <p:nvPr/>
        </p:nvSpPr>
        <p:spPr>
          <a:xfrm>
            <a:off x="4394483" y="1456339"/>
            <a:ext cx="4293943" cy="3014505"/>
          </a:xfrm>
          <a:prstGeom prst="rect">
            <a:avLst/>
          </a:prstGeom>
          <a:solidFill>
            <a:schemeClr val="accent1">
              <a:alpha val="2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3D78F6A-59BA-00F5-DD22-64FD23BD9F3A}"/>
              </a:ext>
            </a:extLst>
          </p:cNvPr>
          <p:cNvSpPr txBox="1"/>
          <p:nvPr/>
        </p:nvSpPr>
        <p:spPr>
          <a:xfrm>
            <a:off x="7553379" y="6885020"/>
            <a:ext cx="1399234" cy="369332"/>
          </a:xfrm>
          <a:prstGeom prst="rect">
            <a:avLst/>
          </a:prstGeom>
          <a:noFill/>
        </p:spPr>
        <p:txBody>
          <a:bodyPr wrap="square" rtlCol="0">
            <a:spAutoFit/>
          </a:bodyPr>
          <a:lstStyle/>
          <a:p>
            <a:r>
              <a:rPr lang="en-US" b="1" dirty="0">
                <a:latin typeface="Univers Condensed Light" panose="020B0306020202040204" pitchFamily="34" charset="0"/>
              </a:rPr>
              <a:t>Feasibility</a:t>
            </a:r>
          </a:p>
        </p:txBody>
      </p:sp>
      <p:sp>
        <p:nvSpPr>
          <p:cNvPr id="16" name="TextBox 15">
            <a:extLst>
              <a:ext uri="{FF2B5EF4-FFF2-40B4-BE49-F238E27FC236}">
                <a16:creationId xmlns:a16="http://schemas.microsoft.com/office/drawing/2014/main" id="{03887C3B-A426-308D-B7B7-F0F74ECE4FCB}"/>
              </a:ext>
            </a:extLst>
          </p:cNvPr>
          <p:cNvSpPr txBox="1"/>
          <p:nvPr/>
        </p:nvSpPr>
        <p:spPr>
          <a:xfrm>
            <a:off x="239854" y="1702638"/>
            <a:ext cx="1399234" cy="646331"/>
          </a:xfrm>
          <a:prstGeom prst="rect">
            <a:avLst/>
          </a:prstGeom>
          <a:noFill/>
        </p:spPr>
        <p:txBody>
          <a:bodyPr wrap="square" rtlCol="0">
            <a:spAutoFit/>
          </a:bodyPr>
          <a:lstStyle/>
          <a:p>
            <a:r>
              <a:rPr lang="en-US" b="1" dirty="0">
                <a:latin typeface="Univers Condensed Light" panose="020B0306020202040204" pitchFamily="34" charset="0"/>
              </a:rPr>
              <a:t>Corridor Activation</a:t>
            </a:r>
          </a:p>
        </p:txBody>
      </p:sp>
      <p:sp>
        <p:nvSpPr>
          <p:cNvPr id="17" name="TextBox 16">
            <a:extLst>
              <a:ext uri="{FF2B5EF4-FFF2-40B4-BE49-F238E27FC236}">
                <a16:creationId xmlns:a16="http://schemas.microsoft.com/office/drawing/2014/main" id="{237FB2D5-5E62-7C73-3558-8161B20D62E3}"/>
              </a:ext>
            </a:extLst>
          </p:cNvPr>
          <p:cNvSpPr txBox="1"/>
          <p:nvPr/>
        </p:nvSpPr>
        <p:spPr>
          <a:xfrm>
            <a:off x="239854" y="6885020"/>
            <a:ext cx="1399234" cy="369332"/>
          </a:xfrm>
          <a:prstGeom prst="rect">
            <a:avLst/>
          </a:prstGeom>
          <a:noFill/>
        </p:spPr>
        <p:txBody>
          <a:bodyPr wrap="square" rtlCol="0">
            <a:spAutoFit/>
          </a:bodyPr>
          <a:lstStyle/>
          <a:p>
            <a:r>
              <a:rPr lang="en-US" b="1" dirty="0">
                <a:latin typeface="Univers Condensed Light" panose="020B0306020202040204" pitchFamily="34" charset="0"/>
              </a:rPr>
              <a:t>Connectivity</a:t>
            </a:r>
          </a:p>
        </p:txBody>
      </p:sp>
      <p:sp>
        <p:nvSpPr>
          <p:cNvPr id="18" name="TextBox 17">
            <a:extLst>
              <a:ext uri="{FF2B5EF4-FFF2-40B4-BE49-F238E27FC236}">
                <a16:creationId xmlns:a16="http://schemas.microsoft.com/office/drawing/2014/main" id="{50F68509-8476-8BBE-C16F-7423AE66645A}"/>
              </a:ext>
            </a:extLst>
          </p:cNvPr>
          <p:cNvSpPr txBox="1"/>
          <p:nvPr/>
        </p:nvSpPr>
        <p:spPr>
          <a:xfrm>
            <a:off x="7461269" y="1656471"/>
            <a:ext cx="1399234" cy="646331"/>
          </a:xfrm>
          <a:prstGeom prst="rect">
            <a:avLst/>
          </a:prstGeom>
          <a:noFill/>
        </p:spPr>
        <p:txBody>
          <a:bodyPr wrap="square" rtlCol="0">
            <a:spAutoFit/>
          </a:bodyPr>
          <a:lstStyle/>
          <a:p>
            <a:r>
              <a:rPr lang="en-US" b="1" dirty="0">
                <a:latin typeface="Univers Condensed Light" panose="020B0306020202040204" pitchFamily="34" charset="0"/>
              </a:rPr>
              <a:t>Safety &amp; Experience</a:t>
            </a:r>
          </a:p>
        </p:txBody>
      </p:sp>
    </p:spTree>
    <p:extLst>
      <p:ext uri="{BB962C8B-B14F-4D97-AF65-F5344CB8AC3E}">
        <p14:creationId xmlns:p14="http://schemas.microsoft.com/office/powerpoint/2010/main" val="25281461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94FB8CC-AF10-8A5E-9C19-45A4CB9BA84C}"/>
            </a:ext>
          </a:extLst>
        </p:cNvPr>
        <p:cNvGrpSpPr/>
        <p:nvPr/>
      </p:nvGrpSpPr>
      <p:grpSpPr>
        <a:xfrm>
          <a:off x="0" y="0"/>
          <a:ext cx="0" cy="0"/>
          <a:chOff x="0" y="0"/>
          <a:chExt cx="0" cy="0"/>
        </a:xfrm>
      </p:grpSpPr>
      <p:pic>
        <p:nvPicPr>
          <p:cNvPr id="23" name="Picture 22">
            <a:extLst>
              <a:ext uri="{FF2B5EF4-FFF2-40B4-BE49-F238E27FC236}">
                <a16:creationId xmlns:a16="http://schemas.microsoft.com/office/drawing/2014/main" id="{519E9457-7E57-C3A8-5316-FADE9C220726}"/>
              </a:ext>
            </a:extLst>
          </p:cNvPr>
          <p:cNvPicPr>
            <a:picLocks noChangeAspect="1"/>
          </p:cNvPicPr>
          <p:nvPr/>
        </p:nvPicPr>
        <p:blipFill>
          <a:blip r:embed="rId2">
            <a:extLst>
              <a:ext uri="{28A0092B-C50C-407E-A947-70E740481C1C}">
                <a14:useLocalDpi xmlns:a14="http://schemas.microsoft.com/office/drawing/2010/main" val="0"/>
              </a:ext>
            </a:extLst>
          </a:blip>
          <a:srcRect l="844" t="9937" r="974" b="1028"/>
          <a:stretch>
            <a:fillRect/>
          </a:stretch>
        </p:blipFill>
        <p:spPr>
          <a:xfrm>
            <a:off x="295274" y="1411793"/>
            <a:ext cx="8431719" cy="6039956"/>
          </a:xfrm>
          <a:prstGeom prst="rect">
            <a:avLst/>
          </a:prstGeom>
        </p:spPr>
      </p:pic>
      <p:sp>
        <p:nvSpPr>
          <p:cNvPr id="19" name="Rectangle 18">
            <a:extLst>
              <a:ext uri="{FF2B5EF4-FFF2-40B4-BE49-F238E27FC236}">
                <a16:creationId xmlns:a16="http://schemas.microsoft.com/office/drawing/2014/main" id="{3138443D-4D2D-119E-8EBE-359207B25473}"/>
              </a:ext>
            </a:extLst>
          </p:cNvPr>
          <p:cNvSpPr/>
          <p:nvPr/>
        </p:nvSpPr>
        <p:spPr>
          <a:xfrm>
            <a:off x="4516733" y="4376057"/>
            <a:ext cx="4293943" cy="3014505"/>
          </a:xfrm>
          <a:prstGeom prst="rect">
            <a:avLst/>
          </a:prstGeom>
          <a:solidFill>
            <a:schemeClr val="accent5">
              <a:lumMod val="60000"/>
              <a:lumOff val="40000"/>
              <a:alpha val="2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E4E08BB9-E575-28C0-3DD2-64934E31792E}"/>
              </a:ext>
            </a:extLst>
          </p:cNvPr>
          <p:cNvSpPr/>
          <p:nvPr/>
        </p:nvSpPr>
        <p:spPr>
          <a:xfrm>
            <a:off x="222790" y="1361552"/>
            <a:ext cx="4293943" cy="3014505"/>
          </a:xfrm>
          <a:prstGeom prst="rect">
            <a:avLst/>
          </a:prstGeom>
          <a:solidFill>
            <a:schemeClr val="accent2">
              <a:lumMod val="20000"/>
              <a:lumOff val="80000"/>
              <a:alpha val="2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52D2DDE3-7B43-2BE5-FCD3-373C45C79232}"/>
              </a:ext>
            </a:extLst>
          </p:cNvPr>
          <p:cNvSpPr/>
          <p:nvPr/>
        </p:nvSpPr>
        <p:spPr>
          <a:xfrm>
            <a:off x="222789" y="4376057"/>
            <a:ext cx="4293943" cy="3014505"/>
          </a:xfrm>
          <a:prstGeom prst="rect">
            <a:avLst/>
          </a:prstGeom>
          <a:solidFill>
            <a:srgbClr val="92D050">
              <a:alpha val="2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0D22C40-670E-4308-F118-9F3E2C74F8E0}"/>
              </a:ext>
            </a:extLst>
          </p:cNvPr>
          <p:cNvSpPr/>
          <p:nvPr/>
        </p:nvSpPr>
        <p:spPr>
          <a:xfrm>
            <a:off x="4516733" y="1361552"/>
            <a:ext cx="4293943" cy="3014505"/>
          </a:xfrm>
          <a:prstGeom prst="rect">
            <a:avLst/>
          </a:prstGeom>
          <a:solidFill>
            <a:schemeClr val="accent1">
              <a:alpha val="2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273576-3CAD-6D74-E916-C01271080702}"/>
              </a:ext>
            </a:extLst>
          </p:cNvPr>
          <p:cNvSpPr>
            <a:spLocks noGrp="1"/>
          </p:cNvSpPr>
          <p:nvPr>
            <p:ph type="title"/>
          </p:nvPr>
        </p:nvSpPr>
        <p:spPr/>
        <p:txBody>
          <a:bodyPr/>
          <a:lstStyle/>
          <a:p>
            <a:r>
              <a:rPr lang="en-US" dirty="0"/>
              <a:t>Explore the neighborhoods</a:t>
            </a:r>
          </a:p>
        </p:txBody>
      </p:sp>
      <p:sp>
        <p:nvSpPr>
          <p:cNvPr id="3" name="Footer Placeholder 2">
            <a:extLst>
              <a:ext uri="{FF2B5EF4-FFF2-40B4-BE49-F238E27FC236}">
                <a16:creationId xmlns:a16="http://schemas.microsoft.com/office/drawing/2014/main" id="{C51340A5-4902-93D8-19AF-B543FC30B76F}"/>
              </a:ext>
            </a:extLst>
          </p:cNvPr>
          <p:cNvSpPr>
            <a:spLocks noGrp="1"/>
          </p:cNvSpPr>
          <p:nvPr>
            <p:ph type="ftr" sz="quarter" idx="3"/>
          </p:nvPr>
        </p:nvSpPr>
        <p:spPr/>
        <p:txBody>
          <a:bodyPr/>
          <a:lstStyle/>
          <a:p>
            <a:r>
              <a:rPr lang="en-US"/>
              <a:t>Proposed Trail Route</a:t>
            </a:r>
            <a:endParaRPr lang="en-US" dirty="0"/>
          </a:p>
        </p:txBody>
      </p:sp>
      <p:sp>
        <p:nvSpPr>
          <p:cNvPr id="4" name="Slide Number Placeholder 3">
            <a:extLst>
              <a:ext uri="{FF2B5EF4-FFF2-40B4-BE49-F238E27FC236}">
                <a16:creationId xmlns:a16="http://schemas.microsoft.com/office/drawing/2014/main" id="{9C47F965-5BB3-211D-1C04-DDD6E9F1BABD}"/>
              </a:ext>
            </a:extLst>
          </p:cNvPr>
          <p:cNvSpPr>
            <a:spLocks noGrp="1"/>
          </p:cNvSpPr>
          <p:nvPr>
            <p:ph type="sldNum" sz="quarter" idx="4"/>
          </p:nvPr>
        </p:nvSpPr>
        <p:spPr/>
        <p:txBody>
          <a:bodyPr/>
          <a:lstStyle/>
          <a:p>
            <a:fld id="{514752F4-EDD2-47D8-87E6-E31AFEC1386A}" type="slidenum">
              <a:rPr lang="en-US" smtClean="0">
                <a:latin typeface="Univers Condensed Light" panose="020B0306020202040204" pitchFamily="34" charset="0"/>
              </a:rPr>
              <a:pPr/>
              <a:t>38</a:t>
            </a:fld>
            <a:r>
              <a:rPr lang="en-US"/>
              <a:t>	</a:t>
            </a:r>
            <a:endParaRPr lang="en-US" b="1" dirty="0"/>
          </a:p>
        </p:txBody>
      </p:sp>
      <p:sp>
        <p:nvSpPr>
          <p:cNvPr id="5" name="Text Placeholder 4">
            <a:extLst>
              <a:ext uri="{FF2B5EF4-FFF2-40B4-BE49-F238E27FC236}">
                <a16:creationId xmlns:a16="http://schemas.microsoft.com/office/drawing/2014/main" id="{C5131733-02FA-21DE-DB24-4461DBA06A5E}"/>
              </a:ext>
            </a:extLst>
          </p:cNvPr>
          <p:cNvSpPr>
            <a:spLocks noGrp="1"/>
          </p:cNvSpPr>
          <p:nvPr>
            <p:ph type="body" sz="quarter" idx="10"/>
          </p:nvPr>
        </p:nvSpPr>
        <p:spPr/>
        <p:txBody>
          <a:bodyPr/>
          <a:lstStyle/>
          <a:p>
            <a:r>
              <a:rPr lang="en-US" dirty="0"/>
              <a:t>Alternatives Criteria Ranking Overall Score: 230</a:t>
            </a:r>
          </a:p>
        </p:txBody>
      </p:sp>
      <p:pic>
        <p:nvPicPr>
          <p:cNvPr id="12" name="Picture 11">
            <a:extLst>
              <a:ext uri="{FF2B5EF4-FFF2-40B4-BE49-F238E27FC236}">
                <a16:creationId xmlns:a16="http://schemas.microsoft.com/office/drawing/2014/main" id="{998D66E4-8BC2-E518-8BB4-7ABDBC7BEBFC}"/>
              </a:ext>
            </a:extLst>
          </p:cNvPr>
          <p:cNvPicPr>
            <a:picLocks noChangeAspect="1"/>
          </p:cNvPicPr>
          <p:nvPr/>
        </p:nvPicPr>
        <p:blipFill>
          <a:blip r:embed="rId3">
            <a:extLst>
              <a:ext uri="{28A0092B-C50C-407E-A947-70E740481C1C}">
                <a14:useLocalDpi xmlns:a14="http://schemas.microsoft.com/office/drawing/2010/main" val="0"/>
              </a:ext>
            </a:extLst>
          </a:blip>
          <a:srcRect l="12151" r="16644"/>
          <a:stretch>
            <a:fillRect/>
          </a:stretch>
        </p:blipFill>
        <p:spPr>
          <a:xfrm>
            <a:off x="9146380" y="1495425"/>
            <a:ext cx="5188745" cy="4067165"/>
          </a:xfrm>
          <a:prstGeom prst="rect">
            <a:avLst/>
          </a:prstGeom>
        </p:spPr>
      </p:pic>
      <p:sp>
        <p:nvSpPr>
          <p:cNvPr id="13" name="TextBox 12">
            <a:extLst>
              <a:ext uri="{FF2B5EF4-FFF2-40B4-BE49-F238E27FC236}">
                <a16:creationId xmlns:a16="http://schemas.microsoft.com/office/drawing/2014/main" id="{CF326804-2F4B-13AC-7194-B02401D3EEBC}"/>
              </a:ext>
            </a:extLst>
          </p:cNvPr>
          <p:cNvSpPr txBox="1"/>
          <p:nvPr/>
        </p:nvSpPr>
        <p:spPr>
          <a:xfrm>
            <a:off x="7668095" y="6782582"/>
            <a:ext cx="1399234" cy="369332"/>
          </a:xfrm>
          <a:prstGeom prst="rect">
            <a:avLst/>
          </a:prstGeom>
          <a:noFill/>
        </p:spPr>
        <p:txBody>
          <a:bodyPr wrap="square" rtlCol="0">
            <a:spAutoFit/>
          </a:bodyPr>
          <a:lstStyle/>
          <a:p>
            <a:r>
              <a:rPr lang="en-US" b="1" dirty="0">
                <a:latin typeface="Univers Condensed Light" panose="020B0306020202040204" pitchFamily="34" charset="0"/>
              </a:rPr>
              <a:t>Feasibility</a:t>
            </a:r>
          </a:p>
        </p:txBody>
      </p:sp>
      <p:sp>
        <p:nvSpPr>
          <p:cNvPr id="14" name="TextBox 13">
            <a:extLst>
              <a:ext uri="{FF2B5EF4-FFF2-40B4-BE49-F238E27FC236}">
                <a16:creationId xmlns:a16="http://schemas.microsoft.com/office/drawing/2014/main" id="{1ED03ABD-2117-60E1-5A59-FFB11E7CEE6A}"/>
              </a:ext>
            </a:extLst>
          </p:cNvPr>
          <p:cNvSpPr txBox="1"/>
          <p:nvPr/>
        </p:nvSpPr>
        <p:spPr>
          <a:xfrm>
            <a:off x="354570" y="1600200"/>
            <a:ext cx="1399234" cy="646331"/>
          </a:xfrm>
          <a:prstGeom prst="rect">
            <a:avLst/>
          </a:prstGeom>
          <a:noFill/>
        </p:spPr>
        <p:txBody>
          <a:bodyPr wrap="square" rtlCol="0">
            <a:spAutoFit/>
          </a:bodyPr>
          <a:lstStyle/>
          <a:p>
            <a:r>
              <a:rPr lang="en-US" b="1" dirty="0">
                <a:latin typeface="Univers Condensed Light" panose="020B0306020202040204" pitchFamily="34" charset="0"/>
              </a:rPr>
              <a:t>Corridor Activation</a:t>
            </a:r>
          </a:p>
        </p:txBody>
      </p:sp>
      <p:sp>
        <p:nvSpPr>
          <p:cNvPr id="15" name="TextBox 14">
            <a:extLst>
              <a:ext uri="{FF2B5EF4-FFF2-40B4-BE49-F238E27FC236}">
                <a16:creationId xmlns:a16="http://schemas.microsoft.com/office/drawing/2014/main" id="{8677BCCF-C36A-16F4-ABEF-31011699702D}"/>
              </a:ext>
            </a:extLst>
          </p:cNvPr>
          <p:cNvSpPr txBox="1"/>
          <p:nvPr/>
        </p:nvSpPr>
        <p:spPr>
          <a:xfrm>
            <a:off x="354570" y="6782582"/>
            <a:ext cx="1399234" cy="369332"/>
          </a:xfrm>
          <a:prstGeom prst="rect">
            <a:avLst/>
          </a:prstGeom>
          <a:noFill/>
        </p:spPr>
        <p:txBody>
          <a:bodyPr wrap="square" rtlCol="0">
            <a:spAutoFit/>
          </a:bodyPr>
          <a:lstStyle/>
          <a:p>
            <a:r>
              <a:rPr lang="en-US" b="1" dirty="0">
                <a:latin typeface="Univers Condensed Light" panose="020B0306020202040204" pitchFamily="34" charset="0"/>
              </a:rPr>
              <a:t>Connectivity</a:t>
            </a:r>
          </a:p>
        </p:txBody>
      </p:sp>
      <p:sp>
        <p:nvSpPr>
          <p:cNvPr id="16" name="TextBox 15">
            <a:extLst>
              <a:ext uri="{FF2B5EF4-FFF2-40B4-BE49-F238E27FC236}">
                <a16:creationId xmlns:a16="http://schemas.microsoft.com/office/drawing/2014/main" id="{BECFB15D-33FC-7CDC-E22D-3563C6C05A28}"/>
              </a:ext>
            </a:extLst>
          </p:cNvPr>
          <p:cNvSpPr txBox="1"/>
          <p:nvPr/>
        </p:nvSpPr>
        <p:spPr>
          <a:xfrm>
            <a:off x="7575985" y="1554033"/>
            <a:ext cx="1399234" cy="646331"/>
          </a:xfrm>
          <a:prstGeom prst="rect">
            <a:avLst/>
          </a:prstGeom>
          <a:noFill/>
        </p:spPr>
        <p:txBody>
          <a:bodyPr wrap="square" rtlCol="0">
            <a:spAutoFit/>
          </a:bodyPr>
          <a:lstStyle/>
          <a:p>
            <a:r>
              <a:rPr lang="en-US" b="1" dirty="0">
                <a:latin typeface="Univers Condensed Light" panose="020B0306020202040204" pitchFamily="34" charset="0"/>
              </a:rPr>
              <a:t>Safety &amp; Experience</a:t>
            </a:r>
          </a:p>
        </p:txBody>
      </p:sp>
    </p:spTree>
    <p:extLst>
      <p:ext uri="{BB962C8B-B14F-4D97-AF65-F5344CB8AC3E}">
        <p14:creationId xmlns:p14="http://schemas.microsoft.com/office/powerpoint/2010/main" val="3000301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1CDEF-A734-279B-F377-9CDE5A97FCF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3E651F-BAAC-A08F-93D9-B73CDFA3FDEB}"/>
              </a:ext>
            </a:extLst>
          </p:cNvPr>
          <p:cNvSpPr>
            <a:spLocks noGrp="1"/>
          </p:cNvSpPr>
          <p:nvPr>
            <p:ph idx="1"/>
          </p:nvPr>
        </p:nvSpPr>
        <p:spPr>
          <a:xfrm>
            <a:off x="228600" y="1776105"/>
            <a:ext cx="6164075" cy="5675644"/>
          </a:xfrm>
        </p:spPr>
        <p:txBody>
          <a:bodyPr>
            <a:normAutofit fontScale="92500"/>
          </a:bodyPr>
          <a:lstStyle/>
          <a:p>
            <a:r>
              <a:rPr lang="en-US" b="1" dirty="0">
                <a:latin typeface="Univers" panose="020B0703030502020204" pitchFamily="34" charset="0"/>
              </a:rPr>
              <a:t>Goals:</a:t>
            </a:r>
          </a:p>
          <a:p>
            <a:pPr lvl="1"/>
            <a:r>
              <a:rPr lang="en-US" dirty="0"/>
              <a:t>Share Round 1 engagement feedback</a:t>
            </a:r>
          </a:p>
          <a:p>
            <a:pPr lvl="1"/>
            <a:r>
              <a:rPr lang="en-US" dirty="0"/>
              <a:t>Seek feedback on the trail alternatives </a:t>
            </a:r>
          </a:p>
          <a:p>
            <a:pPr lvl="1"/>
            <a:r>
              <a:rPr lang="en-US" dirty="0"/>
              <a:t>Share initial evaluation criteria for the alternatives</a:t>
            </a:r>
          </a:p>
          <a:p>
            <a:r>
              <a:rPr lang="en-US" b="1" dirty="0">
                <a:latin typeface="Univers" panose="020B0703030502020204" pitchFamily="34" charset="0"/>
              </a:rPr>
              <a:t>Engagement Activities:</a:t>
            </a:r>
          </a:p>
          <a:p>
            <a:pPr lvl="1"/>
            <a:r>
              <a:rPr lang="en-US" dirty="0"/>
              <a:t>Advisory committees (TAC and PAC)</a:t>
            </a:r>
          </a:p>
          <a:p>
            <a:pPr lvl="1"/>
            <a:r>
              <a:rPr lang="en-US" dirty="0"/>
              <a:t>Stakeholder meetings </a:t>
            </a:r>
          </a:p>
          <a:p>
            <a:pPr lvl="2"/>
            <a:r>
              <a:rPr lang="en-US" dirty="0"/>
              <a:t>30</a:t>
            </a:r>
            <a:r>
              <a:rPr lang="en-US" baseline="30000" dirty="0"/>
              <a:t>th</a:t>
            </a:r>
            <a:r>
              <a:rPr lang="en-US" dirty="0"/>
              <a:t> Street Corridor Development Task Force</a:t>
            </a:r>
          </a:p>
          <a:p>
            <a:pPr lvl="2"/>
            <a:r>
              <a:rPr lang="en-US" dirty="0"/>
              <a:t>Harley Davidson</a:t>
            </a:r>
          </a:p>
          <a:p>
            <a:pPr lvl="2"/>
            <a:r>
              <a:rPr lang="en-US" dirty="0"/>
              <a:t>Molson Coors</a:t>
            </a:r>
          </a:p>
          <a:p>
            <a:pPr lvl="2"/>
            <a:r>
              <a:rPr lang="en-US" dirty="0"/>
              <a:t>Brewers</a:t>
            </a:r>
          </a:p>
          <a:p>
            <a:pPr lvl="2"/>
            <a:r>
              <a:rPr lang="en-US" dirty="0"/>
              <a:t>MMSD</a:t>
            </a:r>
          </a:p>
          <a:p>
            <a:pPr lvl="1"/>
            <a:r>
              <a:rPr lang="en-US" dirty="0"/>
              <a:t>Public meeting (4/28)</a:t>
            </a:r>
          </a:p>
          <a:p>
            <a:pPr lvl="1"/>
            <a:r>
              <a:rPr lang="en-US" dirty="0"/>
              <a:t>Online survey</a:t>
            </a:r>
          </a:p>
        </p:txBody>
      </p:sp>
      <p:sp>
        <p:nvSpPr>
          <p:cNvPr id="3" name="Footer Placeholder 2">
            <a:extLst>
              <a:ext uri="{FF2B5EF4-FFF2-40B4-BE49-F238E27FC236}">
                <a16:creationId xmlns:a16="http://schemas.microsoft.com/office/drawing/2014/main" id="{AD855BC2-3989-D00A-A237-D1207D93A74B}"/>
              </a:ext>
            </a:extLst>
          </p:cNvPr>
          <p:cNvSpPr>
            <a:spLocks noGrp="1"/>
          </p:cNvSpPr>
          <p:nvPr>
            <p:ph type="ftr" sz="quarter" idx="3"/>
          </p:nvPr>
        </p:nvSpPr>
        <p:spPr/>
        <p:txBody>
          <a:bodyPr/>
          <a:lstStyle/>
          <a:p>
            <a:r>
              <a:rPr lang="en-US">
                <a:latin typeface="Univers Condensed Light" panose="020B0306020202040204" pitchFamily="34" charset="0"/>
              </a:rPr>
              <a:t>Proposed Trail Route</a:t>
            </a:r>
            <a:endParaRPr lang="en-US" dirty="0">
              <a:latin typeface="Univers Condensed Light" panose="020B0306020202040204" pitchFamily="34" charset="0"/>
            </a:endParaRPr>
          </a:p>
        </p:txBody>
      </p:sp>
      <p:sp>
        <p:nvSpPr>
          <p:cNvPr id="4" name="Slide Number Placeholder 3">
            <a:extLst>
              <a:ext uri="{FF2B5EF4-FFF2-40B4-BE49-F238E27FC236}">
                <a16:creationId xmlns:a16="http://schemas.microsoft.com/office/drawing/2014/main" id="{C5AE2DD8-0801-2169-0118-BC42081F89F9}"/>
              </a:ext>
            </a:extLst>
          </p:cNvPr>
          <p:cNvSpPr>
            <a:spLocks noGrp="1"/>
          </p:cNvSpPr>
          <p:nvPr>
            <p:ph type="sldNum" sz="quarter" idx="4"/>
          </p:nvPr>
        </p:nvSpPr>
        <p:spPr/>
        <p:txBody>
          <a:bodyPr/>
          <a:lstStyle/>
          <a:p>
            <a:fld id="{F4164499-FEF6-44A9-88E0-C31C32BD1C97}" type="slidenum">
              <a:rPr lang="en-US" smtClean="0">
                <a:latin typeface="Univers Condensed Light" panose="020B0306020202040204" pitchFamily="34" charset="0"/>
              </a:rPr>
              <a:pPr/>
              <a:t>4</a:t>
            </a:fld>
            <a:r>
              <a:rPr lang="en-US"/>
              <a:t>	</a:t>
            </a:r>
            <a:endParaRPr lang="en-US" b="1"/>
          </a:p>
        </p:txBody>
      </p:sp>
      <p:sp>
        <p:nvSpPr>
          <p:cNvPr id="7" name="Title 6">
            <a:extLst>
              <a:ext uri="{FF2B5EF4-FFF2-40B4-BE49-F238E27FC236}">
                <a16:creationId xmlns:a16="http://schemas.microsoft.com/office/drawing/2014/main" id="{B68BD2CC-1EB0-C962-8EE0-AC9B2F256EB2}"/>
              </a:ext>
            </a:extLst>
          </p:cNvPr>
          <p:cNvSpPr>
            <a:spLocks noGrp="1"/>
          </p:cNvSpPr>
          <p:nvPr>
            <p:ph type="title"/>
          </p:nvPr>
        </p:nvSpPr>
        <p:spPr/>
        <p:txBody>
          <a:bodyPr/>
          <a:lstStyle/>
          <a:p>
            <a:r>
              <a:rPr lang="en-US" dirty="0"/>
              <a:t>Round 2 engagement</a:t>
            </a:r>
          </a:p>
        </p:txBody>
      </p:sp>
      <p:sp>
        <p:nvSpPr>
          <p:cNvPr id="8" name="Text Placeholder 7">
            <a:extLst>
              <a:ext uri="{FF2B5EF4-FFF2-40B4-BE49-F238E27FC236}">
                <a16:creationId xmlns:a16="http://schemas.microsoft.com/office/drawing/2014/main" id="{B22B87C3-C144-C65B-C80A-37844B5003F9}"/>
              </a:ext>
            </a:extLst>
          </p:cNvPr>
          <p:cNvSpPr>
            <a:spLocks noGrp="1"/>
          </p:cNvSpPr>
          <p:nvPr>
            <p:ph type="body" sz="quarter" idx="10"/>
          </p:nvPr>
        </p:nvSpPr>
        <p:spPr/>
        <p:txBody>
          <a:bodyPr/>
          <a:lstStyle/>
          <a:p>
            <a:r>
              <a:rPr lang="en-US" dirty="0"/>
              <a:t>March – May 2026</a:t>
            </a:r>
          </a:p>
        </p:txBody>
      </p:sp>
      <p:pic>
        <p:nvPicPr>
          <p:cNvPr id="6" name="Picture 5">
            <a:extLst>
              <a:ext uri="{FF2B5EF4-FFF2-40B4-BE49-F238E27FC236}">
                <a16:creationId xmlns:a16="http://schemas.microsoft.com/office/drawing/2014/main" id="{6C57A65F-6CB3-BA34-A55A-9D404D5D373C}"/>
              </a:ext>
            </a:extLst>
          </p:cNvPr>
          <p:cNvPicPr>
            <a:picLocks noChangeAspect="1"/>
          </p:cNvPicPr>
          <p:nvPr/>
        </p:nvPicPr>
        <p:blipFill>
          <a:blip r:embed="rId2">
            <a:extLst>
              <a:ext uri="{28A0092B-C50C-407E-A947-70E740481C1C}">
                <a14:useLocalDpi xmlns:a14="http://schemas.microsoft.com/office/drawing/2010/main" val="0"/>
              </a:ext>
            </a:extLst>
          </a:blip>
          <a:srcRect t="21582" r="23333"/>
          <a:stretch>
            <a:fillRect/>
          </a:stretch>
        </p:blipFill>
        <p:spPr>
          <a:xfrm>
            <a:off x="6758609" y="1413035"/>
            <a:ext cx="7871791" cy="6038714"/>
          </a:xfrm>
          <a:prstGeom prst="rect">
            <a:avLst/>
          </a:prstGeom>
        </p:spPr>
      </p:pic>
    </p:spTree>
    <p:extLst>
      <p:ext uri="{BB962C8B-B14F-4D97-AF65-F5344CB8AC3E}">
        <p14:creationId xmlns:p14="http://schemas.microsoft.com/office/powerpoint/2010/main" val="4009422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BB2F2-BD63-7789-05BB-754427457125}"/>
              </a:ext>
            </a:extLst>
          </p:cNvPr>
          <p:cNvSpPr>
            <a:spLocks noGrp="1"/>
          </p:cNvSpPr>
          <p:nvPr>
            <p:ph type="title"/>
          </p:nvPr>
        </p:nvSpPr>
        <p:spPr/>
        <p:txBody>
          <a:bodyPr/>
          <a:lstStyle/>
          <a:p>
            <a:r>
              <a:rPr lang="en-US" dirty="0"/>
              <a:t>Draft alternatives summary</a:t>
            </a:r>
          </a:p>
        </p:txBody>
      </p:sp>
      <p:sp>
        <p:nvSpPr>
          <p:cNvPr id="3" name="Footer Placeholder 2">
            <a:extLst>
              <a:ext uri="{FF2B5EF4-FFF2-40B4-BE49-F238E27FC236}">
                <a16:creationId xmlns:a16="http://schemas.microsoft.com/office/drawing/2014/main" id="{4CE1C7B3-0415-B9DB-B04F-A48441470F9B}"/>
              </a:ext>
            </a:extLst>
          </p:cNvPr>
          <p:cNvSpPr>
            <a:spLocks noGrp="1"/>
          </p:cNvSpPr>
          <p:nvPr>
            <p:ph type="ftr" sz="quarter" idx="3"/>
          </p:nvPr>
        </p:nvSpPr>
        <p:spPr/>
        <p:txBody>
          <a:bodyPr/>
          <a:lstStyle/>
          <a:p>
            <a:r>
              <a:rPr lang="en-US"/>
              <a:t>Proposed Trail Route</a:t>
            </a:r>
            <a:endParaRPr lang="en-US" dirty="0"/>
          </a:p>
        </p:txBody>
      </p:sp>
      <p:sp>
        <p:nvSpPr>
          <p:cNvPr id="4" name="Slide Number Placeholder 3">
            <a:extLst>
              <a:ext uri="{FF2B5EF4-FFF2-40B4-BE49-F238E27FC236}">
                <a16:creationId xmlns:a16="http://schemas.microsoft.com/office/drawing/2014/main" id="{5A82F257-FD02-F999-580F-D9FEB0E96F25}"/>
              </a:ext>
            </a:extLst>
          </p:cNvPr>
          <p:cNvSpPr>
            <a:spLocks noGrp="1"/>
          </p:cNvSpPr>
          <p:nvPr>
            <p:ph type="sldNum" sz="quarter" idx="4"/>
          </p:nvPr>
        </p:nvSpPr>
        <p:spPr/>
        <p:txBody>
          <a:bodyPr/>
          <a:lstStyle/>
          <a:p>
            <a:fld id="{514752F4-EDD2-47D8-87E6-E31AFEC1386A}" type="slidenum">
              <a:rPr lang="en-US" smtClean="0">
                <a:latin typeface="Univers Condensed Light" panose="020B0306020202040204" pitchFamily="34" charset="0"/>
              </a:rPr>
              <a:pPr/>
              <a:t>5</a:t>
            </a:fld>
            <a:r>
              <a:rPr lang="en-US"/>
              <a:t>	</a:t>
            </a:r>
            <a:endParaRPr lang="en-US" b="1" dirty="0"/>
          </a:p>
        </p:txBody>
      </p:sp>
      <p:sp>
        <p:nvSpPr>
          <p:cNvPr id="6" name="Rectangle: Rounded Corners 5">
            <a:extLst>
              <a:ext uri="{FF2B5EF4-FFF2-40B4-BE49-F238E27FC236}">
                <a16:creationId xmlns:a16="http://schemas.microsoft.com/office/drawing/2014/main" id="{07AD3448-2860-A8CB-D1D9-4B87F1218844}"/>
              </a:ext>
            </a:extLst>
          </p:cNvPr>
          <p:cNvSpPr/>
          <p:nvPr/>
        </p:nvSpPr>
        <p:spPr>
          <a:xfrm>
            <a:off x="4989159" y="1834025"/>
            <a:ext cx="4648200" cy="1549400"/>
          </a:xfrm>
          <a:prstGeom prst="roundRect">
            <a:avLst/>
          </a:prstGeom>
          <a:solidFill>
            <a:srgbClr val="70A8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323CDC45-4025-F598-A01A-C5592B1E267F}"/>
              </a:ext>
            </a:extLst>
          </p:cNvPr>
          <p:cNvSpPr/>
          <p:nvPr/>
        </p:nvSpPr>
        <p:spPr>
          <a:xfrm>
            <a:off x="188559" y="1834025"/>
            <a:ext cx="4648200" cy="1549400"/>
          </a:xfrm>
          <a:prstGeom prst="roundRect">
            <a:avLst/>
          </a:prstGeom>
          <a:solidFill>
            <a:schemeClr val="accent5">
              <a:lumMod val="60000"/>
              <a:lumOff val="40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62BF916A-F7DE-A06A-6842-C242AF26B903}"/>
              </a:ext>
            </a:extLst>
          </p:cNvPr>
          <p:cNvSpPr/>
          <p:nvPr/>
        </p:nvSpPr>
        <p:spPr>
          <a:xfrm>
            <a:off x="9801792" y="1834025"/>
            <a:ext cx="4648200" cy="1549400"/>
          </a:xfrm>
          <a:prstGeom prst="roundRect">
            <a:avLst/>
          </a:prstGeom>
          <a:solidFill>
            <a:srgbClr val="0085A8"/>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1">
            <a:extLst>
              <a:ext uri="{FF2B5EF4-FFF2-40B4-BE49-F238E27FC236}">
                <a16:creationId xmlns:a16="http://schemas.microsoft.com/office/drawing/2014/main" id="{FFBCB4A5-63B6-E5AF-CBB2-BBC00D67066D}"/>
              </a:ext>
            </a:extLst>
          </p:cNvPr>
          <p:cNvSpPr txBox="1">
            <a:spLocks/>
          </p:cNvSpPr>
          <p:nvPr/>
        </p:nvSpPr>
        <p:spPr>
          <a:xfrm>
            <a:off x="10258734" y="2177093"/>
            <a:ext cx="3922295" cy="694266"/>
          </a:xfrm>
          <a:prstGeom prst="rect">
            <a:avLst/>
          </a:prstGeom>
        </p:spPr>
        <p:txBody>
          <a:bodyPr>
            <a:noAutofit/>
          </a:bodyPr>
          <a:lstStyle>
            <a:lvl1pPr marL="342900" indent="-342900" algn="l" defTabSz="1097280" rtl="0" eaLnBrk="1" latinLnBrk="0" hangingPunct="1">
              <a:lnSpc>
                <a:spcPct val="90000"/>
              </a:lnSpc>
              <a:spcBef>
                <a:spcPts val="1200"/>
              </a:spcBef>
              <a:buFont typeface="Wingdings" panose="05000000000000000000" pitchFamily="2" charset="2"/>
              <a:buChar char="§"/>
              <a:defRPr sz="2600" kern="120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90000"/>
              </a:lnSpc>
              <a:spcBef>
                <a:spcPts val="600"/>
              </a:spcBef>
              <a:buFont typeface="Karla" pitchFamily="2" charset="0"/>
              <a:buChar char="—"/>
              <a:defRPr sz="2400" kern="120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90000"/>
              </a:lnSpc>
              <a:spcBef>
                <a:spcPts val="600"/>
              </a:spcBef>
              <a:buFont typeface="Wingdings" panose="05000000000000000000" pitchFamily="2" charset="2"/>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90000"/>
              </a:lnSpc>
              <a:spcBef>
                <a:spcPts val="600"/>
              </a:spcBef>
              <a:buFont typeface="Karla" pitchFamily="2" charset="0"/>
              <a:buChar char="—"/>
              <a:defRPr sz="1600" kern="120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90000"/>
              </a:lnSpc>
              <a:spcBef>
                <a:spcPts val="600"/>
              </a:spcBef>
              <a:buFont typeface="Wingdings" panose="05000000000000000000" pitchFamily="2" charset="2"/>
              <a:buChar char="§"/>
              <a:defRPr sz="1400" kern="120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Font typeface="Wingdings" panose="05000000000000000000" pitchFamily="2" charset="2"/>
              <a:buNone/>
            </a:pPr>
            <a:r>
              <a:rPr lang="en-US" sz="3200" dirty="0">
                <a:solidFill>
                  <a:schemeClr val="bg1"/>
                </a:solidFill>
              </a:rPr>
              <a:t>Explore the Neighborhoods</a:t>
            </a:r>
          </a:p>
        </p:txBody>
      </p:sp>
      <p:sp>
        <p:nvSpPr>
          <p:cNvPr id="10" name="Text Placeholder 4">
            <a:extLst>
              <a:ext uri="{FF2B5EF4-FFF2-40B4-BE49-F238E27FC236}">
                <a16:creationId xmlns:a16="http://schemas.microsoft.com/office/drawing/2014/main" id="{746DAAD9-3BF5-CAD2-422C-C032FF7E12B5}"/>
              </a:ext>
            </a:extLst>
          </p:cNvPr>
          <p:cNvSpPr txBox="1">
            <a:spLocks/>
          </p:cNvSpPr>
          <p:nvPr/>
        </p:nvSpPr>
        <p:spPr>
          <a:xfrm>
            <a:off x="1515040" y="2375021"/>
            <a:ext cx="2894653" cy="694266"/>
          </a:xfrm>
          <a:prstGeom prst="rect">
            <a:avLst/>
          </a:prstGeom>
        </p:spPr>
        <p:txBody>
          <a:bodyPr>
            <a:noAutofit/>
          </a:bodyPr>
          <a:lstStyle>
            <a:lvl1pPr marL="342900" indent="-342900" algn="l" defTabSz="1097280" rtl="0" eaLnBrk="1" latinLnBrk="0" hangingPunct="1">
              <a:lnSpc>
                <a:spcPct val="90000"/>
              </a:lnSpc>
              <a:spcBef>
                <a:spcPts val="1200"/>
              </a:spcBef>
              <a:buFont typeface="Wingdings" panose="05000000000000000000" pitchFamily="2" charset="2"/>
              <a:buChar char="§"/>
              <a:defRPr sz="2600" kern="120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90000"/>
              </a:lnSpc>
              <a:spcBef>
                <a:spcPts val="600"/>
              </a:spcBef>
              <a:buFont typeface="Karla" pitchFamily="2" charset="0"/>
              <a:buChar char="—"/>
              <a:defRPr sz="2400" kern="120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90000"/>
              </a:lnSpc>
              <a:spcBef>
                <a:spcPts val="600"/>
              </a:spcBef>
              <a:buFont typeface="Wingdings" panose="05000000000000000000" pitchFamily="2" charset="2"/>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90000"/>
              </a:lnSpc>
              <a:spcBef>
                <a:spcPts val="600"/>
              </a:spcBef>
              <a:buFont typeface="Karla" pitchFamily="2" charset="0"/>
              <a:buChar char="—"/>
              <a:defRPr sz="1600" kern="120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90000"/>
              </a:lnSpc>
              <a:spcBef>
                <a:spcPts val="600"/>
              </a:spcBef>
              <a:buFont typeface="Wingdings" panose="05000000000000000000" pitchFamily="2" charset="2"/>
              <a:buChar char="§"/>
              <a:defRPr sz="1400" kern="120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Font typeface="Wingdings" panose="05000000000000000000" pitchFamily="2" charset="2"/>
              <a:buNone/>
            </a:pPr>
            <a:r>
              <a:rPr lang="en-US" sz="3200" dirty="0"/>
              <a:t>Corridor Direct</a:t>
            </a:r>
          </a:p>
        </p:txBody>
      </p:sp>
      <p:sp>
        <p:nvSpPr>
          <p:cNvPr id="11" name="Text Placeholder 5">
            <a:extLst>
              <a:ext uri="{FF2B5EF4-FFF2-40B4-BE49-F238E27FC236}">
                <a16:creationId xmlns:a16="http://schemas.microsoft.com/office/drawing/2014/main" id="{E4264D2F-7B08-0C4D-6238-611750F51713}"/>
              </a:ext>
            </a:extLst>
          </p:cNvPr>
          <p:cNvSpPr txBox="1">
            <a:spLocks/>
          </p:cNvSpPr>
          <p:nvPr/>
        </p:nvSpPr>
        <p:spPr>
          <a:xfrm>
            <a:off x="5446103" y="2371793"/>
            <a:ext cx="4363454" cy="762000"/>
          </a:xfrm>
          <a:prstGeom prst="rect">
            <a:avLst/>
          </a:prstGeom>
        </p:spPr>
        <p:txBody>
          <a:bodyPr>
            <a:normAutofit/>
          </a:bodyPr>
          <a:lstStyle>
            <a:lvl1pPr marL="342900" indent="-342900" algn="l" defTabSz="1097280" rtl="0" eaLnBrk="1" latinLnBrk="0" hangingPunct="1">
              <a:lnSpc>
                <a:spcPct val="90000"/>
              </a:lnSpc>
              <a:spcBef>
                <a:spcPts val="1200"/>
              </a:spcBef>
              <a:buFont typeface="Wingdings" panose="05000000000000000000" pitchFamily="2" charset="2"/>
              <a:buChar char="§"/>
              <a:defRPr sz="2600" kern="120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90000"/>
              </a:lnSpc>
              <a:spcBef>
                <a:spcPts val="600"/>
              </a:spcBef>
              <a:buFont typeface="Karla" pitchFamily="2" charset="0"/>
              <a:buChar char="—"/>
              <a:defRPr sz="2400" kern="120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90000"/>
              </a:lnSpc>
              <a:spcBef>
                <a:spcPts val="600"/>
              </a:spcBef>
              <a:buFont typeface="Wingdings" panose="05000000000000000000" pitchFamily="2" charset="2"/>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90000"/>
              </a:lnSpc>
              <a:spcBef>
                <a:spcPts val="600"/>
              </a:spcBef>
              <a:buFont typeface="Karla" pitchFamily="2" charset="0"/>
              <a:buChar char="—"/>
              <a:defRPr sz="1600" kern="120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90000"/>
              </a:lnSpc>
              <a:spcBef>
                <a:spcPts val="600"/>
              </a:spcBef>
              <a:buFont typeface="Wingdings" panose="05000000000000000000" pitchFamily="2" charset="2"/>
              <a:buChar char="§"/>
              <a:defRPr sz="1400" kern="120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Font typeface="Wingdings" panose="05000000000000000000" pitchFamily="2" charset="2"/>
              <a:buNone/>
            </a:pPr>
            <a:r>
              <a:rPr lang="en-US" sz="3200" dirty="0"/>
              <a:t>Greenway Link</a:t>
            </a:r>
          </a:p>
        </p:txBody>
      </p:sp>
      <p:sp>
        <p:nvSpPr>
          <p:cNvPr id="14" name="Content Placeholder 1">
            <a:extLst>
              <a:ext uri="{FF2B5EF4-FFF2-40B4-BE49-F238E27FC236}">
                <a16:creationId xmlns:a16="http://schemas.microsoft.com/office/drawing/2014/main" id="{A549AD42-10D1-8D7C-9ED2-D289E13E14EF}"/>
              </a:ext>
            </a:extLst>
          </p:cNvPr>
          <p:cNvSpPr txBox="1">
            <a:spLocks/>
          </p:cNvSpPr>
          <p:nvPr/>
        </p:nvSpPr>
        <p:spPr>
          <a:xfrm>
            <a:off x="10250970" y="3493490"/>
            <a:ext cx="4199021" cy="4005625"/>
          </a:xfrm>
          <a:prstGeom prst="rect">
            <a:avLst/>
          </a:prstGeom>
        </p:spPr>
        <p:txBody>
          <a:bodyPr>
            <a:normAutofit/>
          </a:bodyPr>
          <a:lstStyle>
            <a:lvl1pPr marL="342900" indent="-342900" algn="l" defTabSz="1097280" rtl="0" eaLnBrk="1" latinLnBrk="0" hangingPunct="1">
              <a:lnSpc>
                <a:spcPct val="90000"/>
              </a:lnSpc>
              <a:spcBef>
                <a:spcPts val="1200"/>
              </a:spcBef>
              <a:buFont typeface="Wingdings" panose="05000000000000000000" pitchFamily="2" charset="2"/>
              <a:buChar char="§"/>
              <a:defRPr sz="2600" kern="120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90000"/>
              </a:lnSpc>
              <a:spcBef>
                <a:spcPts val="600"/>
              </a:spcBef>
              <a:buFont typeface="Karla" pitchFamily="2" charset="0"/>
              <a:buChar char="—"/>
              <a:defRPr sz="2400" kern="120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90000"/>
              </a:lnSpc>
              <a:spcBef>
                <a:spcPts val="600"/>
              </a:spcBef>
              <a:buFont typeface="Wingdings" panose="05000000000000000000" pitchFamily="2" charset="2"/>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90000"/>
              </a:lnSpc>
              <a:spcBef>
                <a:spcPts val="600"/>
              </a:spcBef>
              <a:buFont typeface="Karla" pitchFamily="2" charset="0"/>
              <a:buChar char="—"/>
              <a:defRPr sz="1600" kern="120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90000"/>
              </a:lnSpc>
              <a:spcBef>
                <a:spcPts val="600"/>
              </a:spcBef>
              <a:buFont typeface="Wingdings" panose="05000000000000000000" pitchFamily="2" charset="2"/>
              <a:buChar char="§"/>
              <a:defRPr sz="1400" kern="120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buNone/>
            </a:pPr>
            <a:r>
              <a:rPr lang="en-US" sz="2800" dirty="0"/>
              <a:t>No need for railroad approval</a:t>
            </a:r>
          </a:p>
          <a:p>
            <a:pPr marL="0" indent="0">
              <a:buNone/>
            </a:pPr>
            <a:r>
              <a:rPr lang="en-US" sz="2800" dirty="0"/>
              <a:t>Most accessible to neighborhoods </a:t>
            </a:r>
          </a:p>
          <a:p>
            <a:pPr marL="0" indent="0">
              <a:buNone/>
            </a:pPr>
            <a:r>
              <a:rPr lang="en-US" sz="2800" dirty="0"/>
              <a:t>Investments in safer streets</a:t>
            </a:r>
          </a:p>
          <a:p>
            <a:pPr marL="0" indent="0">
              <a:buNone/>
            </a:pPr>
            <a:r>
              <a:rPr lang="en-US" sz="2800" dirty="0"/>
              <a:t>Most at-grade street crossings</a:t>
            </a:r>
          </a:p>
          <a:p>
            <a:pPr marL="0" indent="0">
              <a:buNone/>
            </a:pPr>
            <a:r>
              <a:rPr lang="en-US" sz="2800" dirty="0"/>
              <a:t>Feels least like a trail</a:t>
            </a:r>
          </a:p>
        </p:txBody>
      </p:sp>
      <p:pic>
        <p:nvPicPr>
          <p:cNvPr id="18" name="Graphic 17" descr="Checkbox Checked with solid fill">
            <a:extLst>
              <a:ext uri="{FF2B5EF4-FFF2-40B4-BE49-F238E27FC236}">
                <a16:creationId xmlns:a16="http://schemas.microsoft.com/office/drawing/2014/main" id="{C24F6BE2-4E3D-13A6-B519-558ED2F65FE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721709" y="3438119"/>
            <a:ext cx="601578" cy="601578"/>
          </a:xfrm>
          <a:prstGeom prst="rect">
            <a:avLst/>
          </a:prstGeom>
        </p:spPr>
      </p:pic>
      <p:pic>
        <p:nvPicPr>
          <p:cNvPr id="19" name="Graphic 18" descr="Checkbox Checked with solid fill">
            <a:extLst>
              <a:ext uri="{FF2B5EF4-FFF2-40B4-BE49-F238E27FC236}">
                <a16:creationId xmlns:a16="http://schemas.microsoft.com/office/drawing/2014/main" id="{7BBCFF86-DA31-FB9C-1908-2CCE4DAF9ED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709677" y="4851679"/>
            <a:ext cx="601578" cy="601578"/>
          </a:xfrm>
          <a:prstGeom prst="rect">
            <a:avLst/>
          </a:prstGeom>
        </p:spPr>
      </p:pic>
      <p:pic>
        <p:nvPicPr>
          <p:cNvPr id="20" name="Graphic 19" descr="Checkbox Checked with solid fill">
            <a:extLst>
              <a:ext uri="{FF2B5EF4-FFF2-40B4-BE49-F238E27FC236}">
                <a16:creationId xmlns:a16="http://schemas.microsoft.com/office/drawing/2014/main" id="{8D67A8E0-A8A9-0189-38C7-9B2E8458D48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709677" y="3984325"/>
            <a:ext cx="601578" cy="601578"/>
          </a:xfrm>
          <a:prstGeom prst="rect">
            <a:avLst/>
          </a:prstGeom>
        </p:spPr>
      </p:pic>
      <p:pic>
        <p:nvPicPr>
          <p:cNvPr id="22" name="Graphic 21" descr="Thumbs Down with solid fill">
            <a:extLst>
              <a:ext uri="{FF2B5EF4-FFF2-40B4-BE49-F238E27FC236}">
                <a16:creationId xmlns:a16="http://schemas.microsoft.com/office/drawing/2014/main" id="{DE84E25B-31C4-D43D-F204-9F322BC1249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94025" y="5559628"/>
            <a:ext cx="456944" cy="456944"/>
          </a:xfrm>
          <a:prstGeom prst="rect">
            <a:avLst/>
          </a:prstGeom>
        </p:spPr>
      </p:pic>
      <p:sp>
        <p:nvSpPr>
          <p:cNvPr id="23" name="Content Placeholder 1">
            <a:extLst>
              <a:ext uri="{FF2B5EF4-FFF2-40B4-BE49-F238E27FC236}">
                <a16:creationId xmlns:a16="http://schemas.microsoft.com/office/drawing/2014/main" id="{7D121C59-E789-2AAC-8058-E3CCA296EDEB}"/>
              </a:ext>
            </a:extLst>
          </p:cNvPr>
          <p:cNvSpPr txBox="1">
            <a:spLocks/>
          </p:cNvSpPr>
          <p:nvPr/>
        </p:nvSpPr>
        <p:spPr>
          <a:xfrm>
            <a:off x="637738" y="3493488"/>
            <a:ext cx="4199021" cy="4270323"/>
          </a:xfrm>
          <a:prstGeom prst="rect">
            <a:avLst/>
          </a:prstGeom>
        </p:spPr>
        <p:txBody>
          <a:bodyPr>
            <a:normAutofit/>
          </a:bodyPr>
          <a:lstStyle>
            <a:lvl1pPr marL="342900" indent="-342900" algn="l" defTabSz="1097280" rtl="0" eaLnBrk="1" latinLnBrk="0" hangingPunct="1">
              <a:lnSpc>
                <a:spcPct val="90000"/>
              </a:lnSpc>
              <a:spcBef>
                <a:spcPts val="1200"/>
              </a:spcBef>
              <a:buFont typeface="Wingdings" panose="05000000000000000000" pitchFamily="2" charset="2"/>
              <a:buChar char="§"/>
              <a:defRPr sz="2600" kern="120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90000"/>
              </a:lnSpc>
              <a:spcBef>
                <a:spcPts val="600"/>
              </a:spcBef>
              <a:buFont typeface="Karla" pitchFamily="2" charset="0"/>
              <a:buChar char="—"/>
              <a:defRPr sz="2400" kern="120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90000"/>
              </a:lnSpc>
              <a:spcBef>
                <a:spcPts val="600"/>
              </a:spcBef>
              <a:buFont typeface="Wingdings" panose="05000000000000000000" pitchFamily="2" charset="2"/>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90000"/>
              </a:lnSpc>
              <a:spcBef>
                <a:spcPts val="600"/>
              </a:spcBef>
              <a:buFont typeface="Karla" pitchFamily="2" charset="0"/>
              <a:buChar char="—"/>
              <a:defRPr sz="1600" kern="120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90000"/>
              </a:lnSpc>
              <a:spcBef>
                <a:spcPts val="600"/>
              </a:spcBef>
              <a:buFont typeface="Wingdings" panose="05000000000000000000" pitchFamily="2" charset="2"/>
              <a:buChar char="§"/>
              <a:defRPr sz="1400" kern="120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buNone/>
            </a:pPr>
            <a:r>
              <a:rPr lang="en-US" sz="2800" dirty="0"/>
              <a:t>Most direct route </a:t>
            </a:r>
          </a:p>
          <a:p>
            <a:pPr marL="0" indent="0">
              <a:buNone/>
            </a:pPr>
            <a:r>
              <a:rPr lang="en-US" sz="2800" dirty="0"/>
              <a:t>Most un-interrupted trail</a:t>
            </a:r>
          </a:p>
          <a:p>
            <a:pPr marL="0" indent="0">
              <a:buNone/>
            </a:pPr>
            <a:r>
              <a:rPr lang="en-US" sz="2800" dirty="0"/>
              <a:t>Most number of new structures needed</a:t>
            </a:r>
          </a:p>
          <a:p>
            <a:pPr marL="0" indent="0">
              <a:buNone/>
            </a:pPr>
            <a:r>
              <a:rPr lang="en-US" sz="2800" dirty="0"/>
              <a:t>Railroad approval challenging</a:t>
            </a:r>
          </a:p>
          <a:p>
            <a:pPr marL="0" indent="0">
              <a:buNone/>
            </a:pPr>
            <a:r>
              <a:rPr lang="en-US" sz="2800" dirty="0"/>
              <a:t>Least accessible from neighborhoods</a:t>
            </a:r>
          </a:p>
        </p:txBody>
      </p:sp>
      <p:pic>
        <p:nvPicPr>
          <p:cNvPr id="24" name="Graphic 23" descr="Checkbox Checked with solid fill">
            <a:extLst>
              <a:ext uri="{FF2B5EF4-FFF2-40B4-BE49-F238E27FC236}">
                <a16:creationId xmlns:a16="http://schemas.microsoft.com/office/drawing/2014/main" id="{2F14F636-13A1-1444-B5E6-0D7998D7532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8477" y="3438117"/>
            <a:ext cx="601578" cy="601578"/>
          </a:xfrm>
          <a:prstGeom prst="rect">
            <a:avLst/>
          </a:prstGeom>
        </p:spPr>
      </p:pic>
      <p:pic>
        <p:nvPicPr>
          <p:cNvPr id="26" name="Graphic 25" descr="Checkbox Checked with solid fill">
            <a:extLst>
              <a:ext uri="{FF2B5EF4-FFF2-40B4-BE49-F238E27FC236}">
                <a16:creationId xmlns:a16="http://schemas.microsoft.com/office/drawing/2014/main" id="{E25C7434-A727-7E7C-C8ED-9B00E6C3F69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6445" y="3984323"/>
            <a:ext cx="601578" cy="601578"/>
          </a:xfrm>
          <a:prstGeom prst="rect">
            <a:avLst/>
          </a:prstGeom>
        </p:spPr>
      </p:pic>
      <p:pic>
        <p:nvPicPr>
          <p:cNvPr id="27" name="Graphic 26" descr="Thumbs Down with solid fill">
            <a:extLst>
              <a:ext uri="{FF2B5EF4-FFF2-40B4-BE49-F238E27FC236}">
                <a16:creationId xmlns:a16="http://schemas.microsoft.com/office/drawing/2014/main" id="{7CCB779B-925B-40E1-3576-1D5D260C64E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2810" y="6137513"/>
            <a:ext cx="456944" cy="456944"/>
          </a:xfrm>
          <a:prstGeom prst="rect">
            <a:avLst/>
          </a:prstGeom>
        </p:spPr>
      </p:pic>
      <p:pic>
        <p:nvPicPr>
          <p:cNvPr id="28" name="Graphic 27" descr="Thumbs Down with solid fill">
            <a:extLst>
              <a:ext uri="{FF2B5EF4-FFF2-40B4-BE49-F238E27FC236}">
                <a16:creationId xmlns:a16="http://schemas.microsoft.com/office/drawing/2014/main" id="{33E437D2-7F5C-3264-EA67-21D11BC4064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0575" y="5508590"/>
            <a:ext cx="456944" cy="456944"/>
          </a:xfrm>
          <a:prstGeom prst="rect">
            <a:avLst/>
          </a:prstGeom>
        </p:spPr>
      </p:pic>
      <p:pic>
        <p:nvPicPr>
          <p:cNvPr id="30" name="Graphic 29" descr="Train Tracks with solid fill">
            <a:extLst>
              <a:ext uri="{FF2B5EF4-FFF2-40B4-BE49-F238E27FC236}">
                <a16:creationId xmlns:a16="http://schemas.microsoft.com/office/drawing/2014/main" id="{BE4AE3F3-58D2-72F1-286E-2D1A8A4BB1E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32986" y="2288152"/>
            <a:ext cx="709737" cy="709737"/>
          </a:xfrm>
          <a:prstGeom prst="rect">
            <a:avLst/>
          </a:prstGeom>
        </p:spPr>
      </p:pic>
      <p:pic>
        <p:nvPicPr>
          <p:cNvPr id="32" name="Graphic 31" descr="Hill scene with solid fill">
            <a:extLst>
              <a:ext uri="{FF2B5EF4-FFF2-40B4-BE49-F238E27FC236}">
                <a16:creationId xmlns:a16="http://schemas.microsoft.com/office/drawing/2014/main" id="{4982FA5C-6CA6-9C0A-20B1-12068C53239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18421" y="2293363"/>
            <a:ext cx="668868" cy="668868"/>
          </a:xfrm>
          <a:prstGeom prst="rect">
            <a:avLst/>
          </a:prstGeom>
        </p:spPr>
      </p:pic>
      <p:pic>
        <p:nvPicPr>
          <p:cNvPr id="34" name="Graphic 33" descr="Neighborhood with solid fill">
            <a:extLst>
              <a:ext uri="{FF2B5EF4-FFF2-40B4-BE49-F238E27FC236}">
                <a16:creationId xmlns:a16="http://schemas.microsoft.com/office/drawing/2014/main" id="{45FF1608-CD92-3C42-1946-D18D4AFC6EB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266499" y="2282163"/>
            <a:ext cx="649705" cy="649705"/>
          </a:xfrm>
          <a:prstGeom prst="rect">
            <a:avLst/>
          </a:prstGeom>
        </p:spPr>
      </p:pic>
      <p:sp>
        <p:nvSpPr>
          <p:cNvPr id="35" name="Content Placeholder 1">
            <a:extLst>
              <a:ext uri="{FF2B5EF4-FFF2-40B4-BE49-F238E27FC236}">
                <a16:creationId xmlns:a16="http://schemas.microsoft.com/office/drawing/2014/main" id="{96092884-AFE7-99D8-66A3-65363A446194}"/>
              </a:ext>
            </a:extLst>
          </p:cNvPr>
          <p:cNvSpPr txBox="1">
            <a:spLocks/>
          </p:cNvSpPr>
          <p:nvPr/>
        </p:nvSpPr>
        <p:spPr>
          <a:xfrm>
            <a:off x="5438338" y="3546683"/>
            <a:ext cx="4199021" cy="4005625"/>
          </a:xfrm>
          <a:prstGeom prst="rect">
            <a:avLst/>
          </a:prstGeom>
        </p:spPr>
        <p:txBody>
          <a:bodyPr>
            <a:normAutofit/>
          </a:bodyPr>
          <a:lstStyle>
            <a:lvl1pPr marL="342900" indent="-342900" algn="l" defTabSz="1097280" rtl="0" eaLnBrk="1" latinLnBrk="0" hangingPunct="1">
              <a:lnSpc>
                <a:spcPct val="90000"/>
              </a:lnSpc>
              <a:spcBef>
                <a:spcPts val="1200"/>
              </a:spcBef>
              <a:buFont typeface="Wingdings" panose="05000000000000000000" pitchFamily="2" charset="2"/>
              <a:buChar char="§"/>
              <a:defRPr sz="2600" kern="1200">
                <a:solidFill>
                  <a:schemeClr val="tx1"/>
                </a:solidFill>
                <a:latin typeface="Univers Condensed Light" panose="020B0306020202040204" pitchFamily="34" charset="0"/>
                <a:ea typeface="Univers Condensed Light" panose="020B0306020202040204" pitchFamily="34" charset="0"/>
                <a:cs typeface="+mn-cs"/>
              </a:defRPr>
            </a:lvl1pPr>
            <a:lvl2pPr marL="685800" indent="-342900" algn="l" defTabSz="1097280" rtl="0" eaLnBrk="1" latinLnBrk="0" hangingPunct="1">
              <a:lnSpc>
                <a:spcPct val="90000"/>
              </a:lnSpc>
              <a:spcBef>
                <a:spcPts val="600"/>
              </a:spcBef>
              <a:buFont typeface="Karla" pitchFamily="2" charset="0"/>
              <a:buChar char="—"/>
              <a:defRPr sz="2400" kern="1200">
                <a:solidFill>
                  <a:schemeClr val="tx1"/>
                </a:solidFill>
                <a:latin typeface="Univers Condensed Light" panose="020B0306020202040204" pitchFamily="34" charset="0"/>
                <a:ea typeface="Univers Condensed Light" panose="020B0306020202040204" pitchFamily="34" charset="0"/>
                <a:cs typeface="+mn-cs"/>
              </a:defRPr>
            </a:lvl2pPr>
            <a:lvl3pPr marL="1028700" indent="-342900" algn="l" defTabSz="1097280" rtl="0" eaLnBrk="1" latinLnBrk="0" hangingPunct="1">
              <a:lnSpc>
                <a:spcPct val="90000"/>
              </a:lnSpc>
              <a:spcBef>
                <a:spcPts val="600"/>
              </a:spcBef>
              <a:buFont typeface="Wingdings" panose="05000000000000000000" pitchFamily="2" charset="2"/>
              <a:buChar char="§"/>
              <a:defRPr sz="2000" kern="1200">
                <a:solidFill>
                  <a:schemeClr val="tx1"/>
                </a:solidFill>
                <a:latin typeface="Univers Condensed Light" panose="020B0306020202040204" pitchFamily="34" charset="0"/>
                <a:ea typeface="Univers Condensed Light" panose="020B0306020202040204" pitchFamily="34" charset="0"/>
                <a:cs typeface="+mn-cs"/>
              </a:defRPr>
            </a:lvl3pPr>
            <a:lvl4pPr marL="1257300" indent="-228600" algn="l" defTabSz="1097280" rtl="0" eaLnBrk="1" latinLnBrk="0" hangingPunct="1">
              <a:lnSpc>
                <a:spcPct val="90000"/>
              </a:lnSpc>
              <a:spcBef>
                <a:spcPts val="600"/>
              </a:spcBef>
              <a:buFont typeface="Karla" pitchFamily="2" charset="0"/>
              <a:buChar char="—"/>
              <a:defRPr sz="1600" kern="1200">
                <a:solidFill>
                  <a:schemeClr val="tx1"/>
                </a:solidFill>
                <a:latin typeface="Univers Condensed Light" panose="020B0306020202040204" pitchFamily="34" charset="0"/>
                <a:ea typeface="Univers Condensed Light" panose="020B0306020202040204" pitchFamily="34" charset="0"/>
                <a:cs typeface="+mn-cs"/>
              </a:defRPr>
            </a:lvl4pPr>
            <a:lvl5pPr marL="1485900" indent="-228600" algn="l" defTabSz="1097280" rtl="0" eaLnBrk="1" latinLnBrk="0" hangingPunct="1">
              <a:lnSpc>
                <a:spcPct val="90000"/>
              </a:lnSpc>
              <a:spcBef>
                <a:spcPts val="600"/>
              </a:spcBef>
              <a:buFont typeface="Wingdings" panose="05000000000000000000" pitchFamily="2" charset="2"/>
              <a:buChar char="§"/>
              <a:defRPr sz="1400" kern="1200">
                <a:solidFill>
                  <a:schemeClr val="tx1"/>
                </a:solidFill>
                <a:latin typeface="Univers Condensed Light" panose="020B0306020202040204" pitchFamily="34" charset="0"/>
                <a:ea typeface="Univers Condensed Light" panose="020B0306020202040204" pitchFamily="34" charset="0"/>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buNone/>
            </a:pPr>
            <a:r>
              <a:rPr lang="en-US" sz="2800" dirty="0"/>
              <a:t>Links parks, rivers, and nature</a:t>
            </a:r>
          </a:p>
          <a:p>
            <a:pPr marL="0" indent="0">
              <a:buNone/>
            </a:pPr>
            <a:r>
              <a:rPr lang="en-US" sz="2800" dirty="0"/>
              <a:t>Hybrid on-street and along rail</a:t>
            </a:r>
          </a:p>
          <a:p>
            <a:pPr marL="0" indent="0">
              <a:buNone/>
            </a:pPr>
            <a:r>
              <a:rPr lang="en-US" sz="2800" dirty="0"/>
              <a:t>Direct connection to Oak Leaf and </a:t>
            </a:r>
            <a:r>
              <a:rPr lang="en-US" sz="2800" dirty="0" err="1"/>
              <a:t>Beerline</a:t>
            </a:r>
            <a:r>
              <a:rPr lang="en-US" sz="2800" dirty="0"/>
              <a:t> trails</a:t>
            </a:r>
          </a:p>
          <a:p>
            <a:pPr marL="0" indent="0">
              <a:buNone/>
            </a:pPr>
            <a:r>
              <a:rPr lang="en-US" sz="2800" dirty="0"/>
              <a:t>Most circuitous route (least direct)</a:t>
            </a:r>
          </a:p>
          <a:p>
            <a:pPr marL="0" indent="0">
              <a:buNone/>
            </a:pPr>
            <a:r>
              <a:rPr lang="en-US" sz="2800" dirty="0"/>
              <a:t>Floodplain regulatory approvals needed</a:t>
            </a:r>
          </a:p>
        </p:txBody>
      </p:sp>
      <p:pic>
        <p:nvPicPr>
          <p:cNvPr id="36" name="Graphic 35" descr="Checkbox Checked with solid fill">
            <a:extLst>
              <a:ext uri="{FF2B5EF4-FFF2-40B4-BE49-F238E27FC236}">
                <a16:creationId xmlns:a16="http://schemas.microsoft.com/office/drawing/2014/main" id="{8C173360-D870-BA77-59D3-96DB3A3F8D5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909077" y="3491312"/>
            <a:ext cx="601578" cy="601578"/>
          </a:xfrm>
          <a:prstGeom prst="rect">
            <a:avLst/>
          </a:prstGeom>
        </p:spPr>
      </p:pic>
      <p:pic>
        <p:nvPicPr>
          <p:cNvPr id="38" name="Graphic 37" descr="Checkbox Checked with solid fill">
            <a:extLst>
              <a:ext uri="{FF2B5EF4-FFF2-40B4-BE49-F238E27FC236}">
                <a16:creationId xmlns:a16="http://schemas.microsoft.com/office/drawing/2014/main" id="{FC5887B6-93FE-5A32-678D-2B19AD2588D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909077" y="4029284"/>
            <a:ext cx="601578" cy="601578"/>
          </a:xfrm>
          <a:prstGeom prst="rect">
            <a:avLst/>
          </a:prstGeom>
        </p:spPr>
      </p:pic>
      <p:pic>
        <p:nvPicPr>
          <p:cNvPr id="39" name="Graphic 38" descr="Thumbs Down with solid fill">
            <a:extLst>
              <a:ext uri="{FF2B5EF4-FFF2-40B4-BE49-F238E27FC236}">
                <a16:creationId xmlns:a16="http://schemas.microsoft.com/office/drawing/2014/main" id="{86734077-08DA-4118-12F9-1BA7455A5D4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9362" y="5573188"/>
            <a:ext cx="456944" cy="456944"/>
          </a:xfrm>
          <a:prstGeom prst="rect">
            <a:avLst/>
          </a:prstGeom>
        </p:spPr>
      </p:pic>
      <p:pic>
        <p:nvPicPr>
          <p:cNvPr id="42" name="Graphic 41" descr="Thumbs Down with solid fill">
            <a:extLst>
              <a:ext uri="{FF2B5EF4-FFF2-40B4-BE49-F238E27FC236}">
                <a16:creationId xmlns:a16="http://schemas.microsoft.com/office/drawing/2014/main" id="{E78F3798-ABF5-7776-33C5-28BD9FD37A1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94025" y="6087102"/>
            <a:ext cx="456944" cy="456944"/>
          </a:xfrm>
          <a:prstGeom prst="rect">
            <a:avLst/>
          </a:prstGeom>
        </p:spPr>
      </p:pic>
      <p:pic>
        <p:nvPicPr>
          <p:cNvPr id="43" name="Graphic 42" descr="Thumbs Down with solid fill">
            <a:extLst>
              <a:ext uri="{FF2B5EF4-FFF2-40B4-BE49-F238E27FC236}">
                <a16:creationId xmlns:a16="http://schemas.microsoft.com/office/drawing/2014/main" id="{245A4011-0173-7B32-44D3-22C86C3252E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89159" y="6515558"/>
            <a:ext cx="456944" cy="456944"/>
          </a:xfrm>
          <a:prstGeom prst="rect">
            <a:avLst/>
          </a:prstGeom>
        </p:spPr>
      </p:pic>
      <p:pic>
        <p:nvPicPr>
          <p:cNvPr id="44" name="Graphic 43" descr="Checkbox Checked with solid fill">
            <a:extLst>
              <a:ext uri="{FF2B5EF4-FFF2-40B4-BE49-F238E27FC236}">
                <a16:creationId xmlns:a16="http://schemas.microsoft.com/office/drawing/2014/main" id="{95BE64BD-DC43-DC27-17D2-A054AA3BFD7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921109" y="4572786"/>
            <a:ext cx="601578" cy="601578"/>
          </a:xfrm>
          <a:prstGeom prst="rect">
            <a:avLst/>
          </a:prstGeom>
        </p:spPr>
      </p:pic>
      <p:pic>
        <p:nvPicPr>
          <p:cNvPr id="5" name="Graphic 4" descr="Thumbs Down with solid fill">
            <a:extLst>
              <a:ext uri="{FF2B5EF4-FFF2-40B4-BE49-F238E27FC236}">
                <a16:creationId xmlns:a16="http://schemas.microsoft.com/office/drawing/2014/main" id="{3D30CCBF-0681-D5F6-7B5B-9BEBE29C7E9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2810" y="4641272"/>
            <a:ext cx="456944" cy="456944"/>
          </a:xfrm>
          <a:prstGeom prst="rect">
            <a:avLst/>
          </a:prstGeom>
        </p:spPr>
      </p:pic>
    </p:spTree>
    <p:extLst>
      <p:ext uri="{BB962C8B-B14F-4D97-AF65-F5344CB8AC3E}">
        <p14:creationId xmlns:p14="http://schemas.microsoft.com/office/powerpoint/2010/main" val="84023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E2EBC-6012-5F85-DBE3-F404910F56BB}"/>
              </a:ext>
            </a:extLst>
          </p:cNvPr>
          <p:cNvSpPr>
            <a:spLocks noGrp="1"/>
          </p:cNvSpPr>
          <p:nvPr>
            <p:ph type="title"/>
          </p:nvPr>
        </p:nvSpPr>
        <p:spPr/>
        <p:txBody>
          <a:bodyPr/>
          <a:lstStyle/>
          <a:p>
            <a:r>
              <a:rPr lang="en-US">
                <a:latin typeface="Univers"/>
              </a:rPr>
              <a:t>Round 2 by the numbers</a:t>
            </a:r>
          </a:p>
        </p:txBody>
      </p:sp>
      <p:sp>
        <p:nvSpPr>
          <p:cNvPr id="3" name="Footer Placeholder 2">
            <a:extLst>
              <a:ext uri="{FF2B5EF4-FFF2-40B4-BE49-F238E27FC236}">
                <a16:creationId xmlns:a16="http://schemas.microsoft.com/office/drawing/2014/main" id="{B1265563-E917-11DB-DB6A-F8E05511E784}"/>
              </a:ext>
            </a:extLst>
          </p:cNvPr>
          <p:cNvSpPr>
            <a:spLocks noGrp="1"/>
          </p:cNvSpPr>
          <p:nvPr>
            <p:ph type="ftr" sz="quarter" idx="3"/>
          </p:nvPr>
        </p:nvSpPr>
        <p:spPr/>
        <p:txBody>
          <a:bodyPr/>
          <a:lstStyle/>
          <a:p>
            <a:r>
              <a:rPr lang="en-US"/>
              <a:t>Proposed Trail Route</a:t>
            </a:r>
            <a:endParaRPr lang="en-US" dirty="0"/>
          </a:p>
        </p:txBody>
      </p:sp>
      <p:sp>
        <p:nvSpPr>
          <p:cNvPr id="4" name="Slide Number Placeholder 3">
            <a:extLst>
              <a:ext uri="{FF2B5EF4-FFF2-40B4-BE49-F238E27FC236}">
                <a16:creationId xmlns:a16="http://schemas.microsoft.com/office/drawing/2014/main" id="{E6E2A4B1-7B82-F6B2-9A81-3E2A4019B820}"/>
              </a:ext>
            </a:extLst>
          </p:cNvPr>
          <p:cNvSpPr>
            <a:spLocks noGrp="1"/>
          </p:cNvSpPr>
          <p:nvPr>
            <p:ph type="sldNum" sz="quarter" idx="4"/>
          </p:nvPr>
        </p:nvSpPr>
        <p:spPr/>
        <p:txBody>
          <a:bodyPr/>
          <a:lstStyle/>
          <a:p>
            <a:fld id="{514752F4-EDD2-47D8-87E6-E31AFEC1386A}" type="slidenum">
              <a:rPr lang="en-US" smtClean="0">
                <a:latin typeface="Univers Condensed Light" panose="020B0306020202040204" pitchFamily="34" charset="0"/>
              </a:rPr>
              <a:pPr/>
              <a:t>6</a:t>
            </a:fld>
            <a:r>
              <a:rPr lang="en-US"/>
              <a:t>	</a:t>
            </a:r>
            <a:endParaRPr lang="en-US" b="1"/>
          </a:p>
        </p:txBody>
      </p:sp>
      <p:sp>
        <p:nvSpPr>
          <p:cNvPr id="12" name="TextBox 11">
            <a:extLst>
              <a:ext uri="{FF2B5EF4-FFF2-40B4-BE49-F238E27FC236}">
                <a16:creationId xmlns:a16="http://schemas.microsoft.com/office/drawing/2014/main" id="{3C078805-7B1C-6A4F-F99E-E69CC2849E9E}"/>
              </a:ext>
            </a:extLst>
          </p:cNvPr>
          <p:cNvSpPr txBox="1"/>
          <p:nvPr/>
        </p:nvSpPr>
        <p:spPr>
          <a:xfrm>
            <a:off x="9849737" y="3750680"/>
            <a:ext cx="4376626" cy="523220"/>
          </a:xfrm>
          <a:prstGeom prst="rect">
            <a:avLst/>
          </a:prstGeom>
          <a:noFill/>
        </p:spPr>
        <p:txBody>
          <a:bodyPr wrap="square" rtlCol="0">
            <a:spAutoFit/>
          </a:bodyPr>
          <a:lstStyle/>
          <a:p>
            <a:pPr algn="ctr"/>
            <a:r>
              <a:rPr lang="en-US" sz="2800" dirty="0"/>
              <a:t>Public meeting attendees</a:t>
            </a:r>
          </a:p>
        </p:txBody>
      </p:sp>
      <p:sp>
        <p:nvSpPr>
          <p:cNvPr id="14" name="Text Placeholder 13">
            <a:extLst>
              <a:ext uri="{FF2B5EF4-FFF2-40B4-BE49-F238E27FC236}">
                <a16:creationId xmlns:a16="http://schemas.microsoft.com/office/drawing/2014/main" id="{1D1FB26E-92CB-664B-9CEA-E85B2135FD8B}"/>
              </a:ext>
            </a:extLst>
          </p:cNvPr>
          <p:cNvSpPr>
            <a:spLocks noGrp="1"/>
          </p:cNvSpPr>
          <p:nvPr>
            <p:ph type="body" sz="quarter" idx="10"/>
          </p:nvPr>
        </p:nvSpPr>
        <p:spPr/>
        <p:txBody>
          <a:bodyPr/>
          <a:lstStyle/>
          <a:p>
            <a:endParaRPr lang="en-US"/>
          </a:p>
        </p:txBody>
      </p:sp>
      <p:sp>
        <p:nvSpPr>
          <p:cNvPr id="17" name="TextBox 16">
            <a:extLst>
              <a:ext uri="{FF2B5EF4-FFF2-40B4-BE49-F238E27FC236}">
                <a16:creationId xmlns:a16="http://schemas.microsoft.com/office/drawing/2014/main" id="{C8173838-72BF-5A75-17B0-51C6387A0285}"/>
              </a:ext>
            </a:extLst>
          </p:cNvPr>
          <p:cNvSpPr txBox="1"/>
          <p:nvPr/>
        </p:nvSpPr>
        <p:spPr>
          <a:xfrm>
            <a:off x="9849737" y="5354355"/>
            <a:ext cx="3971260" cy="523220"/>
          </a:xfrm>
          <a:prstGeom prst="rect">
            <a:avLst/>
          </a:prstGeom>
          <a:noFill/>
        </p:spPr>
        <p:txBody>
          <a:bodyPr wrap="square" rtlCol="0">
            <a:spAutoFit/>
          </a:bodyPr>
          <a:lstStyle/>
          <a:p>
            <a:pPr algn="ctr"/>
            <a:r>
              <a:rPr lang="en-US" sz="2800" dirty="0"/>
              <a:t>Survey responses</a:t>
            </a:r>
          </a:p>
        </p:txBody>
      </p:sp>
      <p:sp>
        <p:nvSpPr>
          <p:cNvPr id="18" name="TextBox 17">
            <a:extLst>
              <a:ext uri="{FF2B5EF4-FFF2-40B4-BE49-F238E27FC236}">
                <a16:creationId xmlns:a16="http://schemas.microsoft.com/office/drawing/2014/main" id="{6265F9FF-A80B-1026-3536-CB24AE133CCE}"/>
              </a:ext>
            </a:extLst>
          </p:cNvPr>
          <p:cNvSpPr txBox="1"/>
          <p:nvPr/>
        </p:nvSpPr>
        <p:spPr>
          <a:xfrm>
            <a:off x="11392229" y="2780944"/>
            <a:ext cx="1169582" cy="1015663"/>
          </a:xfrm>
          <a:prstGeom prst="rect">
            <a:avLst/>
          </a:prstGeom>
          <a:noFill/>
        </p:spPr>
        <p:txBody>
          <a:bodyPr wrap="square" rtlCol="0">
            <a:spAutoFit/>
          </a:bodyPr>
          <a:lstStyle/>
          <a:p>
            <a:r>
              <a:rPr lang="en-US" sz="6000" b="1" dirty="0">
                <a:solidFill>
                  <a:srgbClr val="05787F"/>
                </a:solidFill>
                <a:latin typeface="+mj-lt"/>
              </a:rPr>
              <a:t>38</a:t>
            </a:r>
          </a:p>
        </p:txBody>
      </p:sp>
      <p:sp>
        <p:nvSpPr>
          <p:cNvPr id="19" name="TextBox 18">
            <a:extLst>
              <a:ext uri="{FF2B5EF4-FFF2-40B4-BE49-F238E27FC236}">
                <a16:creationId xmlns:a16="http://schemas.microsoft.com/office/drawing/2014/main" id="{2201D067-A319-77C5-C343-9188F5CE8CDC}"/>
              </a:ext>
            </a:extLst>
          </p:cNvPr>
          <p:cNvSpPr txBox="1"/>
          <p:nvPr/>
        </p:nvSpPr>
        <p:spPr>
          <a:xfrm>
            <a:off x="11250576" y="4437101"/>
            <a:ext cx="1497860" cy="1015663"/>
          </a:xfrm>
          <a:prstGeom prst="rect">
            <a:avLst/>
          </a:prstGeom>
          <a:noFill/>
        </p:spPr>
        <p:txBody>
          <a:bodyPr wrap="square" rtlCol="0">
            <a:spAutoFit/>
          </a:bodyPr>
          <a:lstStyle/>
          <a:p>
            <a:r>
              <a:rPr lang="en-US" sz="6000" b="1" dirty="0">
                <a:solidFill>
                  <a:srgbClr val="05787F"/>
                </a:solidFill>
                <a:latin typeface="+mj-lt"/>
              </a:rPr>
              <a:t>245</a:t>
            </a:r>
          </a:p>
        </p:txBody>
      </p:sp>
      <p:sp>
        <p:nvSpPr>
          <p:cNvPr id="6" name="TextBox 5">
            <a:extLst>
              <a:ext uri="{FF2B5EF4-FFF2-40B4-BE49-F238E27FC236}">
                <a16:creationId xmlns:a16="http://schemas.microsoft.com/office/drawing/2014/main" id="{05BBD86C-7D0D-C072-9646-85F30EA2C569}"/>
              </a:ext>
            </a:extLst>
          </p:cNvPr>
          <p:cNvSpPr txBox="1"/>
          <p:nvPr/>
        </p:nvSpPr>
        <p:spPr>
          <a:xfrm>
            <a:off x="7656219" y="8405059"/>
            <a:ext cx="4081347" cy="1477328"/>
          </a:xfrm>
          <a:prstGeom prst="rect">
            <a:avLst/>
          </a:prstGeom>
          <a:noFill/>
        </p:spPr>
        <p:txBody>
          <a:bodyPr wrap="square" rtlCol="0">
            <a:spAutoFit/>
          </a:bodyPr>
          <a:lstStyle/>
          <a:p>
            <a:r>
              <a:rPr lang="en-US">
                <a:solidFill>
                  <a:srgbClr val="FF0000"/>
                </a:solidFill>
              </a:rPr>
              <a:t>262 is the total number of roll plot and interactive map location points.</a:t>
            </a:r>
          </a:p>
          <a:p>
            <a:endParaRPr lang="en-US">
              <a:solidFill>
                <a:srgbClr val="FF0000"/>
              </a:solidFill>
            </a:endParaRPr>
          </a:p>
          <a:p>
            <a:r>
              <a:rPr lang="en-US">
                <a:solidFill>
                  <a:srgbClr val="FF0000"/>
                </a:solidFill>
              </a:rPr>
              <a:t>161 is the number of online survey responses plus one hard copy </a:t>
            </a:r>
          </a:p>
        </p:txBody>
      </p:sp>
      <p:sp>
        <p:nvSpPr>
          <p:cNvPr id="8" name="Rectangle 7">
            <a:extLst>
              <a:ext uri="{FF2B5EF4-FFF2-40B4-BE49-F238E27FC236}">
                <a16:creationId xmlns:a16="http://schemas.microsoft.com/office/drawing/2014/main" id="{64A22A78-11F9-3A44-7129-7BEADE51B5FB}"/>
              </a:ext>
            </a:extLst>
          </p:cNvPr>
          <p:cNvSpPr/>
          <p:nvPr/>
        </p:nvSpPr>
        <p:spPr>
          <a:xfrm>
            <a:off x="7429500" y="8405059"/>
            <a:ext cx="4308066" cy="147732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7B50A82-A167-B34C-64E4-4305792FD2EF}"/>
              </a:ext>
            </a:extLst>
          </p:cNvPr>
          <p:cNvPicPr>
            <a:picLocks noChangeAspect="1"/>
          </p:cNvPicPr>
          <p:nvPr/>
        </p:nvPicPr>
        <p:blipFill>
          <a:blip r:embed="rId3">
            <a:extLst>
              <a:ext uri="{28A0092B-C50C-407E-A947-70E740481C1C}">
                <a14:useLocalDpi xmlns:a14="http://schemas.microsoft.com/office/drawing/2010/main" val="0"/>
              </a:ext>
            </a:extLst>
          </a:blip>
          <a:srcRect l="31145" r="20313"/>
          <a:stretch>
            <a:fillRect/>
          </a:stretch>
        </p:blipFill>
        <p:spPr>
          <a:xfrm rot="5400000">
            <a:off x="1861452" y="-164846"/>
            <a:ext cx="5950063" cy="9193175"/>
          </a:xfrm>
          <a:prstGeom prst="rect">
            <a:avLst/>
          </a:prstGeom>
        </p:spPr>
      </p:pic>
    </p:spTree>
    <p:extLst>
      <p:ext uri="{BB962C8B-B14F-4D97-AF65-F5344CB8AC3E}">
        <p14:creationId xmlns:p14="http://schemas.microsoft.com/office/powerpoint/2010/main" val="220227155"/>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4D001-1317-56C9-FE5A-F0D1189A832F}"/>
              </a:ext>
            </a:extLst>
          </p:cNvPr>
          <p:cNvSpPr>
            <a:spLocks noGrp="1"/>
          </p:cNvSpPr>
          <p:nvPr>
            <p:ph type="title"/>
          </p:nvPr>
        </p:nvSpPr>
        <p:spPr/>
        <p:txBody>
          <a:bodyPr/>
          <a:lstStyle/>
          <a:p>
            <a:r>
              <a:rPr lang="en-US" dirty="0"/>
              <a:t>Survey results</a:t>
            </a:r>
          </a:p>
        </p:txBody>
      </p:sp>
      <p:sp>
        <p:nvSpPr>
          <p:cNvPr id="3" name="Footer Placeholder 2">
            <a:extLst>
              <a:ext uri="{FF2B5EF4-FFF2-40B4-BE49-F238E27FC236}">
                <a16:creationId xmlns:a16="http://schemas.microsoft.com/office/drawing/2014/main" id="{3C24A2CE-4409-8B7C-2A3D-C68B8C5AF1B1}"/>
              </a:ext>
            </a:extLst>
          </p:cNvPr>
          <p:cNvSpPr>
            <a:spLocks noGrp="1"/>
          </p:cNvSpPr>
          <p:nvPr>
            <p:ph type="ftr" sz="quarter" idx="3"/>
          </p:nvPr>
        </p:nvSpPr>
        <p:spPr/>
        <p:txBody>
          <a:bodyPr/>
          <a:lstStyle/>
          <a:p>
            <a:r>
              <a:rPr lang="en-US"/>
              <a:t>Proposed Trail Route</a:t>
            </a:r>
            <a:endParaRPr lang="en-US" dirty="0"/>
          </a:p>
        </p:txBody>
      </p:sp>
      <p:sp>
        <p:nvSpPr>
          <p:cNvPr id="4" name="Slide Number Placeholder 3">
            <a:extLst>
              <a:ext uri="{FF2B5EF4-FFF2-40B4-BE49-F238E27FC236}">
                <a16:creationId xmlns:a16="http://schemas.microsoft.com/office/drawing/2014/main" id="{8D6A8984-6EDA-5176-217D-18B73533E4F4}"/>
              </a:ext>
            </a:extLst>
          </p:cNvPr>
          <p:cNvSpPr>
            <a:spLocks noGrp="1"/>
          </p:cNvSpPr>
          <p:nvPr>
            <p:ph type="sldNum" sz="quarter" idx="4"/>
          </p:nvPr>
        </p:nvSpPr>
        <p:spPr/>
        <p:txBody>
          <a:bodyPr/>
          <a:lstStyle/>
          <a:p>
            <a:fld id="{514752F4-EDD2-47D8-87E6-E31AFEC1386A}" type="slidenum">
              <a:rPr lang="en-US" smtClean="0">
                <a:latin typeface="Univers Condensed Light" panose="020B0306020202040204" pitchFamily="34" charset="0"/>
              </a:rPr>
              <a:pPr/>
              <a:t>7</a:t>
            </a:fld>
            <a:r>
              <a:rPr lang="en-US"/>
              <a:t>	</a:t>
            </a:r>
            <a:endParaRPr lang="en-US" b="1"/>
          </a:p>
        </p:txBody>
      </p:sp>
      <p:sp>
        <p:nvSpPr>
          <p:cNvPr id="5" name="Text Placeholder 4">
            <a:extLst>
              <a:ext uri="{FF2B5EF4-FFF2-40B4-BE49-F238E27FC236}">
                <a16:creationId xmlns:a16="http://schemas.microsoft.com/office/drawing/2014/main" id="{D6D95B57-211A-5D6C-07B0-C3E29DE8C3D0}"/>
              </a:ext>
            </a:extLst>
          </p:cNvPr>
          <p:cNvSpPr>
            <a:spLocks noGrp="1"/>
          </p:cNvSpPr>
          <p:nvPr>
            <p:ph type="body" sz="quarter" idx="10"/>
          </p:nvPr>
        </p:nvSpPr>
        <p:spPr/>
        <p:txBody>
          <a:bodyPr/>
          <a:lstStyle/>
          <a:p>
            <a:r>
              <a:rPr lang="en-US" dirty="0"/>
              <a:t>Overall alternative preference</a:t>
            </a:r>
          </a:p>
        </p:txBody>
      </p:sp>
      <p:graphicFrame>
        <p:nvGraphicFramePr>
          <p:cNvPr id="20" name="Chart 19">
            <a:extLst>
              <a:ext uri="{FF2B5EF4-FFF2-40B4-BE49-F238E27FC236}">
                <a16:creationId xmlns:a16="http://schemas.microsoft.com/office/drawing/2014/main" id="{8E482254-36B8-D6D1-F613-EF534F30FF07}"/>
              </a:ext>
            </a:extLst>
          </p:cNvPr>
          <p:cNvGraphicFramePr>
            <a:graphicFrameLocks/>
          </p:cNvGraphicFramePr>
          <p:nvPr>
            <p:extLst>
              <p:ext uri="{D42A27DB-BD31-4B8C-83A1-F6EECF244321}">
                <p14:modId xmlns:p14="http://schemas.microsoft.com/office/powerpoint/2010/main" val="3271718846"/>
              </p:ext>
            </p:extLst>
          </p:nvPr>
        </p:nvGraphicFramePr>
        <p:xfrm>
          <a:off x="1314450" y="1395663"/>
          <a:ext cx="10301065" cy="6056086"/>
        </p:xfrm>
        <a:graphic>
          <a:graphicData uri="http://schemas.openxmlformats.org/drawingml/2006/chart">
            <c:chart xmlns:c="http://schemas.openxmlformats.org/drawingml/2006/chart" xmlns:r="http://schemas.openxmlformats.org/officeDocument/2006/relationships" r:id="rId2"/>
          </a:graphicData>
        </a:graphic>
      </p:graphicFrame>
      <p:sp>
        <p:nvSpPr>
          <p:cNvPr id="22" name="TextBox 21">
            <a:extLst>
              <a:ext uri="{FF2B5EF4-FFF2-40B4-BE49-F238E27FC236}">
                <a16:creationId xmlns:a16="http://schemas.microsoft.com/office/drawing/2014/main" id="{01BCEA5F-578C-CA73-6AC6-956E2F5D2907}"/>
              </a:ext>
            </a:extLst>
          </p:cNvPr>
          <p:cNvSpPr txBox="1"/>
          <p:nvPr/>
        </p:nvSpPr>
        <p:spPr>
          <a:xfrm>
            <a:off x="5721560" y="3138808"/>
            <a:ext cx="1579202" cy="769441"/>
          </a:xfrm>
          <a:prstGeom prst="rect">
            <a:avLst/>
          </a:prstGeom>
          <a:noFill/>
        </p:spPr>
        <p:txBody>
          <a:bodyPr wrap="square" rtlCol="0">
            <a:spAutoFit/>
          </a:bodyPr>
          <a:lstStyle/>
          <a:p>
            <a:r>
              <a:rPr lang="en-US" sz="4400" dirty="0">
                <a:latin typeface="+mj-lt"/>
              </a:rPr>
              <a:t>44%</a:t>
            </a:r>
          </a:p>
        </p:txBody>
      </p:sp>
      <p:sp>
        <p:nvSpPr>
          <p:cNvPr id="23" name="TextBox 22">
            <a:extLst>
              <a:ext uri="{FF2B5EF4-FFF2-40B4-BE49-F238E27FC236}">
                <a16:creationId xmlns:a16="http://schemas.microsoft.com/office/drawing/2014/main" id="{C477D992-1222-EE20-B748-55ED7CF86DE1}"/>
              </a:ext>
            </a:extLst>
          </p:cNvPr>
          <p:cNvSpPr txBox="1"/>
          <p:nvPr/>
        </p:nvSpPr>
        <p:spPr>
          <a:xfrm>
            <a:off x="5558260" y="5673108"/>
            <a:ext cx="1579202" cy="769441"/>
          </a:xfrm>
          <a:prstGeom prst="rect">
            <a:avLst/>
          </a:prstGeom>
          <a:noFill/>
        </p:spPr>
        <p:txBody>
          <a:bodyPr wrap="square" rtlCol="0">
            <a:spAutoFit/>
          </a:bodyPr>
          <a:lstStyle/>
          <a:p>
            <a:r>
              <a:rPr lang="en-US" sz="4400" dirty="0">
                <a:latin typeface="+mj-lt"/>
              </a:rPr>
              <a:t>36%</a:t>
            </a:r>
          </a:p>
        </p:txBody>
      </p:sp>
      <p:sp>
        <p:nvSpPr>
          <p:cNvPr id="24" name="TextBox 23">
            <a:extLst>
              <a:ext uri="{FF2B5EF4-FFF2-40B4-BE49-F238E27FC236}">
                <a16:creationId xmlns:a16="http://schemas.microsoft.com/office/drawing/2014/main" id="{DC24CFCD-83AC-C055-1831-8DB7F7877D02}"/>
              </a:ext>
            </a:extLst>
          </p:cNvPr>
          <p:cNvSpPr txBox="1"/>
          <p:nvPr/>
        </p:nvSpPr>
        <p:spPr>
          <a:xfrm>
            <a:off x="7941217" y="4038985"/>
            <a:ext cx="1579202" cy="769441"/>
          </a:xfrm>
          <a:prstGeom prst="rect">
            <a:avLst/>
          </a:prstGeom>
          <a:noFill/>
        </p:spPr>
        <p:txBody>
          <a:bodyPr wrap="square" rtlCol="0">
            <a:spAutoFit/>
          </a:bodyPr>
          <a:lstStyle/>
          <a:p>
            <a:r>
              <a:rPr lang="en-US" sz="4400" dirty="0">
                <a:latin typeface="+mj-lt"/>
              </a:rPr>
              <a:t>9%</a:t>
            </a:r>
          </a:p>
        </p:txBody>
      </p:sp>
      <p:sp>
        <p:nvSpPr>
          <p:cNvPr id="6" name="TextBox 5">
            <a:extLst>
              <a:ext uri="{FF2B5EF4-FFF2-40B4-BE49-F238E27FC236}">
                <a16:creationId xmlns:a16="http://schemas.microsoft.com/office/drawing/2014/main" id="{486C5810-2FFD-1C75-B6EE-66612CEF21DC}"/>
              </a:ext>
            </a:extLst>
          </p:cNvPr>
          <p:cNvSpPr txBox="1"/>
          <p:nvPr/>
        </p:nvSpPr>
        <p:spPr>
          <a:xfrm>
            <a:off x="7562061" y="4956725"/>
            <a:ext cx="1579202" cy="769441"/>
          </a:xfrm>
          <a:prstGeom prst="rect">
            <a:avLst/>
          </a:prstGeom>
          <a:noFill/>
        </p:spPr>
        <p:txBody>
          <a:bodyPr wrap="square" rtlCol="0">
            <a:spAutoFit/>
          </a:bodyPr>
          <a:lstStyle/>
          <a:p>
            <a:r>
              <a:rPr lang="en-US" sz="4400" dirty="0">
                <a:latin typeface="+mj-lt"/>
              </a:rPr>
              <a:t>11%</a:t>
            </a:r>
          </a:p>
        </p:txBody>
      </p:sp>
    </p:spTree>
    <p:extLst>
      <p:ext uri="{BB962C8B-B14F-4D97-AF65-F5344CB8AC3E}">
        <p14:creationId xmlns:p14="http://schemas.microsoft.com/office/powerpoint/2010/main" val="2810374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64E8F-6C32-694F-2A6F-0C3AE23AA53D}"/>
              </a:ext>
            </a:extLst>
          </p:cNvPr>
          <p:cNvSpPr>
            <a:spLocks noGrp="1"/>
          </p:cNvSpPr>
          <p:nvPr>
            <p:ph type="title"/>
          </p:nvPr>
        </p:nvSpPr>
        <p:spPr/>
        <p:txBody>
          <a:bodyPr/>
          <a:lstStyle/>
          <a:p>
            <a:r>
              <a:rPr lang="en-US" dirty="0"/>
              <a:t>Survey results</a:t>
            </a:r>
          </a:p>
        </p:txBody>
      </p:sp>
      <p:sp>
        <p:nvSpPr>
          <p:cNvPr id="3" name="Footer Placeholder 2">
            <a:extLst>
              <a:ext uri="{FF2B5EF4-FFF2-40B4-BE49-F238E27FC236}">
                <a16:creationId xmlns:a16="http://schemas.microsoft.com/office/drawing/2014/main" id="{73D1C013-FD7D-2B46-490B-7531E82AC638}"/>
              </a:ext>
            </a:extLst>
          </p:cNvPr>
          <p:cNvSpPr>
            <a:spLocks noGrp="1"/>
          </p:cNvSpPr>
          <p:nvPr>
            <p:ph type="ftr" sz="quarter" idx="3"/>
          </p:nvPr>
        </p:nvSpPr>
        <p:spPr/>
        <p:txBody>
          <a:bodyPr/>
          <a:lstStyle/>
          <a:p>
            <a:r>
              <a:rPr lang="en-US"/>
              <a:t>Proposed Trail Route</a:t>
            </a:r>
            <a:endParaRPr lang="en-US" dirty="0"/>
          </a:p>
        </p:txBody>
      </p:sp>
      <p:sp>
        <p:nvSpPr>
          <p:cNvPr id="4" name="Slide Number Placeholder 3">
            <a:extLst>
              <a:ext uri="{FF2B5EF4-FFF2-40B4-BE49-F238E27FC236}">
                <a16:creationId xmlns:a16="http://schemas.microsoft.com/office/drawing/2014/main" id="{27B9D68A-75E0-692D-4A48-B05A10152EBD}"/>
              </a:ext>
            </a:extLst>
          </p:cNvPr>
          <p:cNvSpPr>
            <a:spLocks noGrp="1"/>
          </p:cNvSpPr>
          <p:nvPr>
            <p:ph type="sldNum" sz="quarter" idx="4"/>
          </p:nvPr>
        </p:nvSpPr>
        <p:spPr/>
        <p:txBody>
          <a:bodyPr/>
          <a:lstStyle/>
          <a:p>
            <a:fld id="{514752F4-EDD2-47D8-87E6-E31AFEC1386A}" type="slidenum">
              <a:rPr lang="en-US" smtClean="0">
                <a:latin typeface="Univers Condensed Light" panose="020B0306020202040204" pitchFamily="34" charset="0"/>
              </a:rPr>
              <a:pPr/>
              <a:t>8</a:t>
            </a:fld>
            <a:r>
              <a:rPr lang="en-US"/>
              <a:t>	</a:t>
            </a:r>
            <a:endParaRPr lang="en-US" b="1"/>
          </a:p>
        </p:txBody>
      </p:sp>
      <p:sp>
        <p:nvSpPr>
          <p:cNvPr id="5" name="Text Placeholder 4">
            <a:extLst>
              <a:ext uri="{FF2B5EF4-FFF2-40B4-BE49-F238E27FC236}">
                <a16:creationId xmlns:a16="http://schemas.microsoft.com/office/drawing/2014/main" id="{BB3D66AD-1639-A011-77F4-54CA0B417CD2}"/>
              </a:ext>
            </a:extLst>
          </p:cNvPr>
          <p:cNvSpPr>
            <a:spLocks noGrp="1"/>
          </p:cNvSpPr>
          <p:nvPr>
            <p:ph type="body" sz="quarter" idx="10"/>
          </p:nvPr>
        </p:nvSpPr>
        <p:spPr/>
        <p:txBody>
          <a:bodyPr/>
          <a:lstStyle/>
          <a:p>
            <a:r>
              <a:rPr lang="en-US" dirty="0"/>
              <a:t>Corridor Direct favorite features</a:t>
            </a:r>
          </a:p>
        </p:txBody>
      </p:sp>
      <p:graphicFrame>
        <p:nvGraphicFramePr>
          <p:cNvPr id="6" name="Chart 5">
            <a:extLst>
              <a:ext uri="{FF2B5EF4-FFF2-40B4-BE49-F238E27FC236}">
                <a16:creationId xmlns:a16="http://schemas.microsoft.com/office/drawing/2014/main" id="{F7EC76EB-FDB1-8943-C7DD-D1E6F49A6B62}"/>
              </a:ext>
            </a:extLst>
          </p:cNvPr>
          <p:cNvGraphicFramePr>
            <a:graphicFrameLocks/>
          </p:cNvGraphicFramePr>
          <p:nvPr>
            <p:extLst>
              <p:ext uri="{D42A27DB-BD31-4B8C-83A1-F6EECF244321}">
                <p14:modId xmlns:p14="http://schemas.microsoft.com/office/powerpoint/2010/main" val="3361699652"/>
              </p:ext>
            </p:extLst>
          </p:nvPr>
        </p:nvGraphicFramePr>
        <p:xfrm>
          <a:off x="171827" y="1391195"/>
          <a:ext cx="13580749" cy="60605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12532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AA988-3F3E-FEAC-8618-0F1FBADD87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603D3F-0550-CCFA-4FF6-72B76A18AC0B}"/>
              </a:ext>
            </a:extLst>
          </p:cNvPr>
          <p:cNvSpPr>
            <a:spLocks noGrp="1"/>
          </p:cNvSpPr>
          <p:nvPr>
            <p:ph type="title"/>
          </p:nvPr>
        </p:nvSpPr>
        <p:spPr/>
        <p:txBody>
          <a:bodyPr/>
          <a:lstStyle/>
          <a:p>
            <a:r>
              <a:rPr lang="en-US" dirty="0"/>
              <a:t>Survey results</a:t>
            </a:r>
          </a:p>
        </p:txBody>
      </p:sp>
      <p:sp>
        <p:nvSpPr>
          <p:cNvPr id="3" name="Footer Placeholder 2">
            <a:extLst>
              <a:ext uri="{FF2B5EF4-FFF2-40B4-BE49-F238E27FC236}">
                <a16:creationId xmlns:a16="http://schemas.microsoft.com/office/drawing/2014/main" id="{CE9799A0-A1F3-45F4-26BD-E4E0245A7C15}"/>
              </a:ext>
            </a:extLst>
          </p:cNvPr>
          <p:cNvSpPr>
            <a:spLocks noGrp="1"/>
          </p:cNvSpPr>
          <p:nvPr>
            <p:ph type="ftr" sz="quarter" idx="3"/>
          </p:nvPr>
        </p:nvSpPr>
        <p:spPr/>
        <p:txBody>
          <a:bodyPr/>
          <a:lstStyle/>
          <a:p>
            <a:r>
              <a:rPr lang="en-US"/>
              <a:t>Proposed Trail Route</a:t>
            </a:r>
            <a:endParaRPr lang="en-US" dirty="0"/>
          </a:p>
        </p:txBody>
      </p:sp>
      <p:sp>
        <p:nvSpPr>
          <p:cNvPr id="4" name="Slide Number Placeholder 3">
            <a:extLst>
              <a:ext uri="{FF2B5EF4-FFF2-40B4-BE49-F238E27FC236}">
                <a16:creationId xmlns:a16="http://schemas.microsoft.com/office/drawing/2014/main" id="{005C178E-2B9F-A315-D60E-ECD5E78E6964}"/>
              </a:ext>
            </a:extLst>
          </p:cNvPr>
          <p:cNvSpPr>
            <a:spLocks noGrp="1"/>
          </p:cNvSpPr>
          <p:nvPr>
            <p:ph type="sldNum" sz="quarter" idx="4"/>
          </p:nvPr>
        </p:nvSpPr>
        <p:spPr/>
        <p:txBody>
          <a:bodyPr/>
          <a:lstStyle/>
          <a:p>
            <a:fld id="{514752F4-EDD2-47D8-87E6-E31AFEC1386A}" type="slidenum">
              <a:rPr lang="en-US" smtClean="0">
                <a:latin typeface="Univers Condensed Light" panose="020B0306020202040204" pitchFamily="34" charset="0"/>
              </a:rPr>
              <a:pPr/>
              <a:t>9</a:t>
            </a:fld>
            <a:r>
              <a:rPr lang="en-US"/>
              <a:t>	</a:t>
            </a:r>
            <a:endParaRPr lang="en-US" b="1"/>
          </a:p>
        </p:txBody>
      </p:sp>
      <p:sp>
        <p:nvSpPr>
          <p:cNvPr id="5" name="Text Placeholder 4">
            <a:extLst>
              <a:ext uri="{FF2B5EF4-FFF2-40B4-BE49-F238E27FC236}">
                <a16:creationId xmlns:a16="http://schemas.microsoft.com/office/drawing/2014/main" id="{E2BD610C-47C3-7C41-BC74-0CB6D5DFE3AE}"/>
              </a:ext>
            </a:extLst>
          </p:cNvPr>
          <p:cNvSpPr>
            <a:spLocks noGrp="1"/>
          </p:cNvSpPr>
          <p:nvPr>
            <p:ph type="body" sz="quarter" idx="10"/>
          </p:nvPr>
        </p:nvSpPr>
        <p:spPr/>
        <p:txBody>
          <a:bodyPr/>
          <a:lstStyle/>
          <a:p>
            <a:r>
              <a:rPr lang="en-US" dirty="0"/>
              <a:t>Greenway Link favorite features</a:t>
            </a:r>
          </a:p>
        </p:txBody>
      </p:sp>
      <p:graphicFrame>
        <p:nvGraphicFramePr>
          <p:cNvPr id="7" name="Chart 6">
            <a:extLst>
              <a:ext uri="{FF2B5EF4-FFF2-40B4-BE49-F238E27FC236}">
                <a16:creationId xmlns:a16="http://schemas.microsoft.com/office/drawing/2014/main" id="{AC19248F-5F62-4A00-9C5C-411790CDA703}"/>
              </a:ext>
            </a:extLst>
          </p:cNvPr>
          <p:cNvGraphicFramePr>
            <a:graphicFrameLocks/>
          </p:cNvGraphicFramePr>
          <p:nvPr>
            <p:extLst>
              <p:ext uri="{D42A27DB-BD31-4B8C-83A1-F6EECF244321}">
                <p14:modId xmlns:p14="http://schemas.microsoft.com/office/powerpoint/2010/main" val="3432957906"/>
              </p:ext>
            </p:extLst>
          </p:nvPr>
        </p:nvGraphicFramePr>
        <p:xfrm>
          <a:off x="228600" y="1421239"/>
          <a:ext cx="14401799" cy="620224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98942183"/>
      </p:ext>
    </p:extLst>
  </p:cSld>
  <p:clrMapOvr>
    <a:masterClrMapping/>
  </p:clrMapOvr>
</p:sld>
</file>

<file path=ppt/theme/theme1.xml><?xml version="1.0" encoding="utf-8"?>
<a:theme xmlns:a="http://schemas.openxmlformats.org/drawingml/2006/main" name="Office Theme">
  <a:themeElements>
    <a:clrScheme name="SG 2025 Color Update">
      <a:dk1>
        <a:srgbClr val="000000"/>
      </a:dk1>
      <a:lt1>
        <a:sysClr val="window" lastClr="FFFFFF"/>
      </a:lt1>
      <a:dk2>
        <a:srgbClr val="434142"/>
      </a:dk2>
      <a:lt2>
        <a:srgbClr val="878789"/>
      </a:lt2>
      <a:accent1>
        <a:srgbClr val="CC5615"/>
      </a:accent1>
      <a:accent2>
        <a:srgbClr val="0C8E5C"/>
      </a:accent2>
      <a:accent3>
        <a:srgbClr val="007EAA"/>
      </a:accent3>
      <a:accent4>
        <a:srgbClr val="6A67B7"/>
      </a:accent4>
      <a:accent5>
        <a:srgbClr val="E6B800"/>
      </a:accent5>
      <a:accent6>
        <a:srgbClr val="007EAA"/>
      </a:accent6>
      <a:hlink>
        <a:srgbClr val="434142"/>
      </a:hlink>
      <a:folHlink>
        <a:srgbClr val="2F9EB7"/>
      </a:folHlink>
    </a:clrScheme>
    <a:fontScheme name="SmithGroup">
      <a:majorFont>
        <a:latin typeface="Kapra Neue SemiBold Expanded"/>
        <a:ea typeface=""/>
        <a:cs typeface=""/>
      </a:majorFont>
      <a:minorFont>
        <a:latin typeface="Karl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G template.pptx" id="{21C4934B-8C3C-4DD7-B039-E4CBB6526A75}" vid="{A0F22171-8C64-4CE0-B49D-D046C3585F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dca3a69-8a9f-47aa-b6c3-a62f4003bbb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D371507456A03428CB965850820D503" ma:contentTypeVersion="12" ma:contentTypeDescription="Create a new document." ma:contentTypeScope="" ma:versionID="bf45b8f777bd4b98c8e3c88d1883d962">
  <xsd:schema xmlns:xsd="http://www.w3.org/2001/XMLSchema" xmlns:xs="http://www.w3.org/2001/XMLSchema" xmlns:p="http://schemas.microsoft.com/office/2006/metadata/properties" xmlns:ns2="7dca3a69-8a9f-47aa-b6c3-a62f4003bbb4" targetNamespace="http://schemas.microsoft.com/office/2006/metadata/properties" ma:root="true" ma:fieldsID="edaa987d10e9b84a5aaaab27a04de9e8" ns2:_="">
    <xsd:import namespace="7dca3a69-8a9f-47aa-b6c3-a62f4003bbb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lcf76f155ced4ddcb4097134ff3c332f"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ca3a69-8a9f-47aa-b6c3-a62f4003bb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4c86f94-c883-4176-8f0c-868129b8cfe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708ED25-C314-4BC5-A063-4DFE07E846E0}">
  <ds:schemaRefs>
    <ds:schemaRef ds:uri="7dca3a69-8a9f-47aa-b6c3-a62f4003bbb4"/>
    <ds:schemaRef ds:uri="a8dc3a16-6d94-4b2c-a45f-535f861f8f1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ECA5E64-988D-43C5-839B-5FFA56CFB6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ca3a69-8a9f-47aa-b6c3-a62f4003bb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31697D8-59AB-4663-A27B-C89CFF6EF08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SGPowerpoint</Template>
  <TotalTime>483</TotalTime>
  <Words>3440</Words>
  <Application>Microsoft Office PowerPoint</Application>
  <PresentationFormat>Custom</PresentationFormat>
  <Paragraphs>645</Paragraphs>
  <Slides>38</Slides>
  <Notes>6</Notes>
  <HiddenSlides>19</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38</vt:i4>
      </vt:variant>
    </vt:vector>
  </HeadingPairs>
  <TitlesOfParts>
    <vt:vector size="49" baseType="lpstr">
      <vt:lpstr>Univers 55</vt:lpstr>
      <vt:lpstr>Wingdings</vt:lpstr>
      <vt:lpstr>Calibri</vt:lpstr>
      <vt:lpstr>Univers Condensed</vt:lpstr>
      <vt:lpstr>Univers 47 Condensed Light</vt:lpstr>
      <vt:lpstr>Univers Condensed Light</vt:lpstr>
      <vt:lpstr>Gill Sans bold</vt:lpstr>
      <vt:lpstr>Karla</vt:lpstr>
      <vt:lpstr>Univers</vt:lpstr>
      <vt:lpstr>Arial</vt:lpstr>
      <vt:lpstr>Office Theme</vt:lpstr>
      <vt:lpstr>PrOPOSED TRAIL ROUTE</vt:lpstr>
      <vt:lpstr>Agenda</vt:lpstr>
      <vt:lpstr>Project timeline</vt:lpstr>
      <vt:lpstr>Round 2 engagement</vt:lpstr>
      <vt:lpstr>Draft alternatives summary</vt:lpstr>
      <vt:lpstr>Round 2 by the numbers</vt:lpstr>
      <vt:lpstr>Survey results</vt:lpstr>
      <vt:lpstr>Survey results</vt:lpstr>
      <vt:lpstr>Survey results</vt:lpstr>
      <vt:lpstr>Survey results</vt:lpstr>
      <vt:lpstr>Survey results</vt:lpstr>
      <vt:lpstr>What we heard</vt:lpstr>
      <vt:lpstr>comments on the alternatives</vt:lpstr>
      <vt:lpstr>comments on the alternatives</vt:lpstr>
      <vt:lpstr>comments on the alternatives</vt:lpstr>
      <vt:lpstr>Combining alternatives</vt:lpstr>
      <vt:lpstr>Round 2 summary</vt:lpstr>
      <vt:lpstr>Recommendations</vt:lpstr>
      <vt:lpstr>discussion</vt:lpstr>
      <vt:lpstr>introductions</vt:lpstr>
      <vt:lpstr>Project overview</vt:lpstr>
      <vt:lpstr>Project overview</vt:lpstr>
      <vt:lpstr>30th street corridor description</vt:lpstr>
      <vt:lpstr>Stakeholder feedback</vt:lpstr>
      <vt:lpstr>Stakeholder feedback</vt:lpstr>
      <vt:lpstr>Quality of life</vt:lpstr>
      <vt:lpstr>Local economy</vt:lpstr>
      <vt:lpstr>Connectivity &amp; wellness</vt:lpstr>
      <vt:lpstr>Environment &amp; sustainability</vt:lpstr>
      <vt:lpstr>Envisioning a future trail</vt:lpstr>
      <vt:lpstr>Stakeholder feedback</vt:lpstr>
      <vt:lpstr>Mapping exercise</vt:lpstr>
      <vt:lpstr>Summary of Key destinations</vt:lpstr>
      <vt:lpstr>alternatives overview</vt:lpstr>
      <vt:lpstr>Alternatives ranking criteria</vt:lpstr>
      <vt:lpstr>Corridor direct</vt:lpstr>
      <vt:lpstr>Greenway link</vt:lpstr>
      <vt:lpstr>Explore the neighborhoods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Cassie Goodwin</dc:creator>
  <cp:lastModifiedBy>Cassie Goodwin</cp:lastModifiedBy>
  <cp:revision>2</cp:revision>
  <cp:lastPrinted>2026-02-04T20:00:25Z</cp:lastPrinted>
  <dcterms:created xsi:type="dcterms:W3CDTF">2026-01-23T20:29:29Z</dcterms:created>
  <dcterms:modified xsi:type="dcterms:W3CDTF">2026-07-21T16:54:28Z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186800</vt:r8>
  </property>
  <property fmtid="{D5CDD505-2E9C-101B-9397-08002B2CF9AE}" pid="3" name="MediaServiceImageTags">
    <vt:lpwstr/>
  </property>
  <property fmtid="{D5CDD505-2E9C-101B-9397-08002B2CF9AE}" pid="4" name="ContentTypeId">
    <vt:lpwstr>0x010100CD371507456A03428CB965850820D503</vt:lpwstr>
  </property>
</Properties>
</file>