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handoutMasterIdLst>
    <p:handoutMasterId r:id="rId48"/>
  </p:handoutMasterIdLst>
  <p:sldIdLst>
    <p:sldId id="259" r:id="rId2"/>
    <p:sldId id="263" r:id="rId3"/>
    <p:sldId id="269" r:id="rId4"/>
    <p:sldId id="260" r:id="rId5"/>
    <p:sldId id="262" r:id="rId6"/>
    <p:sldId id="265" r:id="rId7"/>
    <p:sldId id="270" r:id="rId8"/>
    <p:sldId id="275" r:id="rId9"/>
    <p:sldId id="273" r:id="rId10"/>
    <p:sldId id="276" r:id="rId11"/>
    <p:sldId id="277" r:id="rId12"/>
    <p:sldId id="278" r:id="rId13"/>
    <p:sldId id="307" r:id="rId14"/>
    <p:sldId id="279" r:id="rId15"/>
    <p:sldId id="280" r:id="rId16"/>
    <p:sldId id="282" r:id="rId17"/>
    <p:sldId id="281" r:id="rId18"/>
    <p:sldId id="283" r:id="rId19"/>
    <p:sldId id="284" r:id="rId20"/>
    <p:sldId id="286" r:id="rId21"/>
    <p:sldId id="288" r:id="rId22"/>
    <p:sldId id="274" r:id="rId23"/>
    <p:sldId id="289" r:id="rId24"/>
    <p:sldId id="290" r:id="rId25"/>
    <p:sldId id="291" r:id="rId26"/>
    <p:sldId id="292" r:id="rId27"/>
    <p:sldId id="295" r:id="rId28"/>
    <p:sldId id="293" r:id="rId29"/>
    <p:sldId id="294" r:id="rId30"/>
    <p:sldId id="297" r:id="rId31"/>
    <p:sldId id="298" r:id="rId32"/>
    <p:sldId id="299" r:id="rId33"/>
    <p:sldId id="301" r:id="rId34"/>
    <p:sldId id="302" r:id="rId35"/>
    <p:sldId id="296" r:id="rId36"/>
    <p:sldId id="300" r:id="rId37"/>
    <p:sldId id="304" r:id="rId38"/>
    <p:sldId id="272" r:id="rId39"/>
    <p:sldId id="305" r:id="rId40"/>
    <p:sldId id="264" r:id="rId41"/>
    <p:sldId id="271" r:id="rId42"/>
    <p:sldId id="261" r:id="rId43"/>
    <p:sldId id="306" r:id="rId44"/>
    <p:sldId id="268" r:id="rId45"/>
    <p:sldId id="267"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E744FB-7A4F-446F-BD5C-9BB1D18752C9}" v="71" dt="2026-05-06T18:31:34.828"/>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76"/>
    <p:restoredTop sz="86418"/>
  </p:normalViewPr>
  <p:slideViewPr>
    <p:cSldViewPr snapToGrid="0" snapToObjects="1">
      <p:cViewPr varScale="1">
        <p:scale>
          <a:sx n="95" d="100"/>
          <a:sy n="95" d="100"/>
        </p:scale>
        <p:origin x="396" y="96"/>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99" d="100"/>
          <a:sy n="99" d="100"/>
        </p:scale>
        <p:origin x="3064" y="1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McElhatton" userId="2f92be79-0373-4385-927c-8b6eb636d2b2" providerId="ADAL" clId="{D627D979-FF6B-4A8C-AE63-6E15C3806487}"/>
    <pc:docChg chg="undo custSel addSld delSld modSld sldOrd">
      <pc:chgData name="Holly McElhatton" userId="2f92be79-0373-4385-927c-8b6eb636d2b2" providerId="ADAL" clId="{D627D979-FF6B-4A8C-AE63-6E15C3806487}" dt="2026-05-06T18:31:34.828" v="3512" actId="20577"/>
      <pc:docMkLst>
        <pc:docMk/>
      </pc:docMkLst>
      <pc:sldChg chg="modSp mod">
        <pc:chgData name="Holly McElhatton" userId="2f92be79-0373-4385-927c-8b6eb636d2b2" providerId="ADAL" clId="{D627D979-FF6B-4A8C-AE63-6E15C3806487}" dt="2026-04-29T19:55:53.573" v="2323" actId="20577"/>
        <pc:sldMkLst>
          <pc:docMk/>
          <pc:sldMk cId="1172990737" sldId="261"/>
        </pc:sldMkLst>
        <pc:spChg chg="mod">
          <ac:chgData name="Holly McElhatton" userId="2f92be79-0373-4385-927c-8b6eb636d2b2" providerId="ADAL" clId="{D627D979-FF6B-4A8C-AE63-6E15C3806487}" dt="2026-04-29T19:53:23.057" v="2303" actId="21"/>
          <ac:spMkLst>
            <pc:docMk/>
            <pc:sldMk cId="1172990737" sldId="261"/>
            <ac:spMk id="4" creationId="{1623C23A-C349-3CE0-5F8F-EFD707D6AF70}"/>
          </ac:spMkLst>
        </pc:spChg>
        <pc:spChg chg="mod">
          <ac:chgData name="Holly McElhatton" userId="2f92be79-0373-4385-927c-8b6eb636d2b2" providerId="ADAL" clId="{D627D979-FF6B-4A8C-AE63-6E15C3806487}" dt="2026-04-29T19:55:53.573" v="2323" actId="20577"/>
          <ac:spMkLst>
            <pc:docMk/>
            <pc:sldMk cId="1172990737" sldId="261"/>
            <ac:spMk id="5" creationId="{E56E1D51-CF78-9987-3AD5-CB779145D228}"/>
          </ac:spMkLst>
        </pc:spChg>
      </pc:sldChg>
      <pc:sldChg chg="modNotesTx">
        <pc:chgData name="Holly McElhatton" userId="2f92be79-0373-4385-927c-8b6eb636d2b2" providerId="ADAL" clId="{D627D979-FF6B-4A8C-AE63-6E15C3806487}" dt="2026-05-06T13:27:38.609" v="2733" actId="20577"/>
        <pc:sldMkLst>
          <pc:docMk/>
          <pc:sldMk cId="963443658" sldId="262"/>
        </pc:sldMkLst>
      </pc:sldChg>
      <pc:sldChg chg="modSp mod">
        <pc:chgData name="Holly McElhatton" userId="2f92be79-0373-4385-927c-8b6eb636d2b2" providerId="ADAL" clId="{D627D979-FF6B-4A8C-AE63-6E15C3806487}" dt="2026-04-29T19:37:04.454" v="2185" actId="20577"/>
        <pc:sldMkLst>
          <pc:docMk/>
          <pc:sldMk cId="2193508921" sldId="263"/>
        </pc:sldMkLst>
        <pc:spChg chg="mod">
          <ac:chgData name="Holly McElhatton" userId="2f92be79-0373-4385-927c-8b6eb636d2b2" providerId="ADAL" clId="{D627D979-FF6B-4A8C-AE63-6E15C3806487}" dt="2026-04-29T19:37:04.454" v="2185" actId="20577"/>
          <ac:spMkLst>
            <pc:docMk/>
            <pc:sldMk cId="2193508921" sldId="263"/>
            <ac:spMk id="3" creationId="{9E16F191-B63A-7114-1F05-428F04CE838E}"/>
          </ac:spMkLst>
        </pc:spChg>
      </pc:sldChg>
      <pc:sldChg chg="modSp mod">
        <pc:chgData name="Holly McElhatton" userId="2f92be79-0373-4385-927c-8b6eb636d2b2" providerId="ADAL" clId="{D627D979-FF6B-4A8C-AE63-6E15C3806487}" dt="2026-04-29T19:45:01.683" v="2249" actId="20577"/>
        <pc:sldMkLst>
          <pc:docMk/>
          <pc:sldMk cId="4069720995" sldId="264"/>
        </pc:sldMkLst>
        <pc:spChg chg="mod">
          <ac:chgData name="Holly McElhatton" userId="2f92be79-0373-4385-927c-8b6eb636d2b2" providerId="ADAL" clId="{D627D979-FF6B-4A8C-AE63-6E15C3806487}" dt="2026-04-29T19:45:01.683" v="2249" actId="20577"/>
          <ac:spMkLst>
            <pc:docMk/>
            <pc:sldMk cId="4069720995" sldId="264"/>
            <ac:spMk id="3" creationId="{853E3854-58A7-CE20-9FFE-B107C82FF9B0}"/>
          </ac:spMkLst>
        </pc:spChg>
        <pc:picChg chg="mod">
          <ac:chgData name="Holly McElhatton" userId="2f92be79-0373-4385-927c-8b6eb636d2b2" providerId="ADAL" clId="{D627D979-FF6B-4A8C-AE63-6E15C3806487}" dt="2026-04-29T19:35:43.441" v="2161" actId="1076"/>
          <ac:picMkLst>
            <pc:docMk/>
            <pc:sldMk cId="4069720995" sldId="264"/>
            <ac:picMk id="5" creationId="{DE67E53A-F70B-3B9B-B272-4C9C6B28307F}"/>
          </ac:picMkLst>
        </pc:picChg>
      </pc:sldChg>
      <pc:sldChg chg="modNotesTx">
        <pc:chgData name="Holly McElhatton" userId="2f92be79-0373-4385-927c-8b6eb636d2b2" providerId="ADAL" clId="{D627D979-FF6B-4A8C-AE63-6E15C3806487}" dt="2026-05-06T13:34:55.789" v="2742" actId="20577"/>
        <pc:sldMkLst>
          <pc:docMk/>
          <pc:sldMk cId="3393680082" sldId="265"/>
        </pc:sldMkLst>
      </pc:sldChg>
      <pc:sldChg chg="modSp mod">
        <pc:chgData name="Holly McElhatton" userId="2f92be79-0373-4385-927c-8b6eb636d2b2" providerId="ADAL" clId="{D627D979-FF6B-4A8C-AE63-6E15C3806487}" dt="2026-05-06T13:23:08.537" v="2731" actId="20577"/>
        <pc:sldMkLst>
          <pc:docMk/>
          <pc:sldMk cId="3548005249" sldId="269"/>
        </pc:sldMkLst>
        <pc:spChg chg="mod">
          <ac:chgData name="Holly McElhatton" userId="2f92be79-0373-4385-927c-8b6eb636d2b2" providerId="ADAL" clId="{D627D979-FF6B-4A8C-AE63-6E15C3806487}" dt="2026-05-06T13:23:08.537" v="2731" actId="20577"/>
          <ac:spMkLst>
            <pc:docMk/>
            <pc:sldMk cId="3548005249" sldId="269"/>
            <ac:spMk id="3" creationId="{2132FD17-6E1E-E933-10DA-7695337CA5AD}"/>
          </ac:spMkLst>
        </pc:spChg>
      </pc:sldChg>
      <pc:sldChg chg="modSp mod modNotesTx">
        <pc:chgData name="Holly McElhatton" userId="2f92be79-0373-4385-927c-8b6eb636d2b2" providerId="ADAL" clId="{D627D979-FF6B-4A8C-AE63-6E15C3806487}" dt="2026-05-06T13:45:17.884" v="2783" actId="20577"/>
        <pc:sldMkLst>
          <pc:docMk/>
          <pc:sldMk cId="129385641" sldId="270"/>
        </pc:sldMkLst>
        <pc:spChg chg="mod">
          <ac:chgData name="Holly McElhatton" userId="2f92be79-0373-4385-927c-8b6eb636d2b2" providerId="ADAL" clId="{D627D979-FF6B-4A8C-AE63-6E15C3806487}" dt="2026-05-06T13:43:07.765" v="2780" actId="20577"/>
          <ac:spMkLst>
            <pc:docMk/>
            <pc:sldMk cId="129385641" sldId="270"/>
            <ac:spMk id="3" creationId="{058A8D67-32DD-DD92-90BC-3A7F3B62CB0D}"/>
          </ac:spMkLst>
        </pc:spChg>
      </pc:sldChg>
      <pc:sldChg chg="modSp mod ord">
        <pc:chgData name="Holly McElhatton" userId="2f92be79-0373-4385-927c-8b6eb636d2b2" providerId="ADAL" clId="{D627D979-FF6B-4A8C-AE63-6E15C3806487}" dt="2026-04-29T19:52:14.539" v="2278" actId="255"/>
        <pc:sldMkLst>
          <pc:docMk/>
          <pc:sldMk cId="214802543" sldId="271"/>
        </pc:sldMkLst>
        <pc:spChg chg="mod">
          <ac:chgData name="Holly McElhatton" userId="2f92be79-0373-4385-927c-8b6eb636d2b2" providerId="ADAL" clId="{D627D979-FF6B-4A8C-AE63-6E15C3806487}" dt="2026-04-29T19:52:14.539" v="2278" actId="255"/>
          <ac:spMkLst>
            <pc:docMk/>
            <pc:sldMk cId="214802543" sldId="271"/>
            <ac:spMk id="3" creationId="{C40E3F2A-CEF1-8E7B-FC22-3A4EEE4E245E}"/>
          </ac:spMkLst>
        </pc:spChg>
      </pc:sldChg>
      <pc:sldChg chg="addSp delSp modSp mod ord">
        <pc:chgData name="Holly McElhatton" userId="2f92be79-0373-4385-927c-8b6eb636d2b2" providerId="ADAL" clId="{D627D979-FF6B-4A8C-AE63-6E15C3806487}" dt="2026-05-01T16:22:36.405" v="2728"/>
        <pc:sldMkLst>
          <pc:docMk/>
          <pc:sldMk cId="1165409646" sldId="272"/>
        </pc:sldMkLst>
        <pc:spChg chg="mod">
          <ac:chgData name="Holly McElhatton" userId="2f92be79-0373-4385-927c-8b6eb636d2b2" providerId="ADAL" clId="{D627D979-FF6B-4A8C-AE63-6E15C3806487}" dt="2026-04-29T19:45:34.663" v="2250" actId="255"/>
          <ac:spMkLst>
            <pc:docMk/>
            <pc:sldMk cId="1165409646" sldId="272"/>
            <ac:spMk id="3" creationId="{CAC37263-1374-5115-CA04-724911666E85}"/>
          </ac:spMkLst>
        </pc:spChg>
      </pc:sldChg>
      <pc:sldChg chg="modAnim">
        <pc:chgData name="Holly McElhatton" userId="2f92be79-0373-4385-927c-8b6eb636d2b2" providerId="ADAL" clId="{D627D979-FF6B-4A8C-AE63-6E15C3806487}" dt="2026-04-29T19:58:59.812" v="2326"/>
        <pc:sldMkLst>
          <pc:docMk/>
          <pc:sldMk cId="2777521998" sldId="275"/>
        </pc:sldMkLst>
      </pc:sldChg>
      <pc:sldChg chg="modSp mod">
        <pc:chgData name="Holly McElhatton" userId="2f92be79-0373-4385-927c-8b6eb636d2b2" providerId="ADAL" clId="{D627D979-FF6B-4A8C-AE63-6E15C3806487}" dt="2026-05-06T13:53:51.296" v="2784" actId="13926"/>
        <pc:sldMkLst>
          <pc:docMk/>
          <pc:sldMk cId="3256676220" sldId="276"/>
        </pc:sldMkLst>
        <pc:spChg chg="mod">
          <ac:chgData name="Holly McElhatton" userId="2f92be79-0373-4385-927c-8b6eb636d2b2" providerId="ADAL" clId="{D627D979-FF6B-4A8C-AE63-6E15C3806487}" dt="2026-05-06T13:53:51.296" v="2784" actId="13926"/>
          <ac:spMkLst>
            <pc:docMk/>
            <pc:sldMk cId="3256676220" sldId="276"/>
            <ac:spMk id="3" creationId="{9F8D30AA-2E84-5779-0DED-3EFFB5CB0491}"/>
          </ac:spMkLst>
        </pc:spChg>
      </pc:sldChg>
      <pc:sldChg chg="modSp mod">
        <pc:chgData name="Holly McElhatton" userId="2f92be79-0373-4385-927c-8b6eb636d2b2" providerId="ADAL" clId="{D627D979-FF6B-4A8C-AE63-6E15C3806487}" dt="2026-05-01T15:22:28.383" v="2338" actId="13926"/>
        <pc:sldMkLst>
          <pc:docMk/>
          <pc:sldMk cId="487360267" sldId="277"/>
        </pc:sldMkLst>
        <pc:spChg chg="mod">
          <ac:chgData name="Holly McElhatton" userId="2f92be79-0373-4385-927c-8b6eb636d2b2" providerId="ADAL" clId="{D627D979-FF6B-4A8C-AE63-6E15C3806487}" dt="2026-05-01T15:22:28.383" v="2338" actId="13926"/>
          <ac:spMkLst>
            <pc:docMk/>
            <pc:sldMk cId="487360267" sldId="277"/>
            <ac:spMk id="3" creationId="{F29B5D2A-76BF-C10E-3AFF-60F0617D34B6}"/>
          </ac:spMkLst>
        </pc:spChg>
      </pc:sldChg>
      <pc:sldChg chg="modSp mod">
        <pc:chgData name="Holly McElhatton" userId="2f92be79-0373-4385-927c-8b6eb636d2b2" providerId="ADAL" clId="{D627D979-FF6B-4A8C-AE63-6E15C3806487}" dt="2026-05-01T15:24:43.169" v="2341" actId="13926"/>
        <pc:sldMkLst>
          <pc:docMk/>
          <pc:sldMk cId="2136252609" sldId="278"/>
        </pc:sldMkLst>
        <pc:spChg chg="mod">
          <ac:chgData name="Holly McElhatton" userId="2f92be79-0373-4385-927c-8b6eb636d2b2" providerId="ADAL" clId="{D627D979-FF6B-4A8C-AE63-6E15C3806487}" dt="2026-05-01T15:24:43.169" v="2341" actId="13926"/>
          <ac:spMkLst>
            <pc:docMk/>
            <pc:sldMk cId="2136252609" sldId="278"/>
            <ac:spMk id="3" creationId="{A9575C60-6D6C-C959-2394-68E1C7132A34}"/>
          </ac:spMkLst>
        </pc:spChg>
      </pc:sldChg>
      <pc:sldChg chg="modSp mod modNotesTx">
        <pc:chgData name="Holly McElhatton" userId="2f92be79-0373-4385-927c-8b6eb636d2b2" providerId="ADAL" clId="{D627D979-FF6B-4A8C-AE63-6E15C3806487}" dt="2026-05-06T14:12:28.467" v="3394" actId="20577"/>
        <pc:sldMkLst>
          <pc:docMk/>
          <pc:sldMk cId="654462902" sldId="279"/>
        </pc:sldMkLst>
        <pc:spChg chg="mod">
          <ac:chgData name="Holly McElhatton" userId="2f92be79-0373-4385-927c-8b6eb636d2b2" providerId="ADAL" clId="{D627D979-FF6B-4A8C-AE63-6E15C3806487}" dt="2026-05-06T14:12:28.467" v="3394" actId="20577"/>
          <ac:spMkLst>
            <pc:docMk/>
            <pc:sldMk cId="654462902" sldId="279"/>
            <ac:spMk id="3" creationId="{493483C3-9B36-793E-54E6-673596CECF7A}"/>
          </ac:spMkLst>
        </pc:spChg>
      </pc:sldChg>
      <pc:sldChg chg="modSp mod">
        <pc:chgData name="Holly McElhatton" userId="2f92be79-0373-4385-927c-8b6eb636d2b2" providerId="ADAL" clId="{D627D979-FF6B-4A8C-AE63-6E15C3806487}" dt="2026-05-06T14:15:13.243" v="3402" actId="6549"/>
        <pc:sldMkLst>
          <pc:docMk/>
          <pc:sldMk cId="763638326" sldId="280"/>
        </pc:sldMkLst>
        <pc:spChg chg="mod">
          <ac:chgData name="Holly McElhatton" userId="2f92be79-0373-4385-927c-8b6eb636d2b2" providerId="ADAL" clId="{D627D979-FF6B-4A8C-AE63-6E15C3806487}" dt="2026-05-06T14:15:13.243" v="3402" actId="6549"/>
          <ac:spMkLst>
            <pc:docMk/>
            <pc:sldMk cId="763638326" sldId="280"/>
            <ac:spMk id="3" creationId="{3C55E20F-D019-8D03-0805-0C7B1029A96F}"/>
          </ac:spMkLst>
        </pc:spChg>
      </pc:sldChg>
      <pc:sldChg chg="modSp mod">
        <pc:chgData name="Holly McElhatton" userId="2f92be79-0373-4385-927c-8b6eb636d2b2" providerId="ADAL" clId="{D627D979-FF6B-4A8C-AE63-6E15C3806487}" dt="2026-05-01T15:38:32.785" v="2587" actId="6549"/>
        <pc:sldMkLst>
          <pc:docMk/>
          <pc:sldMk cId="3262636997" sldId="281"/>
        </pc:sldMkLst>
        <pc:spChg chg="mod">
          <ac:chgData name="Holly McElhatton" userId="2f92be79-0373-4385-927c-8b6eb636d2b2" providerId="ADAL" clId="{D627D979-FF6B-4A8C-AE63-6E15C3806487}" dt="2026-05-01T15:38:32.785" v="2587" actId="6549"/>
          <ac:spMkLst>
            <pc:docMk/>
            <pc:sldMk cId="3262636997" sldId="281"/>
            <ac:spMk id="3" creationId="{82A8C864-0C1B-36F3-3C22-44BBED26A924}"/>
          </ac:spMkLst>
        </pc:spChg>
      </pc:sldChg>
      <pc:sldChg chg="modSp mod">
        <pc:chgData name="Holly McElhatton" userId="2f92be79-0373-4385-927c-8b6eb636d2b2" providerId="ADAL" clId="{D627D979-FF6B-4A8C-AE63-6E15C3806487}" dt="2026-05-06T18:24:16.292" v="3472" actId="20577"/>
        <pc:sldMkLst>
          <pc:docMk/>
          <pc:sldMk cId="1410912982" sldId="282"/>
        </pc:sldMkLst>
        <pc:spChg chg="mod">
          <ac:chgData name="Holly McElhatton" userId="2f92be79-0373-4385-927c-8b6eb636d2b2" providerId="ADAL" clId="{D627D979-FF6B-4A8C-AE63-6E15C3806487}" dt="2026-05-06T18:24:16.292" v="3472" actId="20577"/>
          <ac:spMkLst>
            <pc:docMk/>
            <pc:sldMk cId="1410912982" sldId="282"/>
            <ac:spMk id="3" creationId="{88FB5C64-A829-D213-86AD-73AF08E85F05}"/>
          </ac:spMkLst>
        </pc:spChg>
      </pc:sldChg>
      <pc:sldChg chg="modSp mod">
        <pc:chgData name="Holly McElhatton" userId="2f92be79-0373-4385-927c-8b6eb636d2b2" providerId="ADAL" clId="{D627D979-FF6B-4A8C-AE63-6E15C3806487}" dt="2026-05-01T15:39:02.839" v="2612" actId="20577"/>
        <pc:sldMkLst>
          <pc:docMk/>
          <pc:sldMk cId="167950239" sldId="283"/>
        </pc:sldMkLst>
        <pc:spChg chg="mod">
          <ac:chgData name="Holly McElhatton" userId="2f92be79-0373-4385-927c-8b6eb636d2b2" providerId="ADAL" clId="{D627D979-FF6B-4A8C-AE63-6E15C3806487}" dt="2026-05-01T15:39:02.839" v="2612" actId="20577"/>
          <ac:spMkLst>
            <pc:docMk/>
            <pc:sldMk cId="167950239" sldId="283"/>
            <ac:spMk id="3" creationId="{CD1A4E78-B27F-998A-8505-B1FD7682A529}"/>
          </ac:spMkLst>
        </pc:spChg>
      </pc:sldChg>
      <pc:sldChg chg="modSp mod">
        <pc:chgData name="Holly McElhatton" userId="2f92be79-0373-4385-927c-8b6eb636d2b2" providerId="ADAL" clId="{D627D979-FF6B-4A8C-AE63-6E15C3806487}" dt="2026-05-01T15:40:46.025" v="2615" actId="20577"/>
        <pc:sldMkLst>
          <pc:docMk/>
          <pc:sldMk cId="478210287" sldId="286"/>
        </pc:sldMkLst>
        <pc:spChg chg="mod">
          <ac:chgData name="Holly McElhatton" userId="2f92be79-0373-4385-927c-8b6eb636d2b2" providerId="ADAL" clId="{D627D979-FF6B-4A8C-AE63-6E15C3806487}" dt="2026-05-01T15:40:46.025" v="2615" actId="20577"/>
          <ac:spMkLst>
            <pc:docMk/>
            <pc:sldMk cId="478210287" sldId="286"/>
            <ac:spMk id="2" creationId="{9EE27BD3-5C65-7883-2693-D4881C8DFB5B}"/>
          </ac:spMkLst>
        </pc:spChg>
      </pc:sldChg>
      <pc:sldChg chg="addSp delSp modSp mod">
        <pc:chgData name="Holly McElhatton" userId="2f92be79-0373-4385-927c-8b6eb636d2b2" providerId="ADAL" clId="{D627D979-FF6B-4A8C-AE63-6E15C3806487}" dt="2026-05-06T18:29:18.346" v="3478" actId="1076"/>
        <pc:sldMkLst>
          <pc:docMk/>
          <pc:sldMk cId="1167747764" sldId="288"/>
        </pc:sldMkLst>
        <pc:spChg chg="mod ord">
          <ac:chgData name="Holly McElhatton" userId="2f92be79-0373-4385-927c-8b6eb636d2b2" providerId="ADAL" clId="{D627D979-FF6B-4A8C-AE63-6E15C3806487}" dt="2026-05-06T15:21:11.830" v="3424" actId="1076"/>
          <ac:spMkLst>
            <pc:docMk/>
            <pc:sldMk cId="1167747764" sldId="288"/>
            <ac:spMk id="2" creationId="{D109CFBD-EB2D-363A-E01C-86B96E98277F}"/>
          </ac:spMkLst>
        </pc:spChg>
        <pc:picChg chg="add del mod">
          <ac:chgData name="Holly McElhatton" userId="2f92be79-0373-4385-927c-8b6eb636d2b2" providerId="ADAL" clId="{D627D979-FF6B-4A8C-AE63-6E15C3806487}" dt="2026-05-06T15:19:49.223" v="3415" actId="478"/>
          <ac:picMkLst>
            <pc:docMk/>
            <pc:sldMk cId="1167747764" sldId="288"/>
            <ac:picMk id="4" creationId="{29D6AFB6-B82D-7D30-EC5F-29DDA714D5ED}"/>
          </ac:picMkLst>
        </pc:picChg>
        <pc:picChg chg="add mod">
          <ac:chgData name="Holly McElhatton" userId="2f92be79-0373-4385-927c-8b6eb636d2b2" providerId="ADAL" clId="{D627D979-FF6B-4A8C-AE63-6E15C3806487}" dt="2026-05-06T18:29:18.346" v="3478" actId="1076"/>
          <ac:picMkLst>
            <pc:docMk/>
            <pc:sldMk cId="1167747764" sldId="288"/>
            <ac:picMk id="4" creationId="{CC0EA603-A469-BE26-0C40-3051D5719A25}"/>
          </ac:picMkLst>
        </pc:picChg>
        <pc:picChg chg="add del mod">
          <ac:chgData name="Holly McElhatton" userId="2f92be79-0373-4385-927c-8b6eb636d2b2" providerId="ADAL" clId="{D627D979-FF6B-4A8C-AE63-6E15C3806487}" dt="2026-05-06T18:28:44.830" v="3473" actId="478"/>
          <ac:picMkLst>
            <pc:docMk/>
            <pc:sldMk cId="1167747764" sldId="288"/>
            <ac:picMk id="6" creationId="{27997BBA-DD83-DA3E-6B78-6DF59B0AE8F8}"/>
          </ac:picMkLst>
        </pc:picChg>
        <pc:picChg chg="del">
          <ac:chgData name="Holly McElhatton" userId="2f92be79-0373-4385-927c-8b6eb636d2b2" providerId="ADAL" clId="{D627D979-FF6B-4A8C-AE63-6E15C3806487}" dt="2026-05-06T15:14:06.415" v="3403" actId="478"/>
          <ac:picMkLst>
            <pc:docMk/>
            <pc:sldMk cId="1167747764" sldId="288"/>
            <ac:picMk id="7" creationId="{6839DE66-84C8-942C-D7F5-876C77C3878C}"/>
          </ac:picMkLst>
        </pc:picChg>
      </pc:sldChg>
      <pc:sldChg chg="modSp mod modAnim">
        <pc:chgData name="Holly McElhatton" userId="2f92be79-0373-4385-927c-8b6eb636d2b2" providerId="ADAL" clId="{D627D979-FF6B-4A8C-AE63-6E15C3806487}" dt="2026-05-06T18:31:34.828" v="3512" actId="20577"/>
        <pc:sldMkLst>
          <pc:docMk/>
          <pc:sldMk cId="1254691692" sldId="289"/>
        </pc:sldMkLst>
        <pc:spChg chg="mod">
          <ac:chgData name="Holly McElhatton" userId="2f92be79-0373-4385-927c-8b6eb636d2b2" providerId="ADAL" clId="{D627D979-FF6B-4A8C-AE63-6E15C3806487}" dt="2026-05-01T15:48:39.089" v="2619" actId="20577"/>
          <ac:spMkLst>
            <pc:docMk/>
            <pc:sldMk cId="1254691692" sldId="289"/>
            <ac:spMk id="2" creationId="{1B612A53-30C9-91E9-A527-2EDC779EBF15}"/>
          </ac:spMkLst>
        </pc:spChg>
        <pc:spChg chg="mod">
          <ac:chgData name="Holly McElhatton" userId="2f92be79-0373-4385-927c-8b6eb636d2b2" providerId="ADAL" clId="{D627D979-FF6B-4A8C-AE63-6E15C3806487}" dt="2026-05-06T18:31:34.828" v="3512" actId="20577"/>
          <ac:spMkLst>
            <pc:docMk/>
            <pc:sldMk cId="1254691692" sldId="289"/>
            <ac:spMk id="3" creationId="{6B7B516D-5C31-713C-8AAE-C6CB0A8C9118}"/>
          </ac:spMkLst>
        </pc:spChg>
      </pc:sldChg>
      <pc:sldChg chg="modSp mod">
        <pc:chgData name="Holly McElhatton" userId="2f92be79-0373-4385-927c-8b6eb636d2b2" providerId="ADAL" clId="{D627D979-FF6B-4A8C-AE63-6E15C3806487}" dt="2026-05-01T15:55:56.561" v="2660" actId="20577"/>
        <pc:sldMkLst>
          <pc:docMk/>
          <pc:sldMk cId="1693836281" sldId="292"/>
        </pc:sldMkLst>
        <pc:spChg chg="mod">
          <ac:chgData name="Holly McElhatton" userId="2f92be79-0373-4385-927c-8b6eb636d2b2" providerId="ADAL" clId="{D627D979-FF6B-4A8C-AE63-6E15C3806487}" dt="2026-05-01T15:55:56.561" v="2660" actId="20577"/>
          <ac:spMkLst>
            <pc:docMk/>
            <pc:sldMk cId="1693836281" sldId="292"/>
            <ac:spMk id="2" creationId="{3D2B6CE0-BE5C-A6C5-1156-892D2B76F2C1}"/>
          </ac:spMkLst>
        </pc:spChg>
      </pc:sldChg>
      <pc:sldChg chg="modSp mod">
        <pc:chgData name="Holly McElhatton" userId="2f92be79-0373-4385-927c-8b6eb636d2b2" providerId="ADAL" clId="{D627D979-FF6B-4A8C-AE63-6E15C3806487}" dt="2026-05-01T15:59:55.533" v="2661" actId="6549"/>
        <pc:sldMkLst>
          <pc:docMk/>
          <pc:sldMk cId="101396393" sldId="293"/>
        </pc:sldMkLst>
        <pc:spChg chg="mod">
          <ac:chgData name="Holly McElhatton" userId="2f92be79-0373-4385-927c-8b6eb636d2b2" providerId="ADAL" clId="{D627D979-FF6B-4A8C-AE63-6E15C3806487}" dt="2026-05-01T15:59:55.533" v="2661" actId="6549"/>
          <ac:spMkLst>
            <pc:docMk/>
            <pc:sldMk cId="101396393" sldId="293"/>
            <ac:spMk id="3" creationId="{13CEBE95-E445-C884-55CD-80B5BDC5E1FA}"/>
          </ac:spMkLst>
        </pc:spChg>
      </pc:sldChg>
      <pc:sldChg chg="modSp mod ord modAnim">
        <pc:chgData name="Holly McElhatton" userId="2f92be79-0373-4385-927c-8b6eb636d2b2" providerId="ADAL" clId="{D627D979-FF6B-4A8C-AE63-6E15C3806487}" dt="2026-04-29T14:41:07.156" v="544"/>
        <pc:sldMkLst>
          <pc:docMk/>
          <pc:sldMk cId="2672170458" sldId="294"/>
        </pc:sldMkLst>
        <pc:spChg chg="mod">
          <ac:chgData name="Holly McElhatton" userId="2f92be79-0373-4385-927c-8b6eb636d2b2" providerId="ADAL" clId="{D627D979-FF6B-4A8C-AE63-6E15C3806487}" dt="2026-04-28T18:58:37.506" v="52" actId="20577"/>
          <ac:spMkLst>
            <pc:docMk/>
            <pc:sldMk cId="2672170458" sldId="294"/>
            <ac:spMk id="2" creationId="{633500D4-34C3-FBB1-C861-31D9982D2BE6}"/>
          </ac:spMkLst>
        </pc:spChg>
        <pc:spChg chg="mod">
          <ac:chgData name="Holly McElhatton" userId="2f92be79-0373-4385-927c-8b6eb636d2b2" providerId="ADAL" clId="{D627D979-FF6B-4A8C-AE63-6E15C3806487}" dt="2026-04-29T14:40:52.285" v="543" actId="20577"/>
          <ac:spMkLst>
            <pc:docMk/>
            <pc:sldMk cId="2672170458" sldId="294"/>
            <ac:spMk id="3" creationId="{552D309D-9008-8A58-94AD-65695A79D4A2}"/>
          </ac:spMkLst>
        </pc:spChg>
      </pc:sldChg>
      <pc:sldChg chg="addSp delSp modSp mod ord">
        <pc:chgData name="Holly McElhatton" userId="2f92be79-0373-4385-927c-8b6eb636d2b2" providerId="ADAL" clId="{D627D979-FF6B-4A8C-AE63-6E15C3806487}" dt="2026-04-28T19:56:42.190" v="278" actId="20577"/>
        <pc:sldMkLst>
          <pc:docMk/>
          <pc:sldMk cId="1734545648" sldId="295"/>
        </pc:sldMkLst>
        <pc:spChg chg="mod">
          <ac:chgData name="Holly McElhatton" userId="2f92be79-0373-4385-927c-8b6eb636d2b2" providerId="ADAL" clId="{D627D979-FF6B-4A8C-AE63-6E15C3806487}" dt="2026-04-28T19:46:55.485" v="181" actId="20577"/>
          <ac:spMkLst>
            <pc:docMk/>
            <pc:sldMk cId="1734545648" sldId="295"/>
            <ac:spMk id="2" creationId="{7AEE5507-5A25-01E0-1039-2FC6184ED808}"/>
          </ac:spMkLst>
        </pc:spChg>
        <pc:spChg chg="mod">
          <ac:chgData name="Holly McElhatton" userId="2f92be79-0373-4385-927c-8b6eb636d2b2" providerId="ADAL" clId="{D627D979-FF6B-4A8C-AE63-6E15C3806487}" dt="2026-04-28T19:56:42.190" v="278" actId="20577"/>
          <ac:spMkLst>
            <pc:docMk/>
            <pc:sldMk cId="1734545648" sldId="295"/>
            <ac:spMk id="3" creationId="{60F556B2-DC64-0DAC-F5D7-64A558E695FD}"/>
          </ac:spMkLst>
        </pc:spChg>
      </pc:sldChg>
      <pc:sldChg chg="modSp new mod modAnim">
        <pc:chgData name="Holly McElhatton" userId="2f92be79-0373-4385-927c-8b6eb636d2b2" providerId="ADAL" clId="{D627D979-FF6B-4A8C-AE63-6E15C3806487}" dt="2026-04-29T18:28:56.608" v="1740"/>
        <pc:sldMkLst>
          <pc:docMk/>
          <pc:sldMk cId="2776340247" sldId="296"/>
        </pc:sldMkLst>
        <pc:spChg chg="mod">
          <ac:chgData name="Holly McElhatton" userId="2f92be79-0373-4385-927c-8b6eb636d2b2" providerId="ADAL" clId="{D627D979-FF6B-4A8C-AE63-6E15C3806487}" dt="2026-04-29T18:21:36.935" v="1508" actId="20577"/>
          <ac:spMkLst>
            <pc:docMk/>
            <pc:sldMk cId="2776340247" sldId="296"/>
            <ac:spMk id="2" creationId="{352AE0DF-2C66-AED3-F37F-CF2C5B1F5883}"/>
          </ac:spMkLst>
        </pc:spChg>
        <pc:spChg chg="mod">
          <ac:chgData name="Holly McElhatton" userId="2f92be79-0373-4385-927c-8b6eb636d2b2" providerId="ADAL" clId="{D627D979-FF6B-4A8C-AE63-6E15C3806487}" dt="2026-04-29T18:28:33.229" v="1738" actId="20577"/>
          <ac:spMkLst>
            <pc:docMk/>
            <pc:sldMk cId="2776340247" sldId="296"/>
            <ac:spMk id="3" creationId="{CF5D3D0B-B3FB-B7A4-AEAB-B583E184A500}"/>
          </ac:spMkLst>
        </pc:spChg>
      </pc:sldChg>
      <pc:sldChg chg="modSp add mod ord">
        <pc:chgData name="Holly McElhatton" userId="2f92be79-0373-4385-927c-8b6eb636d2b2" providerId="ADAL" clId="{D627D979-FF6B-4A8C-AE63-6E15C3806487}" dt="2026-04-29T14:58:50.594" v="591" actId="5793"/>
        <pc:sldMkLst>
          <pc:docMk/>
          <pc:sldMk cId="2118912669" sldId="297"/>
        </pc:sldMkLst>
        <pc:spChg chg="mod">
          <ac:chgData name="Holly McElhatton" userId="2f92be79-0373-4385-927c-8b6eb636d2b2" providerId="ADAL" clId="{D627D979-FF6B-4A8C-AE63-6E15C3806487}" dt="2026-04-29T14:58:50.594" v="591" actId="5793"/>
          <ac:spMkLst>
            <pc:docMk/>
            <pc:sldMk cId="2118912669" sldId="297"/>
            <ac:spMk id="3" creationId="{95BFECA3-4A51-25A4-30DF-89D45C755CC7}"/>
          </ac:spMkLst>
        </pc:spChg>
      </pc:sldChg>
      <pc:sldChg chg="modSp add mod ord modNotesTx">
        <pc:chgData name="Holly McElhatton" userId="2f92be79-0373-4385-927c-8b6eb636d2b2" providerId="ADAL" clId="{D627D979-FF6B-4A8C-AE63-6E15C3806487}" dt="2026-05-06T16:48:07.213" v="3426" actId="20577"/>
        <pc:sldMkLst>
          <pc:docMk/>
          <pc:sldMk cId="3558975132" sldId="298"/>
        </pc:sldMkLst>
        <pc:spChg chg="mod">
          <ac:chgData name="Holly McElhatton" userId="2f92be79-0373-4385-927c-8b6eb636d2b2" providerId="ADAL" clId="{D627D979-FF6B-4A8C-AE63-6E15C3806487}" dt="2026-04-29T15:10:49.181" v="611" actId="20577"/>
          <ac:spMkLst>
            <pc:docMk/>
            <pc:sldMk cId="3558975132" sldId="298"/>
            <ac:spMk id="2" creationId="{73A79D02-209F-725C-50FE-9E4CA5F1AC34}"/>
          </ac:spMkLst>
        </pc:spChg>
        <pc:spChg chg="mod">
          <ac:chgData name="Holly McElhatton" userId="2f92be79-0373-4385-927c-8b6eb636d2b2" providerId="ADAL" clId="{D627D979-FF6B-4A8C-AE63-6E15C3806487}" dt="2026-04-29T15:43:17.298" v="730" actId="6549"/>
          <ac:spMkLst>
            <pc:docMk/>
            <pc:sldMk cId="3558975132" sldId="298"/>
            <ac:spMk id="3" creationId="{F036F981-4A2B-680A-038D-181418142788}"/>
          </ac:spMkLst>
        </pc:spChg>
      </pc:sldChg>
      <pc:sldChg chg="modSp add mod ord">
        <pc:chgData name="Holly McElhatton" userId="2f92be79-0373-4385-927c-8b6eb636d2b2" providerId="ADAL" clId="{D627D979-FF6B-4A8C-AE63-6E15C3806487}" dt="2026-04-29T15:45:18.197" v="845" actId="5793"/>
        <pc:sldMkLst>
          <pc:docMk/>
          <pc:sldMk cId="298686517" sldId="299"/>
        </pc:sldMkLst>
        <pc:spChg chg="mod">
          <ac:chgData name="Holly McElhatton" userId="2f92be79-0373-4385-927c-8b6eb636d2b2" providerId="ADAL" clId="{D627D979-FF6B-4A8C-AE63-6E15C3806487}" dt="2026-04-29T15:45:18.197" v="845" actId="5793"/>
          <ac:spMkLst>
            <pc:docMk/>
            <pc:sldMk cId="298686517" sldId="299"/>
            <ac:spMk id="3" creationId="{225ACFEB-013F-6BDE-8D06-A4A606EF3308}"/>
          </ac:spMkLst>
        </pc:spChg>
      </pc:sldChg>
      <pc:sldChg chg="addSp delSp modSp new mod ord modNotesTx">
        <pc:chgData name="Holly McElhatton" userId="2f92be79-0373-4385-927c-8b6eb636d2b2" providerId="ADAL" clId="{D627D979-FF6B-4A8C-AE63-6E15C3806487}" dt="2026-05-06T16:59:14.115" v="3459" actId="20577"/>
        <pc:sldMkLst>
          <pc:docMk/>
          <pc:sldMk cId="4190684578" sldId="300"/>
        </pc:sldMkLst>
        <pc:spChg chg="mod">
          <ac:chgData name="Holly McElhatton" userId="2f92be79-0373-4385-927c-8b6eb636d2b2" providerId="ADAL" clId="{D627D979-FF6B-4A8C-AE63-6E15C3806487}" dt="2026-04-29T18:58:35.487" v="2090" actId="14100"/>
          <ac:spMkLst>
            <pc:docMk/>
            <pc:sldMk cId="4190684578" sldId="300"/>
            <ac:spMk id="2" creationId="{4EDB6A53-7FAA-91F3-795A-D76F723D0A7C}"/>
          </ac:spMkLst>
        </pc:spChg>
        <pc:picChg chg="add mod">
          <ac:chgData name="Holly McElhatton" userId="2f92be79-0373-4385-927c-8b6eb636d2b2" providerId="ADAL" clId="{D627D979-FF6B-4A8C-AE63-6E15C3806487}" dt="2026-05-06T16:59:04.350" v="3433" actId="1076"/>
          <ac:picMkLst>
            <pc:docMk/>
            <pc:sldMk cId="4190684578" sldId="300"/>
            <ac:picMk id="4" creationId="{71FF78BD-C2CB-41DD-8031-57D2F782714D}"/>
          </ac:picMkLst>
        </pc:picChg>
        <pc:picChg chg="add del mod">
          <ac:chgData name="Holly McElhatton" userId="2f92be79-0373-4385-927c-8b6eb636d2b2" providerId="ADAL" clId="{D627D979-FF6B-4A8C-AE63-6E15C3806487}" dt="2026-05-06T16:58:06.937" v="3431" actId="478"/>
          <ac:picMkLst>
            <pc:docMk/>
            <pc:sldMk cId="4190684578" sldId="300"/>
            <ac:picMk id="5" creationId="{5271F906-8104-6491-55C5-045A445B1D53}"/>
          </ac:picMkLst>
        </pc:picChg>
      </pc:sldChg>
      <pc:sldChg chg="modSp add mod ord modAnim">
        <pc:chgData name="Holly McElhatton" userId="2f92be79-0373-4385-927c-8b6eb636d2b2" providerId="ADAL" clId="{D627D979-FF6B-4A8C-AE63-6E15C3806487}" dt="2026-04-29T18:11:58.797" v="1187" actId="20577"/>
        <pc:sldMkLst>
          <pc:docMk/>
          <pc:sldMk cId="139436063" sldId="301"/>
        </pc:sldMkLst>
        <pc:spChg chg="mod">
          <ac:chgData name="Holly McElhatton" userId="2f92be79-0373-4385-927c-8b6eb636d2b2" providerId="ADAL" clId="{D627D979-FF6B-4A8C-AE63-6E15C3806487}" dt="2026-04-29T17:40:21.645" v="858" actId="20577"/>
          <ac:spMkLst>
            <pc:docMk/>
            <pc:sldMk cId="139436063" sldId="301"/>
            <ac:spMk id="2" creationId="{2AE76FEC-83E5-2467-93FE-767708F9B4C3}"/>
          </ac:spMkLst>
        </pc:spChg>
        <pc:spChg chg="mod">
          <ac:chgData name="Holly McElhatton" userId="2f92be79-0373-4385-927c-8b6eb636d2b2" providerId="ADAL" clId="{D627D979-FF6B-4A8C-AE63-6E15C3806487}" dt="2026-04-29T18:11:58.797" v="1187" actId="20577"/>
          <ac:spMkLst>
            <pc:docMk/>
            <pc:sldMk cId="139436063" sldId="301"/>
            <ac:spMk id="3" creationId="{C21D396A-3EB2-1EC4-E1BB-EB1EF773F4F0}"/>
          </ac:spMkLst>
        </pc:spChg>
      </pc:sldChg>
      <pc:sldChg chg="addSp delSp modSp add mod ord">
        <pc:chgData name="Holly McElhatton" userId="2f92be79-0373-4385-927c-8b6eb636d2b2" providerId="ADAL" clId="{D627D979-FF6B-4A8C-AE63-6E15C3806487}" dt="2026-05-06T16:51:28.024" v="3428" actId="22"/>
        <pc:sldMkLst>
          <pc:docMk/>
          <pc:sldMk cId="3233808371" sldId="302"/>
        </pc:sldMkLst>
        <pc:spChg chg="mod">
          <ac:chgData name="Holly McElhatton" userId="2f92be79-0373-4385-927c-8b6eb636d2b2" providerId="ADAL" clId="{D627D979-FF6B-4A8C-AE63-6E15C3806487}" dt="2026-04-29T18:17:04.337" v="1242" actId="20577"/>
          <ac:spMkLst>
            <pc:docMk/>
            <pc:sldMk cId="3233808371" sldId="302"/>
            <ac:spMk id="2" creationId="{A51A5E2B-E293-D9AE-1253-65C4C3248CDE}"/>
          </ac:spMkLst>
        </pc:spChg>
        <pc:spChg chg="mod">
          <ac:chgData name="Holly McElhatton" userId="2f92be79-0373-4385-927c-8b6eb636d2b2" providerId="ADAL" clId="{D627D979-FF6B-4A8C-AE63-6E15C3806487}" dt="2026-04-29T18:18:46.983" v="1473" actId="5793"/>
          <ac:spMkLst>
            <pc:docMk/>
            <pc:sldMk cId="3233808371" sldId="302"/>
            <ac:spMk id="3" creationId="{6757651C-E1A0-3F16-4127-4352C9B0BB9E}"/>
          </ac:spMkLst>
        </pc:spChg>
        <pc:spChg chg="add del">
          <ac:chgData name="Holly McElhatton" userId="2f92be79-0373-4385-927c-8b6eb636d2b2" providerId="ADAL" clId="{D627D979-FF6B-4A8C-AE63-6E15C3806487}" dt="2026-05-06T16:51:28.024" v="3428" actId="22"/>
          <ac:spMkLst>
            <pc:docMk/>
            <pc:sldMk cId="3233808371" sldId="302"/>
            <ac:spMk id="5" creationId="{94F74521-4163-9300-6553-0E291E8C40B9}"/>
          </ac:spMkLst>
        </pc:spChg>
      </pc:sldChg>
      <pc:sldChg chg="modSp add mod">
        <pc:chgData name="Holly McElhatton" userId="2f92be79-0373-4385-927c-8b6eb636d2b2" providerId="ADAL" clId="{D627D979-FF6B-4A8C-AE63-6E15C3806487}" dt="2026-05-01T16:22:16.246" v="2726" actId="20577"/>
        <pc:sldMkLst>
          <pc:docMk/>
          <pc:sldMk cId="2908489674" sldId="304"/>
        </pc:sldMkLst>
        <pc:spChg chg="mod">
          <ac:chgData name="Holly McElhatton" userId="2f92be79-0373-4385-927c-8b6eb636d2b2" providerId="ADAL" clId="{D627D979-FF6B-4A8C-AE63-6E15C3806487}" dt="2026-05-01T16:22:16.246" v="2726" actId="20577"/>
          <ac:spMkLst>
            <pc:docMk/>
            <pc:sldMk cId="2908489674" sldId="304"/>
            <ac:spMk id="3" creationId="{26881E75-C92C-093B-1406-18AC3A318E74}"/>
          </ac:spMkLst>
        </pc:spChg>
      </pc:sldChg>
      <pc:sldChg chg="addSp delSp modSp new mod ord">
        <pc:chgData name="Holly McElhatton" userId="2f92be79-0373-4385-927c-8b6eb636d2b2" providerId="ADAL" clId="{D627D979-FF6B-4A8C-AE63-6E15C3806487}" dt="2026-05-01T16:22:38.742" v="2730"/>
        <pc:sldMkLst>
          <pc:docMk/>
          <pc:sldMk cId="2755035619" sldId="305"/>
        </pc:sldMkLst>
        <pc:picChg chg="add mod">
          <ac:chgData name="Holly McElhatton" userId="2f92be79-0373-4385-927c-8b6eb636d2b2" providerId="ADAL" clId="{D627D979-FF6B-4A8C-AE63-6E15C3806487}" dt="2026-04-29T19:48:57.628" v="2277" actId="692"/>
          <ac:picMkLst>
            <pc:docMk/>
            <pc:sldMk cId="2755035619" sldId="305"/>
            <ac:picMk id="5" creationId="{1B00CDC2-19A4-CB3F-B331-77BD4159E61C}"/>
          </ac:picMkLst>
        </pc:picChg>
        <pc:picChg chg="add mod">
          <ac:chgData name="Holly McElhatton" userId="2f92be79-0373-4385-927c-8b6eb636d2b2" providerId="ADAL" clId="{D627D979-FF6B-4A8C-AE63-6E15C3806487}" dt="2026-04-29T19:48:34.420" v="2273" actId="692"/>
          <ac:picMkLst>
            <pc:docMk/>
            <pc:sldMk cId="2755035619" sldId="305"/>
            <ac:picMk id="7" creationId="{35D909A9-039C-E717-719C-7299E54E6BEF}"/>
          </ac:picMkLst>
        </pc:picChg>
      </pc:sldChg>
      <pc:sldChg chg="addSp delSp modSp new mod">
        <pc:chgData name="Holly McElhatton" userId="2f92be79-0373-4385-927c-8b6eb636d2b2" providerId="ADAL" clId="{D627D979-FF6B-4A8C-AE63-6E15C3806487}" dt="2026-04-29T19:53:32.177" v="2307" actId="20577"/>
        <pc:sldMkLst>
          <pc:docMk/>
          <pc:sldMk cId="3354345931" sldId="306"/>
        </pc:sldMkLst>
        <pc:spChg chg="mod">
          <ac:chgData name="Holly McElhatton" userId="2f92be79-0373-4385-927c-8b6eb636d2b2" providerId="ADAL" clId="{D627D979-FF6B-4A8C-AE63-6E15C3806487}" dt="2026-04-29T19:53:28.052" v="2306" actId="20577"/>
          <ac:spMkLst>
            <pc:docMk/>
            <pc:sldMk cId="3354345931" sldId="306"/>
            <ac:spMk id="2" creationId="{5C381CE2-0D74-BE40-7AB4-FF116B10A2F0}"/>
          </ac:spMkLst>
        </pc:spChg>
        <pc:spChg chg="add del mod">
          <ac:chgData name="Holly McElhatton" userId="2f92be79-0373-4385-927c-8b6eb636d2b2" providerId="ADAL" clId="{D627D979-FF6B-4A8C-AE63-6E15C3806487}" dt="2026-04-29T19:53:32.177" v="2307" actId="20577"/>
          <ac:spMkLst>
            <pc:docMk/>
            <pc:sldMk cId="3354345931" sldId="306"/>
            <ac:spMk id="3" creationId="{2665AE07-53E3-E728-2477-4DB6BF3BACB0}"/>
          </ac:spMkLst>
        </pc:spChg>
      </pc:sldChg>
      <pc:sldChg chg="modSp new mod ord">
        <pc:chgData name="Holly McElhatton" userId="2f92be79-0373-4385-927c-8b6eb636d2b2" providerId="ADAL" clId="{D627D979-FF6B-4A8C-AE63-6E15C3806487}" dt="2026-05-06T18:16:24.790" v="3468" actId="20577"/>
        <pc:sldMkLst>
          <pc:docMk/>
          <pc:sldMk cId="3163127953" sldId="307"/>
        </pc:sldMkLst>
        <pc:spChg chg="mod">
          <ac:chgData name="Holly McElhatton" userId="2f92be79-0373-4385-927c-8b6eb636d2b2" providerId="ADAL" clId="{D627D979-FF6B-4A8C-AE63-6E15C3806487}" dt="2026-05-06T14:00:13.774" v="2882" actId="20577"/>
          <ac:spMkLst>
            <pc:docMk/>
            <pc:sldMk cId="3163127953" sldId="307"/>
            <ac:spMk id="2" creationId="{A2A730B8-15FE-9893-B9A5-639D1AFB5E64}"/>
          </ac:spMkLst>
        </pc:spChg>
        <pc:spChg chg="mod">
          <ac:chgData name="Holly McElhatton" userId="2f92be79-0373-4385-927c-8b6eb636d2b2" providerId="ADAL" clId="{D627D979-FF6B-4A8C-AE63-6E15C3806487}" dt="2026-05-06T18:16:24.790" v="3468" actId="20577"/>
          <ac:spMkLst>
            <pc:docMk/>
            <pc:sldMk cId="3163127953" sldId="307"/>
            <ac:spMk id="3" creationId="{A2AC0C4D-EFD4-5E8A-1AA9-43D0AD08BAC5}"/>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Complaints vs Grievances. How do we determine if it’s a complaint or a grievance? Does it just have to relate to a client’s rights or do they have to say the word grievance? How do we figure out that part of it? </a:t>
            </a:r>
          </a:p>
          <a:p>
            <a:endParaRPr lang="en-US" dirty="0"/>
          </a:p>
        </p:txBody>
      </p:sp>
    </p:spTree>
    <p:extLst>
      <p:ext uri="{BB962C8B-B14F-4D97-AF65-F5344CB8AC3E}">
        <p14:creationId xmlns:p14="http://schemas.microsoft.com/office/powerpoint/2010/main" val="225777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Per DHS 94, a concern is a complaint, disagreement or dispute with a program or program staff that the client would like revolved through informal means. They just want their problem solved. We will get significantly more complaints then actual grievances.  </a:t>
            </a:r>
          </a:p>
          <a:p>
            <a:r>
              <a:rPr lang="en-US" sz="1200" dirty="0">
                <a:effectLst/>
                <a:latin typeface="+mn-lt"/>
                <a:ea typeface="+mn-ea"/>
                <a:cs typeface="+mn-cs"/>
                <a:sym typeface="Calibri"/>
              </a:rPr>
              <a:t>A few things to remember – a complaint can be issued by someone on behalf of the client but it is ultimately up to the client if they choose to proceed with that complaint. And a grievance can move to an informal resolution (or complaint status if that terminology make more sense to you) at any time. </a:t>
            </a:r>
          </a:p>
          <a:p>
            <a:endParaRPr lang="en-US" dirty="0"/>
          </a:p>
        </p:txBody>
      </p:sp>
    </p:spTree>
    <p:extLst>
      <p:ext uri="{BB962C8B-B14F-4D97-AF65-F5344CB8AC3E}">
        <p14:creationId xmlns:p14="http://schemas.microsoft.com/office/powerpoint/2010/main" val="330669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Per DHS 94, a grievance is when a client states 1) an action or inaction by a program violated their rights and 2) they want the resolve the issue by going through the formal grievance process. </a:t>
            </a:r>
          </a:p>
          <a:p>
            <a:r>
              <a:rPr lang="en-US" sz="1200" dirty="0">
                <a:effectLst/>
                <a:latin typeface="+mn-lt"/>
                <a:ea typeface="+mn-ea"/>
                <a:cs typeface="+mn-cs"/>
                <a:sym typeface="Calibri"/>
              </a:rPr>
              <a:t>I suggest you discuss the informal resolution and grievance procedure to your client during that initial call so they know their options and can choose. Remind them the goal is to make sure they are receiving the services they need and that their rights being honored. </a:t>
            </a:r>
          </a:p>
          <a:p>
            <a:r>
              <a:rPr lang="en-US" sz="1200" dirty="0">
                <a:effectLst/>
                <a:latin typeface="+mn-lt"/>
                <a:ea typeface="+mn-ea"/>
                <a:cs typeface="+mn-cs"/>
                <a:sym typeface="Calibri"/>
              </a:rPr>
              <a:t>A grievance can move to an informal resolution at any time, if the client chooses, and a complaint can become a grievance if the 1) client’s rights were violated </a:t>
            </a:r>
            <a:r>
              <a:rPr lang="en-US" sz="1200" u="sng" dirty="0">
                <a:effectLst/>
                <a:latin typeface="+mn-lt"/>
                <a:ea typeface="+mn-ea"/>
                <a:cs typeface="+mn-cs"/>
                <a:sym typeface="Calibri"/>
              </a:rPr>
              <a:t>and</a:t>
            </a:r>
            <a:r>
              <a:rPr lang="en-US" sz="1200" dirty="0">
                <a:effectLst/>
                <a:latin typeface="+mn-lt"/>
                <a:ea typeface="+mn-ea"/>
                <a:cs typeface="+mn-cs"/>
                <a:sym typeface="Calibri"/>
              </a:rPr>
              <a:t> 2) they want to proceed with the formal grievance process.</a:t>
            </a:r>
          </a:p>
          <a:p>
            <a:endParaRPr lang="en-US" dirty="0"/>
          </a:p>
        </p:txBody>
      </p:sp>
    </p:spTree>
    <p:extLst>
      <p:ext uri="{BB962C8B-B14F-4D97-AF65-F5344CB8AC3E}">
        <p14:creationId xmlns:p14="http://schemas.microsoft.com/office/powerpoint/2010/main" val="25375072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lvl="0"/>
            <a:r>
              <a:rPr lang="en-US" sz="1200" dirty="0">
                <a:effectLst/>
                <a:latin typeface="+mn-lt"/>
                <a:ea typeface="+mn-ea"/>
                <a:cs typeface="+mn-cs"/>
                <a:sym typeface="Calibri"/>
              </a:rPr>
              <a:t>*My worker is rude and I want them fired. I feel like I get a lot of requests to fire people. We often get Client Rights calls when folks are upset. We must determine if their complaint violates a client right or not. If being rude consists of having to ask their worker to remove their shoes every time they come over or if their worker check their phone a lot during meetings, stuff like that is not a grievance. Sometimes people just don’t click with their workers. These can all be resolved informally.  </a:t>
            </a:r>
          </a:p>
          <a:p>
            <a:pPr lvl="0"/>
            <a:r>
              <a:rPr lang="en-US" sz="1200" dirty="0">
                <a:effectLst/>
                <a:latin typeface="+mn-lt"/>
                <a:ea typeface="+mn-ea"/>
                <a:cs typeface="+mn-cs"/>
                <a:sym typeface="Calibri"/>
              </a:rPr>
              <a:t>*I had to wait an hour for a walk-in appointment. This is not a client rights issue because they did not have an appointment. Realistically, life and traffic happens so we may be late for a scheduled appointment every now and then but that is not a client rights issue either. </a:t>
            </a:r>
          </a:p>
          <a:p>
            <a:pPr lvl="0"/>
            <a:r>
              <a:rPr lang="en-US" sz="1200" dirty="0">
                <a:effectLst/>
                <a:latin typeface="+mn-lt"/>
                <a:ea typeface="+mn-ea"/>
                <a:cs typeface="+mn-cs"/>
                <a:sym typeface="Calibri"/>
              </a:rPr>
              <a:t>*The lobby/office/bathroom is dirty. We work is places that are open to the public, dirt happens. </a:t>
            </a:r>
          </a:p>
          <a:p>
            <a:pPr lvl="0"/>
            <a:r>
              <a:rPr lang="en-US" sz="1200" dirty="0">
                <a:effectLst/>
                <a:latin typeface="+mn-lt"/>
                <a:ea typeface="+mn-ea"/>
                <a:cs typeface="+mn-cs"/>
                <a:sym typeface="Calibri"/>
              </a:rPr>
              <a:t>*I can’t get into an appointment for 3 weeks. This is often the case with some of our providers, especially those with waitlists, we just do what we can. </a:t>
            </a:r>
          </a:p>
          <a:p>
            <a:r>
              <a:rPr lang="en-US" sz="1200" dirty="0">
                <a:effectLst/>
                <a:latin typeface="+mn-lt"/>
                <a:ea typeface="+mn-ea"/>
                <a:cs typeface="+mn-cs"/>
                <a:sym typeface="Calibri"/>
              </a:rPr>
              <a:t>For all of these, we need to ask ourselves, is a client right violated? </a:t>
            </a:r>
          </a:p>
          <a:p>
            <a:endParaRPr lang="en-US" dirty="0"/>
          </a:p>
        </p:txBody>
      </p:sp>
    </p:spTree>
    <p:extLst>
      <p:ext uri="{BB962C8B-B14F-4D97-AF65-F5344CB8AC3E}">
        <p14:creationId xmlns:p14="http://schemas.microsoft.com/office/powerpoint/2010/main" val="2104656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Here are some similar examples but these violate at least one client right so they can be a grievance, if the client chooses to go through the formal process. </a:t>
            </a:r>
          </a:p>
          <a:p>
            <a:pPr lvl="0"/>
            <a:r>
              <a:rPr lang="en-US" sz="1200" dirty="0">
                <a:effectLst/>
                <a:latin typeface="+mn-lt"/>
                <a:ea typeface="+mn-ea"/>
                <a:cs typeface="+mn-cs"/>
                <a:sym typeface="Calibri"/>
              </a:rPr>
              <a:t>*My worker is rude and swears at me. This is abuse and possibility caregiver misconduct. This violates a person’s right to be treated with respect and with recognition of the patient’s dignity. This is under DHS 94.24(2)(b), Humane psychological &amp; physical environment. </a:t>
            </a:r>
          </a:p>
          <a:p>
            <a:pPr lvl="0"/>
            <a:r>
              <a:rPr lang="en-US" sz="1200" dirty="0">
                <a:effectLst/>
                <a:latin typeface="+mn-lt"/>
                <a:ea typeface="+mn-ea"/>
                <a:cs typeface="+mn-cs"/>
                <a:sym typeface="Calibri"/>
              </a:rPr>
              <a:t>*I had to wait for an hour for my appointment; my worker is always at least 30 minutes late for our scheduled appointments, which makes me late for work. </a:t>
            </a:r>
          </a:p>
          <a:p>
            <a:pPr lvl="0"/>
            <a:r>
              <a:rPr lang="en-US" sz="1200" dirty="0">
                <a:effectLst/>
                <a:latin typeface="+mn-lt"/>
                <a:ea typeface="+mn-ea"/>
                <a:cs typeface="+mn-cs"/>
                <a:sym typeface="Calibri"/>
              </a:rPr>
              <a:t>*My worker keeps cancelling my appointments and their next available appointment is in 3 weeks</a:t>
            </a:r>
          </a:p>
          <a:p>
            <a:r>
              <a:rPr lang="en-US" sz="1200" dirty="0">
                <a:effectLst/>
                <a:latin typeface="+mn-lt"/>
                <a:ea typeface="+mn-ea"/>
                <a:cs typeface="+mn-cs"/>
                <a:sym typeface="Calibri"/>
              </a:rPr>
              <a:t>These last two could fall Prompt &amp; Adequate Treatment, DHS 9408 and Dignity and Respect, DHS 94.24(2)(b)</a:t>
            </a:r>
          </a:p>
          <a:p>
            <a:endParaRPr lang="en-US" dirty="0"/>
          </a:p>
        </p:txBody>
      </p:sp>
    </p:spTree>
    <p:extLst>
      <p:ext uri="{BB962C8B-B14F-4D97-AF65-F5344CB8AC3E}">
        <p14:creationId xmlns:p14="http://schemas.microsoft.com/office/powerpoint/2010/main" val="8406196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Complaints usually does not involve a violation of client rights and most of these situations can be solved informally. A grievance must involve a reported client rights’ violation </a:t>
            </a:r>
            <a:r>
              <a:rPr lang="en-US" sz="1200" u="sng" dirty="0">
                <a:effectLst/>
                <a:latin typeface="+mn-lt"/>
                <a:ea typeface="+mn-ea"/>
                <a:cs typeface="+mn-cs"/>
                <a:sym typeface="Calibri"/>
              </a:rPr>
              <a:t>and</a:t>
            </a:r>
            <a:r>
              <a:rPr lang="en-US" sz="1200" dirty="0">
                <a:effectLst/>
                <a:latin typeface="+mn-lt"/>
                <a:ea typeface="+mn-ea"/>
                <a:cs typeface="+mn-cs"/>
                <a:sym typeface="Calibri"/>
              </a:rPr>
              <a:t> the client must want to proceed with the formal grievance procedure. </a:t>
            </a:r>
          </a:p>
          <a:p>
            <a:endParaRPr lang="en-US" dirty="0"/>
          </a:p>
        </p:txBody>
      </p:sp>
    </p:spTree>
    <p:extLst>
      <p:ext uri="{BB962C8B-B14F-4D97-AF65-F5344CB8AC3E}">
        <p14:creationId xmlns:p14="http://schemas.microsoft.com/office/powerpoint/2010/main" val="677834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Multiple Grievances. How do handle multiple grievances from the same person? We may have clients who choose to file multiple grievances at once; that’s their right under DHS 94.28, Right to File Grievances. This could be against different people within an organization or about different situations under one program or person. </a:t>
            </a:r>
          </a:p>
          <a:p>
            <a:endParaRPr lang="en-US" dirty="0"/>
          </a:p>
        </p:txBody>
      </p:sp>
    </p:spTree>
    <p:extLst>
      <p:ext uri="{BB962C8B-B14F-4D97-AF65-F5344CB8AC3E}">
        <p14:creationId xmlns:p14="http://schemas.microsoft.com/office/powerpoint/2010/main" val="7858576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What you need to know: if a person has multiple grievances regarding different situations, the CRS can extend the timeline for more than 30 days and should work on the most serious allegation first. We need to let the client know about the extended timeline within 10 days of the start of the investigation. If the client disagrees with the extended timeline, try and reach an informal resolution regarding the timeline, if that doesn’t work the client can ask the County to review of the extended timeline </a:t>
            </a:r>
          </a:p>
          <a:p>
            <a:endParaRPr lang="en-US" dirty="0"/>
          </a:p>
        </p:txBody>
      </p:sp>
    </p:spTree>
    <p:extLst>
      <p:ext uri="{BB962C8B-B14F-4D97-AF65-F5344CB8AC3E}">
        <p14:creationId xmlns:p14="http://schemas.microsoft.com/office/powerpoint/2010/main" val="1978181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Multiple grievances can be stressful but remember, a formal grievance is a process. You do not need to solve anything the second you hear about it. Use that initial call to gather information and just listen to what client is saying. Use your motivational interviewing skills. Explain the grievance procedure progress so they understand what a formal grievance involves. Many people just want their problem solved so make sure you also discuss what an informal resolution looks like and how at any time, they can change their grievance into an informal resolution. Discuss timeliness and let them know that because there are more than one grievance that it may take more than 30 days to complete the investigations. Keep referring to the State Statue and how your job is to make sure you are following the rules outlined in it. </a:t>
            </a:r>
          </a:p>
          <a:p>
            <a:pPr marL="0" marR="0" lvl="0" indent="0" defTabSz="914400" eaLnBrk="1" fontAlgn="auto" latinLnBrk="0" hangingPunct="1">
              <a:lnSpc>
                <a:spcPct val="100000"/>
              </a:lnSpc>
              <a:spcBef>
                <a:spcPts val="0"/>
              </a:spcBef>
              <a:spcAft>
                <a:spcPts val="0"/>
              </a:spcAft>
              <a:buClrTx/>
              <a:buSzTx/>
              <a:buFontTx/>
              <a:buNone/>
              <a:tabLst/>
              <a:defRPr/>
            </a:pPr>
            <a:endParaRPr lang="en-US" sz="1200" dirty="0">
              <a:effectLst/>
              <a:latin typeface="+mn-lt"/>
              <a:ea typeface="+mn-ea"/>
              <a:cs typeface="+mn-cs"/>
              <a:sym typeface="Calibri"/>
            </a:endParaRPr>
          </a:p>
          <a:p>
            <a:endParaRPr lang="en-US" dirty="0"/>
          </a:p>
        </p:txBody>
      </p:sp>
    </p:spTree>
    <p:extLst>
      <p:ext uri="{BB962C8B-B14F-4D97-AF65-F5344CB8AC3E}">
        <p14:creationId xmlns:p14="http://schemas.microsoft.com/office/powerpoint/2010/main" val="743590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Maria called your agency’s CRS and states wants to file grievances against 1) her Independent Skills Development Provider (ISDP) because she is not supporting her like she should, 2) her Case Manager because she is discharging due to lack of contact even though she has been speaking to her Case Manager almost daily and 3) her Case Manager’s supervisor because she has never called her back. </a:t>
            </a:r>
          </a:p>
          <a:p>
            <a:endParaRPr lang="en-US" dirty="0"/>
          </a:p>
        </p:txBody>
      </p:sp>
    </p:spTree>
    <p:extLst>
      <p:ext uri="{BB962C8B-B14F-4D97-AF65-F5344CB8AC3E}">
        <p14:creationId xmlns:p14="http://schemas.microsoft.com/office/powerpoint/2010/main" val="403515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Grievance Example 1: ISDP. Maria stated her ISDP is not supporting her the way she should. Maria said she needs help with her anxiety and that her worker is only making it worse. Maria has counseling every Tuesday and Thursday morning and it has been bringing up a lot of past trauma. Maria does not want to meet with anyone after those sessions, but her worker continues to insist on meeting with her on those days. Maria says she feel pressured and is not good at telling people no. Maria stated she is so stressed after meeting with her worker, she sometimes gets physically sick.   </a:t>
            </a:r>
          </a:p>
          <a:p>
            <a:endParaRPr lang="en-US" dirty="0"/>
          </a:p>
        </p:txBody>
      </p:sp>
    </p:spTree>
    <p:extLst>
      <p:ext uri="{BB962C8B-B14F-4D97-AF65-F5344CB8AC3E}">
        <p14:creationId xmlns:p14="http://schemas.microsoft.com/office/powerpoint/2010/main" val="2651707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Grievance example 2: CM. Maria said her Case Manager is disenrolling her due to lack of contact even though she has been speaking to case manager almost every day. Maria stated she texts or talks to her worker all the time and feels that her case manager is lying about her program participation.  </a:t>
            </a:r>
          </a:p>
          <a:p>
            <a:endParaRPr lang="en-US" dirty="0"/>
          </a:p>
        </p:txBody>
      </p:sp>
    </p:spTree>
    <p:extLst>
      <p:ext uri="{BB962C8B-B14F-4D97-AF65-F5344CB8AC3E}">
        <p14:creationId xmlns:p14="http://schemas.microsoft.com/office/powerpoint/2010/main" val="1749114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Grievance example 3: Supervisor. Maria stated her Case Manager’s supervisor has never called her back regarding her disenrollment and her Case Manager. Maria stated she left at least 10 messages in the last 2 weeks without a response. </a:t>
            </a:r>
          </a:p>
          <a:p>
            <a:endParaRPr lang="en-US" dirty="0"/>
          </a:p>
        </p:txBody>
      </p:sp>
    </p:spTree>
    <p:extLst>
      <p:ext uri="{BB962C8B-B14F-4D97-AF65-F5344CB8AC3E}">
        <p14:creationId xmlns:p14="http://schemas.microsoft.com/office/powerpoint/2010/main" val="4027134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We took the initial call and heard Maria’s grievances. Where should we start? Per DHS 94, we need to look at the most serious allegations. I would choose the grievance against the case manager as the most serious because we want to ensure that Maria does not lose services/programming if disenrolled. The grievance against the ISDP would be second and the grievance against the supervisor is 3</a:t>
            </a:r>
            <a:r>
              <a:rPr lang="en-US" sz="1200" baseline="30000" dirty="0">
                <a:effectLst/>
                <a:latin typeface="+mn-lt"/>
                <a:ea typeface="+mn-ea"/>
                <a:cs typeface="+mn-cs"/>
                <a:sym typeface="Calibri"/>
              </a:rPr>
              <a:t>rd</a:t>
            </a:r>
            <a:r>
              <a:rPr lang="en-US" sz="1200" dirty="0">
                <a:effectLst/>
                <a:latin typeface="+mn-lt"/>
                <a:ea typeface="+mn-ea"/>
                <a:cs typeface="+mn-cs"/>
                <a:sym typeface="Calibri"/>
              </a:rPr>
              <a:t> but you can work on all three of the last two all together, it’s up to you.  </a:t>
            </a:r>
          </a:p>
          <a:p>
            <a:endParaRPr lang="en-US" dirty="0"/>
          </a:p>
        </p:txBody>
      </p:sp>
    </p:spTree>
    <p:extLst>
      <p:ext uri="{BB962C8B-B14F-4D97-AF65-F5344CB8AC3E}">
        <p14:creationId xmlns:p14="http://schemas.microsoft.com/office/powerpoint/2010/main" val="2315540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The client rights Maria reported as violated are Dignity and Respect which fall under Human psychological &amp; physical environment and Prompt and Adequate treatment. </a:t>
            </a:r>
          </a:p>
          <a:p>
            <a:endParaRPr lang="en-US" dirty="0"/>
          </a:p>
        </p:txBody>
      </p:sp>
    </p:spTree>
    <p:extLst>
      <p:ext uri="{BB962C8B-B14F-4D97-AF65-F5344CB8AC3E}">
        <p14:creationId xmlns:p14="http://schemas.microsoft.com/office/powerpoint/2010/main" val="46529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Make sure you note on the grievance confirmation letter that you will be contacting the client if more than 30 days is needed to complete the investigations due to having multiple grievances. You may email the letter but a paper copy must be mailed out. These letters are important because they put the grievance, reported client rights violations, and timelines in writing for you and the client to see. This also helps because it keeps us focused on the issues at hand and avoids investigating topics that are not within the scope of the grievance.    </a:t>
            </a:r>
          </a:p>
          <a:p>
            <a:endParaRPr lang="en-US" dirty="0"/>
          </a:p>
        </p:txBody>
      </p:sp>
    </p:spTree>
    <p:extLst>
      <p:ext uri="{BB962C8B-B14F-4D97-AF65-F5344CB8AC3E}">
        <p14:creationId xmlns:p14="http://schemas.microsoft.com/office/powerpoint/2010/main" val="31795672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What questions do you ask during an investigation? Each investigation is different but for every grievance you should be asking 1) who was involved, 2) what happened, 3) where &amp; did this occur and 4) what happened next? I also ask every person that files a grievance to send me any evidence or proof they have regarding their grievance.  </a:t>
            </a:r>
          </a:p>
          <a:p>
            <a:endParaRPr lang="en-US" dirty="0"/>
          </a:p>
        </p:txBody>
      </p:sp>
    </p:spTree>
    <p:extLst>
      <p:ext uri="{BB962C8B-B14F-4D97-AF65-F5344CB8AC3E}">
        <p14:creationId xmlns:p14="http://schemas.microsoft.com/office/powerpoint/2010/main" val="39093004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Let’s investigate Maria’s Grievances. The first grievance we are tackling is regarding her Case Manager. Maria stated her Case Manager is disenrolling  her from services due to lack of contact, but Maria claims she has been in regular contact with her Case Manager. For the investigation, I would read provider notes from the case manager, interview the case manager regarding her contact with Maria, see if other providers are having issues regarding contact with Maria, and ask Maria to provide any evidence regarding her contact with her case manager. </a:t>
            </a:r>
          </a:p>
          <a:p>
            <a:endParaRPr lang="en-US" dirty="0"/>
          </a:p>
        </p:txBody>
      </p:sp>
    </p:spTree>
    <p:extLst>
      <p:ext uri="{BB962C8B-B14F-4D97-AF65-F5344CB8AC3E}">
        <p14:creationId xmlns:p14="http://schemas.microsoft.com/office/powerpoint/2010/main" val="8889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If I am reviewing notes for an investigation, I usually read notes for a month or so before the date of the grievance. For Maria’s case, I would read notes entered by her Case Manager for the past couple of months. I would look for any notes discussing missed or cancelled appointments, attempts to contact, leaving messages, and sent emails and text messages, anything noting there was no response from Maria.  </a:t>
            </a:r>
          </a:p>
          <a:p>
            <a:endParaRPr lang="en-US" dirty="0"/>
          </a:p>
        </p:txBody>
      </p:sp>
    </p:spTree>
    <p:extLst>
      <p:ext uri="{BB962C8B-B14F-4D97-AF65-F5344CB8AC3E}">
        <p14:creationId xmlns:p14="http://schemas.microsoft.com/office/powerpoint/2010/main" val="37747730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When interviewing her Case Manager, I would ask about the last time she had contact with Maria, when was the last face-to-face meeting, any attempts to contact, and if there is any  additional information that is not in notes.  </a:t>
            </a:r>
          </a:p>
          <a:p>
            <a:endParaRPr lang="en-US" dirty="0"/>
          </a:p>
        </p:txBody>
      </p:sp>
    </p:spTree>
    <p:extLst>
      <p:ext uri="{BB962C8B-B14F-4D97-AF65-F5344CB8AC3E}">
        <p14:creationId xmlns:p14="http://schemas.microsoft.com/office/powerpoint/2010/main" val="37151061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 I always ask clients to provide any evidence that they have regarding the grievance. Often times, it’s their word against the worker but sometimes clients are able to provide emails, text messages, phone logs, or other documentation. Because we live in a world where documents can be changed. I ask to meet with the client and ask if I can see the actual text messages, phone logs, and emails on their phone. I have had a couple people tell me they have switched phones but most people gladly meet with me so I can see the evidence they are presenting. I met with one individual who provided me with months her phone bills that showed every incoming and outgoing call with the duration for each.  </a:t>
            </a:r>
          </a:p>
          <a:p>
            <a:endParaRPr lang="en-US" dirty="0"/>
          </a:p>
        </p:txBody>
      </p:sp>
    </p:spTree>
    <p:extLst>
      <p:ext uri="{BB962C8B-B14F-4D97-AF65-F5344CB8AC3E}">
        <p14:creationId xmlns:p14="http://schemas.microsoft.com/office/powerpoint/2010/main" val="13078754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Let’s take a moment to discuss Burden of Proof. If the client is sanctioned for a rule violation (like disenrollment from programming due to lack of conduct) then the staff member must show it is more probable than not, the client broke that rule. </a:t>
            </a:r>
          </a:p>
          <a:p>
            <a:r>
              <a:rPr lang="en-US" sz="1200" dirty="0">
                <a:effectLst/>
                <a:latin typeface="+mn-lt"/>
                <a:ea typeface="+mn-ea"/>
                <a:cs typeface="+mn-cs"/>
                <a:sym typeface="Calibri"/>
              </a:rPr>
              <a:t>If a client claims wrongdoing by a staff member (like lying about contact, or disregarding requests to meet on different days) then it is up to the client to show that it is more probable than not, the staff acted as reported. </a:t>
            </a:r>
          </a:p>
          <a:p>
            <a:endParaRPr lang="en-US" dirty="0"/>
          </a:p>
        </p:txBody>
      </p:sp>
    </p:spTree>
    <p:extLst>
      <p:ext uri="{BB962C8B-B14F-4D97-AF65-F5344CB8AC3E}">
        <p14:creationId xmlns:p14="http://schemas.microsoft.com/office/powerpoint/2010/main" val="21735873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After reading notes, speaking with Maria’s case manager, other providers, and reviewing any proof Maria is able to supply, you should have a good idea if lack of contact was indeed an issue or not. </a:t>
            </a:r>
          </a:p>
          <a:p>
            <a:r>
              <a:rPr lang="en-US" sz="1200" dirty="0">
                <a:effectLst/>
                <a:latin typeface="+mn-lt"/>
                <a:ea typeface="+mn-ea"/>
                <a:cs typeface="+mn-cs"/>
                <a:sym typeface="Calibri"/>
              </a:rPr>
              <a:t>I had a complaint years ago that I based this example on. The client was leaving message after message for her Care Coordinator and every time her CC would try and contact her back, she would receive a message stating the call could not go through. This went on for months and everyone was frustrated. The client felt her CC was ignoring her and the CC felt the client was no longer interested in programming because she kept giving a number that not allow calls to go through. It turned out that the CCs cell phone, for some reason would just not call out to the client’s number, it was weird and no one even the cell phone provider could figure it out. This was 100% a technology issue that neither were aware of until a complaint was submitted.    </a:t>
            </a:r>
          </a:p>
          <a:p>
            <a:r>
              <a:rPr lang="en-US" sz="1200" dirty="0">
                <a:effectLst/>
                <a:latin typeface="+mn-lt"/>
                <a:ea typeface="+mn-ea"/>
                <a:cs typeface="+mn-cs"/>
                <a:sym typeface="Calibri"/>
              </a:rPr>
              <a:t>If things are not adding up, look for unexpected explanations, consult with your team and as always, feel free to reach out to us.</a:t>
            </a:r>
          </a:p>
          <a:p>
            <a:endParaRPr lang="en-US" dirty="0"/>
          </a:p>
        </p:txBody>
      </p:sp>
    </p:spTree>
    <p:extLst>
      <p:ext uri="{BB962C8B-B14F-4D97-AF65-F5344CB8AC3E}">
        <p14:creationId xmlns:p14="http://schemas.microsoft.com/office/powerpoint/2010/main" val="5991830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Let’s investigate grievance 2. Maria’s ISDP continues to schedule appointments on Tuesday &amp; Thursdays after her counseling sessions, despite these requests not to. For the investigation, I would read provider notes from the ISDP, interview the ISDP regarding discussions regarding appointment days, and ask Maria to provide any evidence regarding her requests about appointment dates with her worker. </a:t>
            </a:r>
          </a:p>
          <a:p>
            <a:endParaRPr lang="en-US" dirty="0"/>
          </a:p>
        </p:txBody>
      </p:sp>
    </p:spTree>
    <p:extLst>
      <p:ext uri="{BB962C8B-B14F-4D97-AF65-F5344CB8AC3E}">
        <p14:creationId xmlns:p14="http://schemas.microsoft.com/office/powerpoint/2010/main" val="12150111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Again, I usually read notes for a month or so before the date of the grievance but for situations like this, you may need to go further back. I would read notes entered by her ISDP and look for any notes, noted texts, or emails regarding scheduling appointments or requests for appointments to occur on different days. </a:t>
            </a:r>
          </a:p>
          <a:p>
            <a:endParaRPr lang="en-US" dirty="0"/>
          </a:p>
        </p:txBody>
      </p:sp>
    </p:spTree>
    <p:extLst>
      <p:ext uri="{BB962C8B-B14F-4D97-AF65-F5344CB8AC3E}">
        <p14:creationId xmlns:p14="http://schemas.microsoft.com/office/powerpoint/2010/main" val="32525218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When interviewing her ISDP, I would ask about the last several appointments and Maria’s overall impression during those meetings – did Maria appear or express being stressed or overwhelmed? I would also ask when next appointments are set, if Maria has requested appointments be scheduled on other dates, and if there is any additional information we should know. </a:t>
            </a:r>
          </a:p>
          <a:p>
            <a:endParaRPr lang="en-US" dirty="0"/>
          </a:p>
        </p:txBody>
      </p:sp>
    </p:spTree>
    <p:extLst>
      <p:ext uri="{BB962C8B-B14F-4D97-AF65-F5344CB8AC3E}">
        <p14:creationId xmlns:p14="http://schemas.microsoft.com/office/powerpoint/2010/main" val="6334245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Just a reminder, make sure any evidence that you are reviewing are originals. I have met with people and asked them show me things on their phone and so far 100% of them have been cool with it. If you do receive forwarded emails as evidence, you can ask the other people on the chain, if they are within your organization to send those to you as well. </a:t>
            </a:r>
          </a:p>
          <a:p>
            <a:endParaRPr lang="en-US" dirty="0"/>
          </a:p>
        </p:txBody>
      </p:sp>
    </p:spTree>
    <p:extLst>
      <p:ext uri="{BB962C8B-B14F-4D97-AF65-F5344CB8AC3E}">
        <p14:creationId xmlns:p14="http://schemas.microsoft.com/office/powerpoint/2010/main" val="9174079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Maria stated she has left several messages for her Case Manager’s supervisor regarding her possible discharge without any calls back. For the investigation, I would read any provider notes or call logs from the supervisor, if those are available, interview the supervisor, review any internal policies regarding call back timelines or requirements, and ask Maria to provide any evidence. </a:t>
            </a:r>
          </a:p>
          <a:p>
            <a:endParaRPr lang="en-US" dirty="0"/>
          </a:p>
        </p:txBody>
      </p:sp>
    </p:spTree>
    <p:extLst>
      <p:ext uri="{BB962C8B-B14F-4D97-AF65-F5344CB8AC3E}">
        <p14:creationId xmlns:p14="http://schemas.microsoft.com/office/powerpoint/2010/main" val="30872758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Read any notes written by the supervisor regarding calls/messages received and/or returned, review call logs, policies, and interview supervisor about any calls or conversations with Maria. When reviewing Maria’s evidence, make sure you are reviewing originals. </a:t>
            </a:r>
          </a:p>
          <a:p>
            <a:endParaRPr lang="en-US" dirty="0"/>
          </a:p>
        </p:txBody>
      </p:sp>
    </p:spTree>
    <p:extLst>
      <p:ext uri="{BB962C8B-B14F-4D97-AF65-F5344CB8AC3E}">
        <p14:creationId xmlns:p14="http://schemas.microsoft.com/office/powerpoint/2010/main" val="33239584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Okay, you may be asking when would we connect with Maria during the grievance process? I reach out anytime I have questions, whenever I receive an email, call or text, and if they send me any evidence, to confirm that I received it. People like to know you are working on helping them solve their problem. </a:t>
            </a:r>
          </a:p>
          <a:p>
            <a:r>
              <a:rPr lang="en-US" sz="1200" dirty="0">
                <a:effectLst/>
                <a:latin typeface="+mn-lt"/>
                <a:ea typeface="+mn-ea"/>
                <a:cs typeface="+mn-cs"/>
                <a:sym typeface="Calibri"/>
              </a:rPr>
              <a:t>When you speak to them to ask additional questions or check on something, it’s okay to let them know you have not finished the investigation yet, so a decision has not ready. </a:t>
            </a:r>
          </a:p>
          <a:p>
            <a:endParaRPr lang="en-US" dirty="0"/>
          </a:p>
        </p:txBody>
      </p:sp>
    </p:spTree>
    <p:extLst>
      <p:ext uri="{BB962C8B-B14F-4D97-AF65-F5344CB8AC3E}">
        <p14:creationId xmlns:p14="http://schemas.microsoft.com/office/powerpoint/2010/main" val="898268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For your decision letter, try to spell everything out as clearly as you can and keep your language at a 5</a:t>
            </a:r>
            <a:r>
              <a:rPr lang="en-US" sz="1200" baseline="30000" dirty="0">
                <a:effectLst/>
                <a:latin typeface="+mn-lt"/>
                <a:ea typeface="+mn-ea"/>
                <a:cs typeface="+mn-cs"/>
                <a:sym typeface="Calibri"/>
              </a:rPr>
              <a:t>th</a:t>
            </a:r>
            <a:r>
              <a:rPr lang="en-US" sz="1200" dirty="0">
                <a:effectLst/>
                <a:latin typeface="+mn-lt"/>
                <a:ea typeface="+mn-ea"/>
                <a:cs typeface="+mn-cs"/>
                <a:sym typeface="Calibri"/>
              </a:rPr>
              <a:t> grade level. We want this easy to understand. This letter should also be mailed so the client has something tangible with the decision. Your letter should also explain what steps need to be taken if the clients chooses to appeal the decision. </a:t>
            </a:r>
          </a:p>
          <a:p>
            <a:endParaRPr lang="en-US" dirty="0"/>
          </a:p>
        </p:txBody>
      </p:sp>
    </p:spTree>
    <p:extLst>
      <p:ext uri="{BB962C8B-B14F-4D97-AF65-F5344CB8AC3E}">
        <p14:creationId xmlns:p14="http://schemas.microsoft.com/office/powerpoint/2010/main" val="562894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You should mail out a Client Rights brochure with your decision letter and CC your Program Manager. I also call people to review the decision letter, to make sure they understand it, and to discuss next steps; not everyone does this step and that’s okay. I recently spoke to someone who didn’t understand what founded and unfounded meant, a call helped me clear that up with them.</a:t>
            </a:r>
          </a:p>
          <a:p>
            <a:r>
              <a:rPr lang="en-US" sz="1200" dirty="0">
                <a:effectLst/>
                <a:latin typeface="+mn-lt"/>
                <a:ea typeface="+mn-ea"/>
                <a:cs typeface="+mn-cs"/>
                <a:sym typeface="Calibri"/>
              </a:rPr>
              <a:t>Let’s say Maria’s grievance against her ISPD was unfounded because she didn’t express to her worker her discomfort of having appointments after her counseling sessions. Even though a decision is unfounded, your agency should still do what they can to help resolve the problem or tackle the underlying issue through recommendations. We are here to serve, and we want to make sure people are getting the services they need. </a:t>
            </a:r>
          </a:p>
          <a:p>
            <a:endParaRPr lang="en-US" dirty="0"/>
          </a:p>
        </p:txBody>
      </p:sp>
    </p:spTree>
    <p:extLst>
      <p:ext uri="{BB962C8B-B14F-4D97-AF65-F5344CB8AC3E}">
        <p14:creationId xmlns:p14="http://schemas.microsoft.com/office/powerpoint/2010/main" val="14685516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It is recommended that every letter you send out has the CR brochure added. The brochure goes over the entire grievance procedure, the different levels, timelines, and you can customize it to put your CRS info on it.   </a:t>
            </a:r>
          </a:p>
          <a:p>
            <a:endParaRPr lang="en-US" dirty="0"/>
          </a:p>
        </p:txBody>
      </p:sp>
    </p:spTree>
    <p:extLst>
      <p:ext uri="{BB962C8B-B14F-4D97-AF65-F5344CB8AC3E}">
        <p14:creationId xmlns:p14="http://schemas.microsoft.com/office/powerpoint/2010/main" val="33590422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200" dirty="0">
                <a:effectLst/>
                <a:latin typeface="+mn-lt"/>
                <a:ea typeface="+mn-ea"/>
                <a:cs typeface="+mn-cs"/>
                <a:sym typeface="Calibri"/>
              </a:rPr>
              <a:t>Make sure your agency’s CRS is reporting all Level 1A and Level 1Bs on the CR website. We have only received 14 notifications since November, and I am concerned not all grievances have been reported. This is a requirement from the State.   </a:t>
            </a:r>
          </a:p>
          <a:p>
            <a:endParaRPr lang="en-US" dirty="0"/>
          </a:p>
        </p:txBody>
      </p:sp>
    </p:spTree>
    <p:extLst>
      <p:ext uri="{BB962C8B-B14F-4D97-AF65-F5344CB8AC3E}">
        <p14:creationId xmlns:p14="http://schemas.microsoft.com/office/powerpoint/2010/main" val="38536955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200" dirty="0">
                <a:effectLst/>
                <a:latin typeface="+mn-lt"/>
                <a:ea typeface="+mn-ea"/>
                <a:cs typeface="+mn-cs"/>
                <a:sym typeface="Calibri"/>
              </a:rPr>
              <a:t>DHS also requires that we all have at least one CR poster hung in our buildings and in a public facing area. At the Coggs Center, we have them in English, Spanish, and Hmong. You can order them free from the DHS site. </a:t>
            </a:r>
            <a:endParaRPr lang="en-US" dirty="0"/>
          </a:p>
        </p:txBody>
      </p:sp>
    </p:spTree>
    <p:extLst>
      <p:ext uri="{BB962C8B-B14F-4D97-AF65-F5344CB8AC3E}">
        <p14:creationId xmlns:p14="http://schemas.microsoft.com/office/powerpoint/2010/main" val="21082001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rPr dirty="0"/>
              <a:t>Click to edit</a:t>
            </a:r>
            <a:br>
              <a:rPr lang="en-US" dirty="0"/>
            </a:br>
            <a:r>
              <a:rPr dirty="0"/>
              <a:t>Master </a:t>
            </a:r>
            <a:r>
              <a:rPr lang="en-US" dirty="0"/>
              <a:t>T</a:t>
            </a:r>
            <a:r>
              <a:rPr dirty="0"/>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dirty="0"/>
              <a:t>Text text text text</a:t>
            </a:r>
            <a:r>
              <a:rPr dirty="0"/>
              <a:t> </a:t>
            </a:r>
            <a:r>
              <a:rPr lang="en-US" dirty="0"/>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dirty="0"/>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dirty="0"/>
              <a:t>text text text text text text text</a:t>
            </a:r>
          </a:p>
          <a:p>
            <a:endParaRPr dirty="0"/>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rPr dirty="0"/>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33" name="Title Text"/>
          <p:cNvSpPr txBox="1">
            <a:spLocks noGrp="1"/>
          </p:cNvSpPr>
          <p:nvPr>
            <p:ph type="title" hasCustomPrompt="1"/>
          </p:nvPr>
        </p:nvSpPr>
        <p:spPr>
          <a:xfrm>
            <a:off x="831850" y="1709738"/>
            <a:ext cx="10515600" cy="2852737"/>
          </a:xfrm>
          <a:prstGeom prst="rect">
            <a:avLst/>
          </a:prstGeom>
        </p:spPr>
        <p:txBody>
          <a:bodyPr anchor="b"/>
          <a:lstStyle>
            <a:lvl1pPr>
              <a:defRPr sz="6000">
                <a:solidFill>
                  <a:srgbClr val="009193"/>
                </a:solidFill>
              </a:defRPr>
            </a:lvl1pPr>
          </a:lstStyle>
          <a:p>
            <a:r>
              <a:rPr lang="en-US" dirty="0"/>
              <a:t>Section </a:t>
            </a:r>
            <a:r>
              <a:rPr dirty="0"/>
              <a:t>Title</a:t>
            </a:r>
          </a:p>
        </p:txBody>
      </p:sp>
      <p:sp>
        <p:nvSpPr>
          <p:cNvPr id="34" name="Body Level One…"/>
          <p:cNvSpPr txBox="1">
            <a:spLocks noGrp="1"/>
          </p:cNvSpPr>
          <p:nvPr>
            <p:ph type="body" sz="quarter" idx="1" hasCustomPrompt="1"/>
          </p:nvPr>
        </p:nvSpPr>
        <p:spPr>
          <a:xfrm>
            <a:off x="831850" y="4589462"/>
            <a:ext cx="10515600" cy="150018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2400">
                <a:solidFill>
                  <a:schemeClr val="tx1"/>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rPr lang="en-US" dirty="0"/>
              <a:t>Text text text text text text text text text text text text text.</a:t>
            </a:r>
          </a:p>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text text text text text text text text text text text text.</a:t>
            </a:r>
          </a:p>
          <a:p>
            <a:endParaRPr dirty="0"/>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42" name="Title Text"/>
          <p:cNvSpPr txBox="1">
            <a:spLocks noGrp="1"/>
          </p:cNvSpPr>
          <p:nvPr>
            <p:ph type="title"/>
          </p:nvPr>
        </p:nvSpPr>
        <p:spPr>
          <a:prstGeom prst="rect">
            <a:avLst/>
          </a:prstGeom>
        </p:spPr>
        <p:txBody>
          <a:bodyPr/>
          <a:lstStyle/>
          <a:p>
            <a:r>
              <a:t>Title Text</a:t>
            </a:r>
          </a:p>
        </p:txBody>
      </p:sp>
      <p:sp>
        <p:nvSpPr>
          <p:cNvPr id="43" name="Body Level One…"/>
          <p:cNvSpPr txBox="1">
            <a:spLocks noGrp="1"/>
          </p:cNvSpPr>
          <p:nvPr>
            <p:ph type="body" sz="half" idx="1" hasCustomPrompt="1"/>
          </p:nvPr>
        </p:nvSpPr>
        <p:spPr>
          <a:xfrm>
            <a:off x="838200" y="1825625"/>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endParaRPr lang="en-US" dirty="0"/>
          </a:p>
        </p:txBody>
      </p:sp>
      <p:sp>
        <p:nvSpPr>
          <p:cNvPr id="4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5" name="Body Level One…">
            <a:extLst>
              <a:ext uri="{FF2B5EF4-FFF2-40B4-BE49-F238E27FC236}">
                <a16:creationId xmlns:a16="http://schemas.microsoft.com/office/drawing/2014/main" id="{EFCE943A-D0A3-5F44-929B-2F28B433B0F8}"/>
              </a:ext>
            </a:extLst>
          </p:cNvPr>
          <p:cNvSpPr txBox="1">
            <a:spLocks noGrp="1"/>
          </p:cNvSpPr>
          <p:nvPr>
            <p:ph type="body" sz="half" idx="10" hasCustomPrompt="1"/>
          </p:nvPr>
        </p:nvSpPr>
        <p:spPr>
          <a:xfrm>
            <a:off x="6199430" y="1831064"/>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a:t>
            </a:r>
          </a:p>
          <a:p>
            <a:endParaRPr lang="en-US"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dirty="0"/>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1" name="Title Text"/>
          <p:cNvSpPr txBox="1">
            <a:spLocks noGrp="1"/>
          </p:cNvSpPr>
          <p:nvPr>
            <p:ph type="title"/>
          </p:nvPr>
        </p:nvSpPr>
        <p:spPr>
          <a:prstGeom prst="rect">
            <a:avLst/>
          </a:prstGeom>
        </p:spPr>
        <p:txBody>
          <a:bodyPr/>
          <a:lstStyle/>
          <a:p>
            <a:r>
              <a:t>Title Text</a:t>
            </a:r>
          </a:p>
        </p:txBody>
      </p:sp>
      <p:sp>
        <p:nvSpPr>
          <p:cNvPr id="6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18B9FB-4000-CD4A-9B9A-8C6EF84891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8" name="Body Level One…"/>
          <p:cNvSpPr txBox="1">
            <a:spLocks noGrp="1"/>
          </p:cNvSpPr>
          <p:nvPr>
            <p:ph type="body" sz="half" idx="1" hasCustomPrompt="1"/>
          </p:nvPr>
        </p:nvSpPr>
        <p:spPr>
          <a:xfrm>
            <a:off x="5183187" y="987425"/>
            <a:ext cx="6172201" cy="4873625"/>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sz="3200"/>
            </a:lvl1pPr>
            <a:lvl2pPr marL="718457" indent="-261257">
              <a:defRPr sz="3200"/>
            </a:lvl2pPr>
            <a:lvl3pPr marL="1219200" indent="-304800">
              <a:defRPr sz="3200"/>
            </a:lvl3pPr>
            <a:lvl4pPr marL="1737360" indent="-365760">
              <a:defRPr sz="3200"/>
            </a:lvl4pPr>
            <a:lvl5pPr marL="2194560" indent="-365760">
              <a:defRPr sz="3200"/>
            </a:lvl5pPr>
          </a:lstStyle>
          <a:p>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dirty="0"/>
              <a:t>Text text text text text text text.</a:t>
            </a:r>
          </a:p>
          <a:p>
            <a:endParaRPr dirty="0"/>
          </a:p>
        </p:txBody>
      </p:sp>
      <p:sp>
        <p:nvSpPr>
          <p:cNvPr id="79"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dirty="0"/>
          </a:p>
        </p:txBody>
      </p:sp>
      <p:sp>
        <p:nvSpPr>
          <p:cNvPr id="8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rPr dirty="0"/>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a:p>
            <a:r>
              <a:rPr lang="en-US" dirty="0"/>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dhs.wisconsin.gov/library/collection/p-23112"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county.milwaukee.gov/EN/DHHS/BHD/Wraparound-Milwaukee/Provider-Portal/Client-Rights-Specialists"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hyperlink" Target="https://www.dhs.wisconsin.gov/clientrights/formspubsposters.htm"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a:xfrm>
            <a:off x="1524000" y="1122362"/>
            <a:ext cx="9144000" cy="1567050"/>
          </a:xfrm>
        </p:spPr>
        <p:txBody>
          <a:bodyPr/>
          <a:lstStyle/>
          <a:p>
            <a:r>
              <a:rPr lang="en-US" dirty="0"/>
              <a:t>Client Rights Forum</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a:xfrm>
            <a:off x="1524000" y="3428999"/>
            <a:ext cx="9144000" cy="2306639"/>
          </a:xfrm>
        </p:spPr>
        <p:txBody>
          <a:bodyPr/>
          <a:lstStyle/>
          <a:p>
            <a:r>
              <a:rPr lang="en-US" sz="4800" dirty="0"/>
              <a:t>Welcome!</a:t>
            </a:r>
            <a:endParaRPr lang="en-US" dirty="0"/>
          </a:p>
          <a:p>
            <a:r>
              <a:rPr lang="en-US" dirty="0"/>
              <a:t>May 13, 2026</a:t>
            </a:r>
          </a:p>
          <a:p>
            <a:r>
              <a:rPr lang="en-US" dirty="0"/>
              <a:t>9am to 10:30am</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4FDEB-D6E0-C447-BDE2-4B1BC0A75612}"/>
              </a:ext>
            </a:extLst>
          </p:cNvPr>
          <p:cNvSpPr>
            <a:spLocks noGrp="1"/>
          </p:cNvSpPr>
          <p:nvPr>
            <p:ph type="title"/>
          </p:nvPr>
        </p:nvSpPr>
        <p:spPr/>
        <p:txBody>
          <a:bodyPr/>
          <a:lstStyle/>
          <a:p>
            <a:r>
              <a:rPr lang="en-US" dirty="0"/>
              <a:t>Agenda</a:t>
            </a:r>
          </a:p>
        </p:txBody>
      </p:sp>
      <p:sp>
        <p:nvSpPr>
          <p:cNvPr id="3" name="Text Placeholder 2">
            <a:extLst>
              <a:ext uri="{FF2B5EF4-FFF2-40B4-BE49-F238E27FC236}">
                <a16:creationId xmlns:a16="http://schemas.microsoft.com/office/drawing/2014/main" id="{9E16F191-B63A-7114-1F05-428F04CE838E}"/>
              </a:ext>
            </a:extLst>
          </p:cNvPr>
          <p:cNvSpPr>
            <a:spLocks noGrp="1"/>
          </p:cNvSpPr>
          <p:nvPr>
            <p:ph type="body" idx="1"/>
          </p:nvPr>
        </p:nvSpPr>
        <p:spPr/>
        <p:txBody>
          <a:bodyPr>
            <a:normAutofit lnSpcReduction="10000"/>
          </a:bodyPr>
          <a:lstStyle/>
          <a:p>
            <a:pPr marL="0" indent="0">
              <a:buNone/>
            </a:pPr>
            <a:r>
              <a:rPr lang="en-US" dirty="0"/>
              <a:t>Today’s topics come directly from your survey responses!</a:t>
            </a:r>
          </a:p>
          <a:p>
            <a:pPr marL="0" indent="0">
              <a:buNone/>
            </a:pPr>
            <a:endParaRPr lang="en-US" dirty="0"/>
          </a:p>
          <a:p>
            <a:r>
              <a:rPr lang="en-US" dirty="0"/>
              <a:t>Complaint vs Grievances</a:t>
            </a:r>
          </a:p>
          <a:p>
            <a:r>
              <a:rPr lang="en-US" dirty="0"/>
              <a:t>Multiple grievance clients</a:t>
            </a:r>
          </a:p>
          <a:p>
            <a:r>
              <a:rPr lang="en-US" dirty="0"/>
              <a:t>Investigations </a:t>
            </a:r>
          </a:p>
          <a:p>
            <a:r>
              <a:rPr lang="en-US" dirty="0"/>
              <a:t>Reporting Grievances</a:t>
            </a:r>
          </a:p>
          <a:p>
            <a:r>
              <a:rPr lang="en-US" dirty="0"/>
              <a:t>Brochures &amp; Posters </a:t>
            </a:r>
          </a:p>
          <a:p>
            <a:r>
              <a:rPr lang="en-US" dirty="0"/>
              <a:t>Q &amp; A</a:t>
            </a:r>
          </a:p>
          <a:p>
            <a:r>
              <a:rPr lang="en-US" dirty="0"/>
              <a:t>Survey </a:t>
            </a:r>
          </a:p>
        </p:txBody>
      </p:sp>
    </p:spTree>
    <p:extLst>
      <p:ext uri="{BB962C8B-B14F-4D97-AF65-F5344CB8AC3E}">
        <p14:creationId xmlns:p14="http://schemas.microsoft.com/office/powerpoint/2010/main" val="2193508921"/>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2B319-D9CC-EDF2-1E7B-4B0FED3F704A}"/>
              </a:ext>
            </a:extLst>
          </p:cNvPr>
          <p:cNvSpPr>
            <a:spLocks noGrp="1"/>
          </p:cNvSpPr>
          <p:nvPr>
            <p:ph type="title"/>
          </p:nvPr>
        </p:nvSpPr>
        <p:spPr/>
        <p:txBody>
          <a:bodyPr/>
          <a:lstStyle/>
          <a:p>
            <a:r>
              <a:rPr lang="en-US" dirty="0"/>
              <a:t>Complaint vs Grievance	</a:t>
            </a:r>
          </a:p>
        </p:txBody>
      </p:sp>
      <p:sp>
        <p:nvSpPr>
          <p:cNvPr id="3" name="Text Placeholder 2">
            <a:extLst>
              <a:ext uri="{FF2B5EF4-FFF2-40B4-BE49-F238E27FC236}">
                <a16:creationId xmlns:a16="http://schemas.microsoft.com/office/drawing/2014/main" id="{2132FD17-6E1E-E933-10DA-7695337CA5AD}"/>
              </a:ext>
            </a:extLst>
          </p:cNvPr>
          <p:cNvSpPr>
            <a:spLocks noGrp="1"/>
          </p:cNvSpPr>
          <p:nvPr>
            <p:ph type="body" idx="1"/>
          </p:nvPr>
        </p:nvSpPr>
        <p:spPr/>
        <p:txBody>
          <a:bodyPr/>
          <a:lstStyle/>
          <a:p>
            <a:pPr marL="0" indent="0">
              <a:buNone/>
            </a:pPr>
            <a:r>
              <a:rPr lang="en-US" dirty="0"/>
              <a:t>Questions: </a:t>
            </a:r>
          </a:p>
          <a:p>
            <a:pPr marL="0" indent="0">
              <a:buNone/>
            </a:pPr>
            <a:endParaRPr lang="en-US" dirty="0"/>
          </a:p>
          <a:p>
            <a:pPr marL="0" indent="0">
              <a:buNone/>
            </a:pPr>
            <a:r>
              <a:rPr lang="en-US" dirty="0"/>
              <a:t>How do we determine if it’s a complaint or a grievance? Does it just have to relate to a client’s rights or do they have to say the word grievance? How do we figure out that part of it? </a:t>
            </a:r>
          </a:p>
          <a:p>
            <a:pPr marL="0" indent="0">
              <a:buNone/>
            </a:pPr>
            <a:endParaRPr lang="en-US" dirty="0"/>
          </a:p>
        </p:txBody>
      </p:sp>
    </p:spTree>
    <p:extLst>
      <p:ext uri="{BB962C8B-B14F-4D97-AF65-F5344CB8AC3E}">
        <p14:creationId xmlns:p14="http://schemas.microsoft.com/office/powerpoint/2010/main" val="3548005249"/>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Complaint Defined</a:t>
            </a:r>
          </a:p>
        </p:txBody>
      </p:sp>
      <p:sp>
        <p:nvSpPr>
          <p:cNvPr id="5" name="Text Placeholder 4">
            <a:extLst>
              <a:ext uri="{FF2B5EF4-FFF2-40B4-BE49-F238E27FC236}">
                <a16:creationId xmlns:a16="http://schemas.microsoft.com/office/drawing/2014/main" id="{2DBBEE8E-A6EC-2030-51EC-367B3C052539}"/>
              </a:ext>
            </a:extLst>
          </p:cNvPr>
          <p:cNvSpPr>
            <a:spLocks noGrp="1"/>
          </p:cNvSpPr>
          <p:nvPr>
            <p:ph type="body" idx="1"/>
          </p:nvPr>
        </p:nvSpPr>
        <p:spPr/>
        <p:txBody>
          <a:bodyPr>
            <a:normAutofit/>
          </a:bodyPr>
          <a:lstStyle/>
          <a:p>
            <a:pPr marL="0" indent="0">
              <a:buNone/>
            </a:pPr>
            <a:r>
              <a:rPr lang="en-US" dirty="0"/>
              <a:t>“</a:t>
            </a:r>
            <a:r>
              <a:rPr lang="en-US" b="1" dirty="0"/>
              <a:t>Concern</a:t>
            </a:r>
            <a:r>
              <a:rPr lang="en-US" dirty="0"/>
              <a:t>” means a complaint, disagreement or dispute which a client or a person on behalf of a client may have with a program or program staff </a:t>
            </a:r>
            <a:r>
              <a:rPr lang="en-US" dirty="0">
                <a:highlight>
                  <a:srgbClr val="FFFF00"/>
                </a:highlight>
              </a:rPr>
              <a:t>which the client chooses to resolve through the informal resolution</a:t>
            </a:r>
            <a:r>
              <a:rPr lang="en-US" dirty="0"/>
              <a:t> process pursuant to s. DHS 94.40 (4).</a:t>
            </a:r>
          </a:p>
        </p:txBody>
      </p:sp>
    </p:spTree>
    <p:extLst>
      <p:ext uri="{BB962C8B-B14F-4D97-AF65-F5344CB8AC3E}">
        <p14:creationId xmlns:p14="http://schemas.microsoft.com/office/powerpoint/2010/main" val="3272284165"/>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9132582-18CD-58E0-CB38-72968D02FA4A}"/>
              </a:ext>
            </a:extLst>
          </p:cNvPr>
          <p:cNvSpPr>
            <a:spLocks noGrp="1"/>
          </p:cNvSpPr>
          <p:nvPr>
            <p:ph type="title"/>
          </p:nvPr>
        </p:nvSpPr>
        <p:spPr/>
        <p:txBody>
          <a:bodyPr/>
          <a:lstStyle/>
          <a:p>
            <a:r>
              <a:rPr lang="en-US" dirty="0"/>
              <a:t>Grievance Defined</a:t>
            </a:r>
          </a:p>
        </p:txBody>
      </p:sp>
      <p:sp>
        <p:nvSpPr>
          <p:cNvPr id="6" name="Text Placeholder 5">
            <a:extLst>
              <a:ext uri="{FF2B5EF4-FFF2-40B4-BE49-F238E27FC236}">
                <a16:creationId xmlns:a16="http://schemas.microsoft.com/office/drawing/2014/main" id="{0677E01D-F803-09D9-C284-41D3C752230E}"/>
              </a:ext>
            </a:extLst>
          </p:cNvPr>
          <p:cNvSpPr>
            <a:spLocks noGrp="1"/>
          </p:cNvSpPr>
          <p:nvPr>
            <p:ph type="body" idx="1"/>
          </p:nvPr>
        </p:nvSpPr>
        <p:spPr/>
        <p:txBody>
          <a:bodyPr/>
          <a:lstStyle/>
          <a:p>
            <a:pPr marL="0" indent="0">
              <a:buNone/>
            </a:pPr>
            <a:r>
              <a:rPr lang="en-US" dirty="0"/>
              <a:t>“</a:t>
            </a:r>
            <a:r>
              <a:rPr lang="en-US" b="1" dirty="0"/>
              <a:t>Grievance</a:t>
            </a:r>
            <a:r>
              <a:rPr lang="en-US" dirty="0"/>
              <a:t>” means a statement by a grievant that an action or an inaction by a program or its </a:t>
            </a:r>
            <a:r>
              <a:rPr lang="en-US" dirty="0">
                <a:highlight>
                  <a:srgbClr val="FFFF00"/>
                </a:highlight>
              </a:rPr>
              <a:t>staff has abridged rights </a:t>
            </a:r>
            <a:r>
              <a:rPr lang="en-US" dirty="0"/>
              <a:t>guaranteed to the client under s. 51.61, Stats., and this chapter </a:t>
            </a:r>
            <a:r>
              <a:rPr lang="en-US" dirty="0">
                <a:highlight>
                  <a:srgbClr val="FFFF00"/>
                </a:highlight>
              </a:rPr>
              <a:t>combined with a request that the matter be dealt with through the program’s formal grievance resolution process </a:t>
            </a:r>
            <a:r>
              <a:rPr lang="en-US" dirty="0"/>
              <a:t>pursuant to                           s. DHS 94.40 (5).</a:t>
            </a:r>
          </a:p>
          <a:p>
            <a:pPr marL="0" indent="0">
              <a:buNone/>
            </a:pPr>
            <a:endParaRPr lang="en-US" dirty="0"/>
          </a:p>
        </p:txBody>
      </p:sp>
    </p:spTree>
    <p:extLst>
      <p:ext uri="{BB962C8B-B14F-4D97-AF65-F5344CB8AC3E}">
        <p14:creationId xmlns:p14="http://schemas.microsoft.com/office/powerpoint/2010/main" val="963443658"/>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E10C19-6E84-A33B-04AE-ADEC7177EF7B}"/>
              </a:ext>
            </a:extLst>
          </p:cNvPr>
          <p:cNvSpPr>
            <a:spLocks noGrp="1"/>
          </p:cNvSpPr>
          <p:nvPr>
            <p:ph type="title"/>
          </p:nvPr>
        </p:nvSpPr>
        <p:spPr/>
        <p:txBody>
          <a:bodyPr/>
          <a:lstStyle/>
          <a:p>
            <a:r>
              <a:rPr lang="en-US" dirty="0"/>
              <a:t>Complaint Examples</a:t>
            </a:r>
          </a:p>
        </p:txBody>
      </p:sp>
      <p:sp>
        <p:nvSpPr>
          <p:cNvPr id="2" name="Text Placeholder 1">
            <a:extLst>
              <a:ext uri="{FF2B5EF4-FFF2-40B4-BE49-F238E27FC236}">
                <a16:creationId xmlns:a16="http://schemas.microsoft.com/office/drawing/2014/main" id="{C3EC6DA5-9D87-AF5C-8C4E-2E94A536D5C3}"/>
              </a:ext>
            </a:extLst>
          </p:cNvPr>
          <p:cNvSpPr>
            <a:spLocks noGrp="1"/>
          </p:cNvSpPr>
          <p:nvPr>
            <p:ph type="body" idx="1"/>
          </p:nvPr>
        </p:nvSpPr>
        <p:spPr>
          <a:xfrm>
            <a:off x="838200" y="1825625"/>
            <a:ext cx="10515600" cy="4351338"/>
          </a:xfrm>
        </p:spPr>
        <p:txBody>
          <a:bodyPr/>
          <a:lstStyle/>
          <a:p>
            <a:r>
              <a:rPr lang="en-US" dirty="0"/>
              <a:t>My worker is rude and I want them fired. </a:t>
            </a:r>
          </a:p>
          <a:p>
            <a:pPr lvl="1"/>
            <a:r>
              <a:rPr lang="en-US" sz="2000" i="1" dirty="0"/>
              <a:t>Does the rudeness = violation of rights? </a:t>
            </a:r>
          </a:p>
          <a:p>
            <a:r>
              <a:rPr lang="en-US" dirty="0"/>
              <a:t>I had to wait for an hour(s) for a walk-in appointment</a:t>
            </a:r>
          </a:p>
          <a:p>
            <a:r>
              <a:rPr lang="en-US" dirty="0"/>
              <a:t>The lobby/office/bathroom is dirty</a:t>
            </a:r>
          </a:p>
          <a:p>
            <a:r>
              <a:rPr lang="en-US" dirty="0"/>
              <a:t>I can’t get into an appointment for 3 weeks </a:t>
            </a:r>
          </a:p>
          <a:p>
            <a:endParaRPr lang="en-US" dirty="0"/>
          </a:p>
          <a:p>
            <a:pPr marL="0" indent="0">
              <a:buNone/>
            </a:pPr>
            <a:r>
              <a:rPr lang="en-US" dirty="0"/>
              <a:t>*Ask yourself – was the person’s rights violated? </a:t>
            </a:r>
          </a:p>
        </p:txBody>
      </p:sp>
    </p:spTree>
    <p:extLst>
      <p:ext uri="{BB962C8B-B14F-4D97-AF65-F5344CB8AC3E}">
        <p14:creationId xmlns:p14="http://schemas.microsoft.com/office/powerpoint/2010/main" val="339368008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396E9-5D20-1CE8-2990-5877026F1FF5}"/>
              </a:ext>
            </a:extLst>
          </p:cNvPr>
          <p:cNvSpPr>
            <a:spLocks noGrp="1"/>
          </p:cNvSpPr>
          <p:nvPr>
            <p:ph type="title"/>
          </p:nvPr>
        </p:nvSpPr>
        <p:spPr/>
        <p:txBody>
          <a:bodyPr/>
          <a:lstStyle/>
          <a:p>
            <a:r>
              <a:rPr lang="en-US" dirty="0"/>
              <a:t>Grievance Examples </a:t>
            </a:r>
          </a:p>
        </p:txBody>
      </p:sp>
      <p:sp>
        <p:nvSpPr>
          <p:cNvPr id="3" name="Text Placeholder 2">
            <a:extLst>
              <a:ext uri="{FF2B5EF4-FFF2-40B4-BE49-F238E27FC236}">
                <a16:creationId xmlns:a16="http://schemas.microsoft.com/office/drawing/2014/main" id="{058A8D67-32DD-DD92-90BC-3A7F3B62CB0D}"/>
              </a:ext>
            </a:extLst>
          </p:cNvPr>
          <p:cNvSpPr>
            <a:spLocks noGrp="1"/>
          </p:cNvSpPr>
          <p:nvPr>
            <p:ph type="body" idx="1"/>
          </p:nvPr>
        </p:nvSpPr>
        <p:spPr/>
        <p:txBody>
          <a:bodyPr/>
          <a:lstStyle/>
          <a:p>
            <a:r>
              <a:rPr lang="en-US" dirty="0"/>
              <a:t>My worker is rude and swears at me </a:t>
            </a:r>
          </a:p>
          <a:p>
            <a:pPr lvl="1"/>
            <a:r>
              <a:rPr lang="en-US" sz="2000" dirty="0"/>
              <a:t>Dignity &amp; Respect, DHS 94.24(2)(b)</a:t>
            </a:r>
            <a:endParaRPr lang="en-US" dirty="0"/>
          </a:p>
          <a:p>
            <a:r>
              <a:rPr lang="en-US" dirty="0"/>
              <a:t>I had to wait for an hour for my appointment; my worker is always at least 30 minutes late for our scheduled appointments </a:t>
            </a:r>
          </a:p>
          <a:p>
            <a:r>
              <a:rPr lang="en-US" dirty="0"/>
              <a:t>My worker keeps cancelling my appointments and their next available appointment is in 3 weeks </a:t>
            </a:r>
          </a:p>
          <a:p>
            <a:pPr lvl="1"/>
            <a:r>
              <a:rPr lang="en-US" sz="2000" dirty="0"/>
              <a:t>Prompt &amp; Adequate Treatment, DHS 9408 and/or Dignity &amp; Respect, DHS 94.24(2)(b) </a:t>
            </a:r>
          </a:p>
          <a:p>
            <a:pPr lvl="1"/>
            <a:endParaRPr lang="en-US" dirty="0"/>
          </a:p>
          <a:p>
            <a:endParaRPr lang="en-US" dirty="0"/>
          </a:p>
          <a:p>
            <a:pPr marL="0" indent="0">
              <a:buNone/>
            </a:pPr>
            <a:endParaRPr lang="en-US" dirty="0"/>
          </a:p>
        </p:txBody>
      </p:sp>
    </p:spTree>
    <p:extLst>
      <p:ext uri="{BB962C8B-B14F-4D97-AF65-F5344CB8AC3E}">
        <p14:creationId xmlns:p14="http://schemas.microsoft.com/office/powerpoint/2010/main" val="129385641"/>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F896C-85AC-7965-1855-92883BE0272D}"/>
              </a:ext>
            </a:extLst>
          </p:cNvPr>
          <p:cNvSpPr>
            <a:spLocks noGrp="1"/>
          </p:cNvSpPr>
          <p:nvPr>
            <p:ph type="title"/>
          </p:nvPr>
        </p:nvSpPr>
        <p:spPr/>
        <p:txBody>
          <a:bodyPr/>
          <a:lstStyle/>
          <a:p>
            <a:r>
              <a:rPr lang="en-US" dirty="0"/>
              <a:t>Complaint vs Grievance	</a:t>
            </a:r>
          </a:p>
        </p:txBody>
      </p:sp>
      <p:sp>
        <p:nvSpPr>
          <p:cNvPr id="3" name="Text Placeholder 2">
            <a:extLst>
              <a:ext uri="{FF2B5EF4-FFF2-40B4-BE49-F238E27FC236}">
                <a16:creationId xmlns:a16="http://schemas.microsoft.com/office/drawing/2014/main" id="{43A890B9-7F7A-99B7-22BA-B02C248A3B02}"/>
              </a:ext>
            </a:extLst>
          </p:cNvPr>
          <p:cNvSpPr>
            <a:spLocks noGrp="1"/>
          </p:cNvSpPr>
          <p:nvPr>
            <p:ph type="body" idx="1"/>
          </p:nvPr>
        </p:nvSpPr>
        <p:spPr/>
        <p:txBody>
          <a:bodyPr/>
          <a:lstStyle/>
          <a:p>
            <a:pPr marL="0" indent="0">
              <a:buNone/>
            </a:pPr>
            <a:r>
              <a:rPr lang="en-US" dirty="0"/>
              <a:t>Complaint 					Not a rights violation, can be 						resolved informally</a:t>
            </a:r>
          </a:p>
          <a:p>
            <a:pPr marL="0" indent="0">
              <a:buNone/>
            </a:pPr>
            <a:endParaRPr lang="en-US" dirty="0"/>
          </a:p>
          <a:p>
            <a:pPr marL="0" indent="0">
              <a:buNone/>
            </a:pPr>
            <a:r>
              <a:rPr lang="en-US" dirty="0"/>
              <a:t>Grievance 					A client rights violation </a:t>
            </a:r>
            <a:r>
              <a:rPr lang="en-US" u="sng" dirty="0"/>
              <a:t>and</a:t>
            </a:r>
            <a:r>
              <a:rPr lang="en-US" dirty="0"/>
              <a:t> 							client wants to proceed with 							the formal grievance procedure</a:t>
            </a:r>
          </a:p>
          <a:p>
            <a:pPr marL="0" indent="0">
              <a:buNone/>
            </a:pPr>
            <a:endParaRPr lang="en-US" dirty="0"/>
          </a:p>
        </p:txBody>
      </p:sp>
      <p:sp>
        <p:nvSpPr>
          <p:cNvPr id="6" name="Arrow: Right 5">
            <a:extLst>
              <a:ext uri="{FF2B5EF4-FFF2-40B4-BE49-F238E27FC236}">
                <a16:creationId xmlns:a16="http://schemas.microsoft.com/office/drawing/2014/main" id="{1C516B22-BF84-D19F-2CA1-3583F7F16FE9}"/>
              </a:ext>
            </a:extLst>
          </p:cNvPr>
          <p:cNvSpPr/>
          <p:nvPr/>
        </p:nvSpPr>
        <p:spPr>
          <a:xfrm>
            <a:off x="2783390" y="1825625"/>
            <a:ext cx="3215473" cy="612950"/>
          </a:xfrm>
          <a:prstGeom prst="rightArrow">
            <a:avLst/>
          </a:prstGeom>
          <a:solidFill>
            <a:srgbClr val="009193"/>
          </a:solidFill>
          <a:ln w="12700" cap="flat">
            <a:solidFill>
              <a:srgbClr val="009193"/>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
        <p:nvSpPr>
          <p:cNvPr id="7" name="Arrow: Right 6">
            <a:extLst>
              <a:ext uri="{FF2B5EF4-FFF2-40B4-BE49-F238E27FC236}">
                <a16:creationId xmlns:a16="http://schemas.microsoft.com/office/drawing/2014/main" id="{10DA56FF-039F-6CF1-8A3E-06EF2F152775}"/>
              </a:ext>
            </a:extLst>
          </p:cNvPr>
          <p:cNvSpPr/>
          <p:nvPr/>
        </p:nvSpPr>
        <p:spPr>
          <a:xfrm>
            <a:off x="2783389" y="3122525"/>
            <a:ext cx="3215473" cy="612950"/>
          </a:xfrm>
          <a:prstGeom prst="rightArrow">
            <a:avLst/>
          </a:prstGeom>
          <a:solidFill>
            <a:srgbClr val="009193"/>
          </a:solidFill>
          <a:ln w="12700" cap="flat">
            <a:solidFill>
              <a:srgbClr val="009193"/>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277752199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ADC71-62D9-F0EF-2D6D-32E1F87628F9}"/>
              </a:ext>
            </a:extLst>
          </p:cNvPr>
          <p:cNvSpPr>
            <a:spLocks noGrp="1"/>
          </p:cNvSpPr>
          <p:nvPr>
            <p:ph type="title"/>
          </p:nvPr>
        </p:nvSpPr>
        <p:spPr/>
        <p:txBody>
          <a:bodyPr/>
          <a:lstStyle/>
          <a:p>
            <a:r>
              <a:rPr lang="en-US" dirty="0"/>
              <a:t>Multiple Grievances</a:t>
            </a:r>
          </a:p>
        </p:txBody>
      </p:sp>
      <p:sp>
        <p:nvSpPr>
          <p:cNvPr id="3" name="Text Placeholder 2">
            <a:extLst>
              <a:ext uri="{FF2B5EF4-FFF2-40B4-BE49-F238E27FC236}">
                <a16:creationId xmlns:a16="http://schemas.microsoft.com/office/drawing/2014/main" id="{19501847-E99C-B598-AD10-76BA47CCED5C}"/>
              </a:ext>
            </a:extLst>
          </p:cNvPr>
          <p:cNvSpPr>
            <a:spLocks noGrp="1"/>
          </p:cNvSpPr>
          <p:nvPr>
            <p:ph type="body" idx="1"/>
          </p:nvPr>
        </p:nvSpPr>
        <p:spPr/>
        <p:txBody>
          <a:bodyPr/>
          <a:lstStyle/>
          <a:p>
            <a:pPr marL="0" indent="0">
              <a:buNone/>
            </a:pPr>
            <a:r>
              <a:rPr lang="en-US" dirty="0"/>
              <a:t>Question: </a:t>
            </a:r>
          </a:p>
          <a:p>
            <a:pPr marL="0" indent="0">
              <a:buNone/>
            </a:pPr>
            <a:endParaRPr lang="en-US" dirty="0"/>
          </a:p>
          <a:p>
            <a:pPr marL="0" indent="0">
              <a:buNone/>
            </a:pPr>
            <a:r>
              <a:rPr lang="en-US" dirty="0"/>
              <a:t>How do we handle multiple grievance from the same person? </a:t>
            </a:r>
          </a:p>
        </p:txBody>
      </p:sp>
    </p:spTree>
    <p:extLst>
      <p:ext uri="{BB962C8B-B14F-4D97-AF65-F5344CB8AC3E}">
        <p14:creationId xmlns:p14="http://schemas.microsoft.com/office/powerpoint/2010/main" val="343468595"/>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40164-E16D-CAB6-866A-9805ED2F6B59}"/>
              </a:ext>
            </a:extLst>
          </p:cNvPr>
          <p:cNvSpPr>
            <a:spLocks noGrp="1"/>
          </p:cNvSpPr>
          <p:nvPr>
            <p:ph type="title"/>
          </p:nvPr>
        </p:nvSpPr>
        <p:spPr/>
        <p:txBody>
          <a:bodyPr/>
          <a:lstStyle/>
          <a:p>
            <a:r>
              <a:rPr lang="en-US" dirty="0"/>
              <a:t>DHS 94.46(1) Multiple Grievances </a:t>
            </a:r>
          </a:p>
        </p:txBody>
      </p:sp>
      <p:sp>
        <p:nvSpPr>
          <p:cNvPr id="3" name="Text Placeholder 2">
            <a:extLst>
              <a:ext uri="{FF2B5EF4-FFF2-40B4-BE49-F238E27FC236}">
                <a16:creationId xmlns:a16="http://schemas.microsoft.com/office/drawing/2014/main" id="{9F8D30AA-2E84-5779-0DED-3EFFB5CB0491}"/>
              </a:ext>
            </a:extLst>
          </p:cNvPr>
          <p:cNvSpPr>
            <a:spLocks noGrp="1"/>
          </p:cNvSpPr>
          <p:nvPr>
            <p:ph type="body" idx="1"/>
          </p:nvPr>
        </p:nvSpPr>
        <p:spPr/>
        <p:txBody>
          <a:bodyPr>
            <a:normAutofit/>
          </a:bodyPr>
          <a:lstStyle/>
          <a:p>
            <a:pPr marL="0" indent="0">
              <a:buNone/>
            </a:pPr>
            <a:r>
              <a:rPr lang="en-US" dirty="0"/>
              <a:t>“When a client, or a person acting on behalf of a client, has presented </a:t>
            </a:r>
            <a:r>
              <a:rPr lang="en-US" dirty="0">
                <a:highlight>
                  <a:srgbClr val="FFFF00"/>
                </a:highlight>
              </a:rPr>
              <a:t>multiple grievances involving a variety of circumstances, the client rights specialist may establish an expanded timetable with specific priorities </a:t>
            </a:r>
            <a:r>
              <a:rPr lang="en-US" dirty="0"/>
              <a:t>for investigating the allegations in a manner which appears most likely to deal with the issues in an efficient manner while addressing the most serious allegations first.”</a:t>
            </a:r>
          </a:p>
        </p:txBody>
      </p:sp>
    </p:spTree>
    <p:extLst>
      <p:ext uri="{BB962C8B-B14F-4D97-AF65-F5344CB8AC3E}">
        <p14:creationId xmlns:p14="http://schemas.microsoft.com/office/powerpoint/2010/main" val="325667622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42920-ACD8-27E9-7819-39AF895A1E78}"/>
              </a:ext>
            </a:extLst>
          </p:cNvPr>
          <p:cNvSpPr>
            <a:spLocks noGrp="1"/>
          </p:cNvSpPr>
          <p:nvPr>
            <p:ph type="title"/>
          </p:nvPr>
        </p:nvSpPr>
        <p:spPr/>
        <p:txBody>
          <a:bodyPr/>
          <a:lstStyle/>
          <a:p>
            <a:r>
              <a:rPr lang="en-US" dirty="0"/>
              <a:t>DHS 94.46(1) continued…</a:t>
            </a:r>
          </a:p>
        </p:txBody>
      </p:sp>
      <p:sp>
        <p:nvSpPr>
          <p:cNvPr id="3" name="Text Placeholder 2">
            <a:extLst>
              <a:ext uri="{FF2B5EF4-FFF2-40B4-BE49-F238E27FC236}">
                <a16:creationId xmlns:a16="http://schemas.microsoft.com/office/drawing/2014/main" id="{F29B5D2A-76BF-C10E-3AFF-60F0617D34B6}"/>
              </a:ext>
            </a:extLst>
          </p:cNvPr>
          <p:cNvSpPr>
            <a:spLocks noGrp="1"/>
          </p:cNvSpPr>
          <p:nvPr>
            <p:ph type="body" idx="1"/>
          </p:nvPr>
        </p:nvSpPr>
        <p:spPr/>
        <p:txBody>
          <a:bodyPr/>
          <a:lstStyle/>
          <a:p>
            <a:pPr marL="0" indent="0">
              <a:buNone/>
            </a:pPr>
            <a:r>
              <a:rPr lang="en-US" dirty="0"/>
              <a:t>“</a:t>
            </a:r>
            <a:r>
              <a:rPr lang="en-US" dirty="0">
                <a:highlight>
                  <a:srgbClr val="FFFF00"/>
                </a:highlight>
              </a:rPr>
              <a:t>This timetable may exceed the time limits </a:t>
            </a:r>
            <a:r>
              <a:rPr lang="en-US" dirty="0"/>
              <a:t>in this subchapter, but shall include reasonable time limits for completing the investigation of each grievance. The </a:t>
            </a:r>
            <a:r>
              <a:rPr lang="en-US" dirty="0">
                <a:highlight>
                  <a:srgbClr val="FFFF00"/>
                </a:highlight>
              </a:rPr>
              <a:t>client rights specialist shall notify the client</a:t>
            </a:r>
            <a:r>
              <a:rPr lang="en-US" dirty="0"/>
              <a:t>, or person acting on behalf of the client, and the program manager of the timetable and priorities for resolution of multiple grievances within 10 days after beginning the inquiry.”</a:t>
            </a:r>
          </a:p>
        </p:txBody>
      </p:sp>
    </p:spTree>
    <p:extLst>
      <p:ext uri="{BB962C8B-B14F-4D97-AF65-F5344CB8AC3E}">
        <p14:creationId xmlns:p14="http://schemas.microsoft.com/office/powerpoint/2010/main" val="48736026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399B6-FD39-D8A7-47E4-785925B8AA70}"/>
              </a:ext>
            </a:extLst>
          </p:cNvPr>
          <p:cNvSpPr>
            <a:spLocks noGrp="1"/>
          </p:cNvSpPr>
          <p:nvPr>
            <p:ph type="title"/>
          </p:nvPr>
        </p:nvSpPr>
        <p:spPr/>
        <p:txBody>
          <a:bodyPr/>
          <a:lstStyle/>
          <a:p>
            <a:r>
              <a:rPr lang="en-US" dirty="0"/>
              <a:t>DHS 94.46(2)</a:t>
            </a:r>
          </a:p>
        </p:txBody>
      </p:sp>
      <p:sp>
        <p:nvSpPr>
          <p:cNvPr id="3" name="Text Placeholder 2">
            <a:extLst>
              <a:ext uri="{FF2B5EF4-FFF2-40B4-BE49-F238E27FC236}">
                <a16:creationId xmlns:a16="http://schemas.microsoft.com/office/drawing/2014/main" id="{A9575C60-6D6C-C959-2394-68E1C7132A34}"/>
              </a:ext>
            </a:extLst>
          </p:cNvPr>
          <p:cNvSpPr>
            <a:spLocks noGrp="1"/>
          </p:cNvSpPr>
          <p:nvPr>
            <p:ph type="body" idx="1"/>
          </p:nvPr>
        </p:nvSpPr>
        <p:spPr/>
        <p:txBody>
          <a:bodyPr>
            <a:normAutofit/>
          </a:bodyPr>
          <a:lstStyle/>
          <a:p>
            <a:pPr marL="0" indent="0">
              <a:buNone/>
            </a:pPr>
            <a:r>
              <a:rPr lang="en-US" dirty="0"/>
              <a:t>“If there is an </a:t>
            </a:r>
            <a:r>
              <a:rPr lang="en-US" dirty="0">
                <a:highlight>
                  <a:srgbClr val="FFFF00"/>
                </a:highlight>
              </a:rPr>
              <a:t>objection to the proposed timetable or priorities</a:t>
            </a:r>
            <a:r>
              <a:rPr lang="en-US" dirty="0"/>
              <a:t>, the client rights specialist shall attempt to reach an </a:t>
            </a:r>
            <a:r>
              <a:rPr lang="en-US" dirty="0">
                <a:highlight>
                  <a:srgbClr val="FFFF00"/>
                </a:highlight>
              </a:rPr>
              <a:t>informal resolution of the objection</a:t>
            </a:r>
            <a:r>
              <a:rPr lang="en-US" dirty="0"/>
              <a:t>. If the client, person acting on behalf of the client or the program manager, continues to object, that person may request a review of the issue by the county department or the state grievance examiner, whichever would normally hear an appeal of the program level review. In the absence of a request, the timetable and priorities established by the client rights specialist shall be controlling.”</a:t>
            </a:r>
          </a:p>
        </p:txBody>
      </p:sp>
    </p:spTree>
    <p:extLst>
      <p:ext uri="{BB962C8B-B14F-4D97-AF65-F5344CB8AC3E}">
        <p14:creationId xmlns:p14="http://schemas.microsoft.com/office/powerpoint/2010/main" val="213625260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730B8-15FE-9893-B9A5-639D1AFB5E64}"/>
              </a:ext>
            </a:extLst>
          </p:cNvPr>
          <p:cNvSpPr>
            <a:spLocks noGrp="1"/>
          </p:cNvSpPr>
          <p:nvPr>
            <p:ph type="title"/>
          </p:nvPr>
        </p:nvSpPr>
        <p:spPr/>
        <p:txBody>
          <a:bodyPr/>
          <a:lstStyle/>
          <a:p>
            <a:r>
              <a:rPr lang="en-US" dirty="0"/>
              <a:t>What Does 94.46 Really Mean? </a:t>
            </a:r>
          </a:p>
        </p:txBody>
      </p:sp>
      <p:sp>
        <p:nvSpPr>
          <p:cNvPr id="3" name="Text Placeholder 2">
            <a:extLst>
              <a:ext uri="{FF2B5EF4-FFF2-40B4-BE49-F238E27FC236}">
                <a16:creationId xmlns:a16="http://schemas.microsoft.com/office/drawing/2014/main" id="{A2AC0C4D-EFD4-5E8A-1AA9-43D0AD08BAC5}"/>
              </a:ext>
            </a:extLst>
          </p:cNvPr>
          <p:cNvSpPr>
            <a:spLocks noGrp="1"/>
          </p:cNvSpPr>
          <p:nvPr>
            <p:ph type="body" idx="1"/>
          </p:nvPr>
        </p:nvSpPr>
        <p:spPr/>
        <p:txBody>
          <a:bodyPr/>
          <a:lstStyle/>
          <a:p>
            <a:r>
              <a:rPr lang="en-US" dirty="0"/>
              <a:t>Multiple grievances regarding different situations, CRS can extend timeline more than 30 days</a:t>
            </a:r>
          </a:p>
          <a:p>
            <a:r>
              <a:rPr lang="en-US" dirty="0"/>
              <a:t>CRS must work on the most serious allegation 1</a:t>
            </a:r>
            <a:r>
              <a:rPr lang="en-US" baseline="30000" dirty="0"/>
              <a:t>st</a:t>
            </a:r>
          </a:p>
          <a:p>
            <a:r>
              <a:rPr lang="en-US" dirty="0"/>
              <a:t>Must let the Client know about new timeline within 10 days</a:t>
            </a:r>
          </a:p>
          <a:p>
            <a:r>
              <a:rPr lang="en-US" dirty="0"/>
              <a:t>If the Client disagrees with new timeline, try to solve timeline disagreement informally</a:t>
            </a:r>
          </a:p>
          <a:p>
            <a:r>
              <a:rPr lang="en-US" dirty="0"/>
              <a:t>County can review timeline if cannot be solved informally</a:t>
            </a:r>
          </a:p>
          <a:p>
            <a:endParaRPr lang="en-US" dirty="0"/>
          </a:p>
        </p:txBody>
      </p:sp>
    </p:spTree>
    <p:extLst>
      <p:ext uri="{BB962C8B-B14F-4D97-AF65-F5344CB8AC3E}">
        <p14:creationId xmlns:p14="http://schemas.microsoft.com/office/powerpoint/2010/main" val="3163127953"/>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6A270-139A-8FF2-8C73-A9D8A00D0F73}"/>
              </a:ext>
            </a:extLst>
          </p:cNvPr>
          <p:cNvSpPr>
            <a:spLocks noGrp="1"/>
          </p:cNvSpPr>
          <p:nvPr>
            <p:ph type="title"/>
          </p:nvPr>
        </p:nvSpPr>
        <p:spPr/>
        <p:txBody>
          <a:bodyPr/>
          <a:lstStyle/>
          <a:p>
            <a:r>
              <a:rPr lang="en-US" dirty="0"/>
              <a:t>Multiple Grievances can be stressful</a:t>
            </a:r>
          </a:p>
        </p:txBody>
      </p:sp>
      <p:sp>
        <p:nvSpPr>
          <p:cNvPr id="3" name="Text Placeholder 2">
            <a:extLst>
              <a:ext uri="{FF2B5EF4-FFF2-40B4-BE49-F238E27FC236}">
                <a16:creationId xmlns:a16="http://schemas.microsoft.com/office/drawing/2014/main" id="{493483C3-9B36-793E-54E6-673596CECF7A}"/>
              </a:ext>
            </a:extLst>
          </p:cNvPr>
          <p:cNvSpPr>
            <a:spLocks noGrp="1"/>
          </p:cNvSpPr>
          <p:nvPr>
            <p:ph type="body" idx="1"/>
          </p:nvPr>
        </p:nvSpPr>
        <p:spPr/>
        <p:txBody>
          <a:bodyPr/>
          <a:lstStyle/>
          <a:p>
            <a:r>
              <a:rPr lang="en-US" dirty="0"/>
              <a:t>Don’t panic! </a:t>
            </a:r>
          </a:p>
          <a:p>
            <a:r>
              <a:rPr lang="en-US" dirty="0"/>
              <a:t>A formal grievance is a process</a:t>
            </a:r>
          </a:p>
          <a:p>
            <a:r>
              <a:rPr lang="en-US" dirty="0"/>
              <a:t>Initial call = information gathering</a:t>
            </a:r>
          </a:p>
          <a:p>
            <a:r>
              <a:rPr lang="en-US" dirty="0"/>
              <a:t>Explain the grievance procedure process</a:t>
            </a:r>
          </a:p>
          <a:p>
            <a:r>
              <a:rPr lang="en-US" dirty="0"/>
              <a:t>Explain informal resolutions</a:t>
            </a:r>
          </a:p>
          <a:p>
            <a:r>
              <a:rPr lang="en-US" dirty="0"/>
              <a:t>Discuss timelines but note because there is more than one grievance it make take longer than 30 days &amp; that the most important grievance will be handled first    </a:t>
            </a:r>
          </a:p>
          <a:p>
            <a:pPr marL="0" indent="0">
              <a:buNone/>
            </a:pPr>
            <a:endParaRPr lang="en-US" dirty="0"/>
          </a:p>
        </p:txBody>
      </p:sp>
    </p:spTree>
    <p:extLst>
      <p:ext uri="{BB962C8B-B14F-4D97-AF65-F5344CB8AC3E}">
        <p14:creationId xmlns:p14="http://schemas.microsoft.com/office/powerpoint/2010/main" val="65446290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2775A97-908F-A585-0E6A-F0BDE91D7085}"/>
              </a:ext>
            </a:extLst>
          </p:cNvPr>
          <p:cNvSpPr>
            <a:spLocks noGrp="1"/>
          </p:cNvSpPr>
          <p:nvPr>
            <p:ph type="title"/>
          </p:nvPr>
        </p:nvSpPr>
        <p:spPr/>
        <p:txBody>
          <a:bodyPr/>
          <a:lstStyle/>
          <a:p>
            <a:r>
              <a:rPr lang="en-US" dirty="0"/>
              <a:t>Multiple Grievances Example</a:t>
            </a:r>
          </a:p>
        </p:txBody>
      </p:sp>
      <p:sp>
        <p:nvSpPr>
          <p:cNvPr id="3" name="Text Placeholder 2">
            <a:extLst>
              <a:ext uri="{FF2B5EF4-FFF2-40B4-BE49-F238E27FC236}">
                <a16:creationId xmlns:a16="http://schemas.microsoft.com/office/drawing/2014/main" id="{3C55E20F-D019-8D03-0805-0C7B1029A96F}"/>
              </a:ext>
            </a:extLst>
          </p:cNvPr>
          <p:cNvSpPr>
            <a:spLocks noGrp="1"/>
          </p:cNvSpPr>
          <p:nvPr>
            <p:ph type="body" idx="1"/>
          </p:nvPr>
        </p:nvSpPr>
        <p:spPr/>
        <p:txBody>
          <a:bodyPr>
            <a:normAutofit/>
          </a:bodyPr>
          <a:lstStyle/>
          <a:p>
            <a:pPr marL="0" indent="0">
              <a:buNone/>
            </a:pPr>
            <a:r>
              <a:rPr lang="en-US" dirty="0">
                <a:solidFill>
                  <a:schemeClr val="tx1"/>
                </a:solidFill>
              </a:rPr>
              <a:t>Maria called your agency’s CRS and states she wants to file grievances against: </a:t>
            </a:r>
          </a:p>
          <a:p>
            <a:pPr marL="514350" indent="-514350">
              <a:buAutoNum type="arabicParenR"/>
            </a:pPr>
            <a:r>
              <a:rPr lang="en-US" dirty="0">
                <a:solidFill>
                  <a:schemeClr val="tx1"/>
                </a:solidFill>
              </a:rPr>
              <a:t>her Independent Skills Development Provider (ISDP) because she is not supporting her like they should </a:t>
            </a:r>
          </a:p>
          <a:p>
            <a:pPr marL="0" indent="0">
              <a:buNone/>
            </a:pPr>
            <a:r>
              <a:rPr lang="en-US" dirty="0">
                <a:solidFill>
                  <a:schemeClr val="tx1"/>
                </a:solidFill>
              </a:rPr>
              <a:t>2) her Case Manager because she is disenrolling her due to lack of contact even though she has been speaking to her Case Manager almost daily and </a:t>
            </a:r>
          </a:p>
          <a:p>
            <a:pPr marL="0" indent="0">
              <a:buNone/>
            </a:pPr>
            <a:r>
              <a:rPr lang="en-US" dirty="0">
                <a:solidFill>
                  <a:schemeClr val="tx1"/>
                </a:solidFill>
              </a:rPr>
              <a:t>3) her Case Manager’s supervisor because the supervisor     never returns her phone calls  </a:t>
            </a:r>
          </a:p>
          <a:p>
            <a:pPr marL="0" indent="0">
              <a:buNone/>
            </a:pPr>
            <a:endParaRPr lang="en-US" dirty="0">
              <a:solidFill>
                <a:schemeClr val="tx1"/>
              </a:solidFill>
            </a:endParaRPr>
          </a:p>
        </p:txBody>
      </p:sp>
    </p:spTree>
    <p:extLst>
      <p:ext uri="{BB962C8B-B14F-4D97-AF65-F5344CB8AC3E}">
        <p14:creationId xmlns:p14="http://schemas.microsoft.com/office/powerpoint/2010/main" val="763638326"/>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66F1C-FBCF-180E-5C34-DA5C2FF4AB8F}"/>
              </a:ext>
            </a:extLst>
          </p:cNvPr>
          <p:cNvSpPr>
            <a:spLocks noGrp="1"/>
          </p:cNvSpPr>
          <p:nvPr>
            <p:ph type="title"/>
          </p:nvPr>
        </p:nvSpPr>
        <p:spPr/>
        <p:txBody>
          <a:bodyPr/>
          <a:lstStyle/>
          <a:p>
            <a:r>
              <a:rPr lang="en-US" dirty="0"/>
              <a:t>Grievance Example 1: ISDP </a:t>
            </a:r>
          </a:p>
        </p:txBody>
      </p:sp>
      <p:sp>
        <p:nvSpPr>
          <p:cNvPr id="3" name="Text Placeholder 2">
            <a:extLst>
              <a:ext uri="{FF2B5EF4-FFF2-40B4-BE49-F238E27FC236}">
                <a16:creationId xmlns:a16="http://schemas.microsoft.com/office/drawing/2014/main" id="{88FB5C64-A829-D213-86AD-73AF08E85F05}"/>
              </a:ext>
            </a:extLst>
          </p:cNvPr>
          <p:cNvSpPr>
            <a:spLocks noGrp="1"/>
          </p:cNvSpPr>
          <p:nvPr>
            <p:ph type="body" idx="1"/>
          </p:nvPr>
        </p:nvSpPr>
        <p:spPr/>
        <p:txBody>
          <a:bodyPr/>
          <a:lstStyle/>
          <a:p>
            <a:pPr marL="0" indent="0">
              <a:buNone/>
            </a:pPr>
            <a:r>
              <a:rPr lang="en-US" dirty="0"/>
              <a:t>Maria states her ISDP is not supporting her the way she should. </a:t>
            </a:r>
          </a:p>
          <a:p>
            <a:r>
              <a:rPr lang="en-US" dirty="0"/>
              <a:t>Feels her ISDP is making her anxiety worse</a:t>
            </a:r>
          </a:p>
          <a:p>
            <a:r>
              <a:rPr lang="en-US" dirty="0"/>
              <a:t>Has counseling on Tuesday &amp; Thursday</a:t>
            </a:r>
          </a:p>
          <a:p>
            <a:r>
              <a:rPr lang="en-US" dirty="0"/>
              <a:t>Does not want to meet with anyone after counseling</a:t>
            </a:r>
          </a:p>
          <a:p>
            <a:r>
              <a:rPr lang="en-US" dirty="0"/>
              <a:t>ISDP worker continues to schedule for Tuesday &amp; Thursday</a:t>
            </a:r>
          </a:p>
        </p:txBody>
      </p:sp>
    </p:spTree>
    <p:extLst>
      <p:ext uri="{BB962C8B-B14F-4D97-AF65-F5344CB8AC3E}">
        <p14:creationId xmlns:p14="http://schemas.microsoft.com/office/powerpoint/2010/main" val="1410912982"/>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7747D-4883-4415-E895-654AD37B8177}"/>
              </a:ext>
            </a:extLst>
          </p:cNvPr>
          <p:cNvSpPr>
            <a:spLocks noGrp="1"/>
          </p:cNvSpPr>
          <p:nvPr>
            <p:ph type="title"/>
          </p:nvPr>
        </p:nvSpPr>
        <p:spPr/>
        <p:txBody>
          <a:bodyPr/>
          <a:lstStyle/>
          <a:p>
            <a:r>
              <a:rPr lang="en-US" dirty="0"/>
              <a:t>Grievance Example 2: CM</a:t>
            </a:r>
          </a:p>
        </p:txBody>
      </p:sp>
      <p:sp>
        <p:nvSpPr>
          <p:cNvPr id="3" name="Text Placeholder 2">
            <a:extLst>
              <a:ext uri="{FF2B5EF4-FFF2-40B4-BE49-F238E27FC236}">
                <a16:creationId xmlns:a16="http://schemas.microsoft.com/office/drawing/2014/main" id="{82A8C864-0C1B-36F3-3C22-44BBED26A924}"/>
              </a:ext>
            </a:extLst>
          </p:cNvPr>
          <p:cNvSpPr>
            <a:spLocks noGrp="1"/>
          </p:cNvSpPr>
          <p:nvPr>
            <p:ph type="body" idx="1"/>
          </p:nvPr>
        </p:nvSpPr>
        <p:spPr/>
        <p:txBody>
          <a:bodyPr/>
          <a:lstStyle/>
          <a:p>
            <a:pPr marL="0" indent="0">
              <a:buNone/>
            </a:pPr>
            <a:r>
              <a:rPr lang="en-US" dirty="0"/>
              <a:t>Maria stated her Case Manager is disenrolling her due to lack of contact </a:t>
            </a:r>
          </a:p>
          <a:p>
            <a:r>
              <a:rPr lang="en-US" dirty="0"/>
              <a:t>States she has been texting and speaking to her CM almost every day</a:t>
            </a:r>
          </a:p>
          <a:p>
            <a:r>
              <a:rPr lang="en-US" dirty="0"/>
              <a:t>Feels her CM is lying about her participation </a:t>
            </a:r>
          </a:p>
        </p:txBody>
      </p:sp>
    </p:spTree>
    <p:extLst>
      <p:ext uri="{BB962C8B-B14F-4D97-AF65-F5344CB8AC3E}">
        <p14:creationId xmlns:p14="http://schemas.microsoft.com/office/powerpoint/2010/main" val="3262636997"/>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AA2D3-89E8-48FD-8505-1E4F8FF86282}"/>
              </a:ext>
            </a:extLst>
          </p:cNvPr>
          <p:cNvSpPr>
            <a:spLocks noGrp="1"/>
          </p:cNvSpPr>
          <p:nvPr>
            <p:ph type="title"/>
          </p:nvPr>
        </p:nvSpPr>
        <p:spPr/>
        <p:txBody>
          <a:bodyPr/>
          <a:lstStyle/>
          <a:p>
            <a:r>
              <a:rPr lang="en-US" dirty="0"/>
              <a:t>Grievance Example 3: Supervisor</a:t>
            </a:r>
          </a:p>
        </p:txBody>
      </p:sp>
      <p:sp>
        <p:nvSpPr>
          <p:cNvPr id="3" name="Text Placeholder 2">
            <a:extLst>
              <a:ext uri="{FF2B5EF4-FFF2-40B4-BE49-F238E27FC236}">
                <a16:creationId xmlns:a16="http://schemas.microsoft.com/office/drawing/2014/main" id="{CD1A4E78-B27F-998A-8505-B1FD7682A529}"/>
              </a:ext>
            </a:extLst>
          </p:cNvPr>
          <p:cNvSpPr>
            <a:spLocks noGrp="1"/>
          </p:cNvSpPr>
          <p:nvPr>
            <p:ph type="body" idx="1"/>
          </p:nvPr>
        </p:nvSpPr>
        <p:spPr/>
        <p:txBody>
          <a:bodyPr/>
          <a:lstStyle/>
          <a:p>
            <a:pPr marL="0" indent="0">
              <a:buNone/>
            </a:pPr>
            <a:r>
              <a:rPr lang="en-US" dirty="0">
                <a:solidFill>
                  <a:schemeClr val="tx1"/>
                </a:solidFill>
              </a:rPr>
              <a:t>Maria stated her Case Manager’s supervisor never called her back regarding her complaints against her Case Manager. </a:t>
            </a:r>
          </a:p>
          <a:p>
            <a:r>
              <a:rPr lang="en-US" dirty="0">
                <a:solidFill>
                  <a:schemeClr val="tx1"/>
                </a:solidFill>
              </a:rPr>
              <a:t>States she left 10+ messages without response</a:t>
            </a:r>
          </a:p>
          <a:p>
            <a:pPr marL="0" indent="0">
              <a:buNone/>
            </a:pPr>
            <a:endParaRPr lang="en-US" dirty="0">
              <a:solidFill>
                <a:schemeClr val="tx1"/>
              </a:solidFill>
            </a:endParaRPr>
          </a:p>
          <a:p>
            <a:pPr marL="0" indent="0">
              <a:buNone/>
            </a:pPr>
            <a:endParaRPr lang="en-US" dirty="0"/>
          </a:p>
        </p:txBody>
      </p:sp>
    </p:spTree>
    <p:extLst>
      <p:ext uri="{BB962C8B-B14F-4D97-AF65-F5344CB8AC3E}">
        <p14:creationId xmlns:p14="http://schemas.microsoft.com/office/powerpoint/2010/main" val="167950239"/>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BBADF-9746-3F81-4099-89F7349153F8}"/>
              </a:ext>
            </a:extLst>
          </p:cNvPr>
          <p:cNvSpPr>
            <a:spLocks noGrp="1"/>
          </p:cNvSpPr>
          <p:nvPr>
            <p:ph type="title"/>
          </p:nvPr>
        </p:nvSpPr>
        <p:spPr/>
        <p:txBody>
          <a:bodyPr/>
          <a:lstStyle/>
          <a:p>
            <a:r>
              <a:rPr lang="en-US" dirty="0"/>
              <a:t>Where to start? </a:t>
            </a:r>
          </a:p>
        </p:txBody>
      </p:sp>
      <p:sp>
        <p:nvSpPr>
          <p:cNvPr id="3" name="Text Placeholder 2">
            <a:extLst>
              <a:ext uri="{FF2B5EF4-FFF2-40B4-BE49-F238E27FC236}">
                <a16:creationId xmlns:a16="http://schemas.microsoft.com/office/drawing/2014/main" id="{38964471-FB3E-F9BD-18F3-2642BE23CBFD}"/>
              </a:ext>
            </a:extLst>
          </p:cNvPr>
          <p:cNvSpPr>
            <a:spLocks noGrp="1"/>
          </p:cNvSpPr>
          <p:nvPr>
            <p:ph type="body" idx="1"/>
          </p:nvPr>
        </p:nvSpPr>
        <p:spPr>
          <a:xfrm>
            <a:off x="838200" y="1825625"/>
            <a:ext cx="10515600" cy="4667250"/>
          </a:xfrm>
        </p:spPr>
        <p:txBody>
          <a:bodyPr>
            <a:normAutofit/>
          </a:bodyPr>
          <a:lstStyle/>
          <a:p>
            <a:pPr marL="0" indent="0">
              <a:buNone/>
            </a:pPr>
            <a:r>
              <a:rPr lang="en-US" dirty="0"/>
              <a:t>Which grievance has the most serious allegations? </a:t>
            </a:r>
          </a:p>
          <a:p>
            <a:pPr marL="0" indent="0">
              <a:buNone/>
            </a:pPr>
            <a:endParaRPr lang="en-US" dirty="0"/>
          </a:p>
          <a:p>
            <a:pPr marL="514350" indent="-514350">
              <a:buFont typeface="+mj-lt"/>
              <a:buAutoNum type="arabicPeriod"/>
            </a:pPr>
            <a:r>
              <a:rPr lang="en-US" dirty="0"/>
              <a:t>CM </a:t>
            </a:r>
          </a:p>
          <a:p>
            <a:pPr marL="514350" indent="-514350">
              <a:buFont typeface="+mj-lt"/>
              <a:buAutoNum type="arabicPeriod"/>
            </a:pPr>
            <a:r>
              <a:rPr lang="en-US" dirty="0"/>
              <a:t>IDSP </a:t>
            </a:r>
          </a:p>
          <a:p>
            <a:pPr marL="514350" indent="-514350">
              <a:buFont typeface="+mj-lt"/>
              <a:buAutoNum type="arabicPeriod"/>
            </a:pPr>
            <a:r>
              <a:rPr lang="en-US" dirty="0"/>
              <a:t>Supervisor </a:t>
            </a:r>
          </a:p>
          <a:p>
            <a:pPr marL="514350" indent="-514350">
              <a:buFont typeface="+mj-lt"/>
              <a:buAutoNum type="arabicPeriod"/>
            </a:pPr>
            <a:endParaRPr lang="en-US" sz="2200" dirty="0"/>
          </a:p>
        </p:txBody>
      </p:sp>
    </p:spTree>
    <p:extLst>
      <p:ext uri="{BB962C8B-B14F-4D97-AF65-F5344CB8AC3E}">
        <p14:creationId xmlns:p14="http://schemas.microsoft.com/office/powerpoint/2010/main" val="22629365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27BD3-5C65-7883-2693-D4881C8DFB5B}"/>
              </a:ext>
            </a:extLst>
          </p:cNvPr>
          <p:cNvSpPr>
            <a:spLocks noGrp="1"/>
          </p:cNvSpPr>
          <p:nvPr>
            <p:ph type="title"/>
          </p:nvPr>
        </p:nvSpPr>
        <p:spPr/>
        <p:txBody>
          <a:bodyPr/>
          <a:lstStyle/>
          <a:p>
            <a:r>
              <a:rPr lang="en-US" dirty="0"/>
              <a:t>Rights Reported as Violated</a:t>
            </a:r>
          </a:p>
        </p:txBody>
      </p:sp>
      <p:sp>
        <p:nvSpPr>
          <p:cNvPr id="3" name="Text Placeholder 2">
            <a:extLst>
              <a:ext uri="{FF2B5EF4-FFF2-40B4-BE49-F238E27FC236}">
                <a16:creationId xmlns:a16="http://schemas.microsoft.com/office/drawing/2014/main" id="{76A61429-6A4C-96B7-A099-9230A9341F31}"/>
              </a:ext>
            </a:extLst>
          </p:cNvPr>
          <p:cNvSpPr>
            <a:spLocks noGrp="1"/>
          </p:cNvSpPr>
          <p:nvPr>
            <p:ph type="body" idx="1"/>
          </p:nvPr>
        </p:nvSpPr>
        <p:spPr/>
        <p:txBody>
          <a:bodyPr>
            <a:normAutofit/>
          </a:bodyPr>
          <a:lstStyle/>
          <a:p>
            <a:r>
              <a:rPr lang="en-US" b="1" dirty="0"/>
              <a:t>DHS 94.24(2)(b) Humane psychological &amp; physical environment </a:t>
            </a:r>
            <a:r>
              <a:rPr lang="en-US" dirty="0"/>
              <a:t>– Each patient shall be </a:t>
            </a:r>
            <a:r>
              <a:rPr lang="en-US" u="sng" dirty="0"/>
              <a:t>treated with respect </a:t>
            </a:r>
            <a:r>
              <a:rPr lang="en-US" dirty="0"/>
              <a:t>and with recognition of the patient’s </a:t>
            </a:r>
            <a:r>
              <a:rPr lang="en-US" u="sng" dirty="0"/>
              <a:t>dignity</a:t>
            </a:r>
            <a:r>
              <a:rPr lang="en-US" dirty="0"/>
              <a:t> by all employees of the service provider and by all licensed, certified, registered or permitted providers of health care with whom the patient comes in contact.</a:t>
            </a:r>
          </a:p>
          <a:p>
            <a:r>
              <a:rPr lang="en-US" b="1" dirty="0"/>
              <a:t>DHS 94.08 Prompt &amp; Adequate Treatment </a:t>
            </a:r>
            <a:r>
              <a:rPr lang="en-US" dirty="0"/>
              <a:t>- All patients shall be provided </a:t>
            </a:r>
            <a:r>
              <a:rPr lang="en-US" u="sng" dirty="0"/>
              <a:t>prompt and adequate treatment</a:t>
            </a:r>
            <a:r>
              <a:rPr lang="en-US" dirty="0"/>
              <a:t>, habilitation or rehabilitation, </a:t>
            </a:r>
            <a:r>
              <a:rPr lang="en-US" u="sng" dirty="0"/>
              <a:t>supports, community services </a:t>
            </a:r>
            <a:r>
              <a:rPr lang="en-US" dirty="0"/>
              <a:t>and         educational services</a:t>
            </a:r>
          </a:p>
          <a:p>
            <a:endParaRPr lang="en-US" dirty="0"/>
          </a:p>
        </p:txBody>
      </p:sp>
    </p:spTree>
    <p:extLst>
      <p:ext uri="{BB962C8B-B14F-4D97-AF65-F5344CB8AC3E}">
        <p14:creationId xmlns:p14="http://schemas.microsoft.com/office/powerpoint/2010/main" val="47821028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9CFBD-EB2D-363A-E01C-86B96E98277F}"/>
              </a:ext>
            </a:extLst>
          </p:cNvPr>
          <p:cNvSpPr>
            <a:spLocks noGrp="1"/>
          </p:cNvSpPr>
          <p:nvPr>
            <p:ph type="title"/>
          </p:nvPr>
        </p:nvSpPr>
        <p:spPr>
          <a:xfrm>
            <a:off x="3611545" y="522515"/>
            <a:ext cx="8580455" cy="1034981"/>
          </a:xfrm>
        </p:spPr>
        <p:txBody>
          <a:bodyPr>
            <a:normAutofit/>
          </a:bodyPr>
          <a:lstStyle/>
          <a:p>
            <a:r>
              <a:rPr lang="en-US" dirty="0"/>
              <a:t>Grievance Confirmation Letter </a:t>
            </a:r>
          </a:p>
        </p:txBody>
      </p:sp>
      <p:pic>
        <p:nvPicPr>
          <p:cNvPr id="4" name="Picture 3">
            <a:extLst>
              <a:ext uri="{FF2B5EF4-FFF2-40B4-BE49-F238E27FC236}">
                <a16:creationId xmlns:a16="http://schemas.microsoft.com/office/drawing/2014/main" id="{CC0EA603-A469-BE26-0C40-3051D5719A25}"/>
              </a:ext>
            </a:extLst>
          </p:cNvPr>
          <p:cNvPicPr>
            <a:picLocks noChangeAspect="1"/>
          </p:cNvPicPr>
          <p:nvPr/>
        </p:nvPicPr>
        <p:blipFill>
          <a:blip r:embed="rId3"/>
          <a:stretch>
            <a:fillRect/>
          </a:stretch>
        </p:blipFill>
        <p:spPr>
          <a:xfrm>
            <a:off x="130629" y="1443076"/>
            <a:ext cx="9761174" cy="5188835"/>
          </a:xfrm>
          <a:prstGeom prst="rect">
            <a:avLst/>
          </a:prstGeom>
        </p:spPr>
      </p:pic>
    </p:spTree>
    <p:extLst>
      <p:ext uri="{BB962C8B-B14F-4D97-AF65-F5344CB8AC3E}">
        <p14:creationId xmlns:p14="http://schemas.microsoft.com/office/powerpoint/2010/main" val="1167747764"/>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4DBEF-B422-980E-CE18-54D5833C38E3}"/>
              </a:ext>
            </a:extLst>
          </p:cNvPr>
          <p:cNvSpPr>
            <a:spLocks noGrp="1"/>
          </p:cNvSpPr>
          <p:nvPr>
            <p:ph type="title"/>
          </p:nvPr>
        </p:nvSpPr>
        <p:spPr/>
        <p:txBody>
          <a:bodyPr/>
          <a:lstStyle/>
          <a:p>
            <a:r>
              <a:rPr lang="en-US" dirty="0"/>
              <a:t>Investigations</a:t>
            </a:r>
          </a:p>
        </p:txBody>
      </p:sp>
      <p:sp>
        <p:nvSpPr>
          <p:cNvPr id="3" name="Text Placeholder 2">
            <a:extLst>
              <a:ext uri="{FF2B5EF4-FFF2-40B4-BE49-F238E27FC236}">
                <a16:creationId xmlns:a16="http://schemas.microsoft.com/office/drawing/2014/main" id="{C2633A67-0EFE-742B-57BF-EBFBDDA7D4B7}"/>
              </a:ext>
            </a:extLst>
          </p:cNvPr>
          <p:cNvSpPr>
            <a:spLocks noGrp="1"/>
          </p:cNvSpPr>
          <p:nvPr>
            <p:ph type="body" idx="1"/>
          </p:nvPr>
        </p:nvSpPr>
        <p:spPr/>
        <p:txBody>
          <a:bodyPr/>
          <a:lstStyle/>
          <a:p>
            <a:pPr marL="0" indent="0">
              <a:buNone/>
            </a:pPr>
            <a:r>
              <a:rPr lang="en-US" dirty="0"/>
              <a:t>Question: </a:t>
            </a:r>
          </a:p>
          <a:p>
            <a:pPr marL="0" indent="0">
              <a:buNone/>
            </a:pPr>
            <a:endParaRPr lang="en-US" dirty="0"/>
          </a:p>
          <a:p>
            <a:pPr marL="0" indent="0">
              <a:buNone/>
            </a:pPr>
            <a:r>
              <a:rPr lang="en-US" dirty="0"/>
              <a:t>What questions do you ask during an investigation? </a:t>
            </a:r>
          </a:p>
        </p:txBody>
      </p:sp>
    </p:spTree>
    <p:extLst>
      <p:ext uri="{BB962C8B-B14F-4D97-AF65-F5344CB8AC3E}">
        <p14:creationId xmlns:p14="http://schemas.microsoft.com/office/powerpoint/2010/main" val="836816559"/>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12A53-30C9-91E9-A527-2EDC779EBF15}"/>
              </a:ext>
            </a:extLst>
          </p:cNvPr>
          <p:cNvSpPr>
            <a:spLocks noGrp="1"/>
          </p:cNvSpPr>
          <p:nvPr>
            <p:ph type="title"/>
          </p:nvPr>
        </p:nvSpPr>
        <p:spPr/>
        <p:txBody>
          <a:bodyPr/>
          <a:lstStyle/>
          <a:p>
            <a:r>
              <a:rPr lang="en-US" dirty="0"/>
              <a:t>Let’s Investigate Maria’s Grievances</a:t>
            </a:r>
          </a:p>
        </p:txBody>
      </p:sp>
      <p:sp>
        <p:nvSpPr>
          <p:cNvPr id="3" name="Text Placeholder 2">
            <a:extLst>
              <a:ext uri="{FF2B5EF4-FFF2-40B4-BE49-F238E27FC236}">
                <a16:creationId xmlns:a16="http://schemas.microsoft.com/office/drawing/2014/main" id="{6B7B516D-5C31-713C-8AAE-C6CB0A8C9118}"/>
              </a:ext>
            </a:extLst>
          </p:cNvPr>
          <p:cNvSpPr>
            <a:spLocks noGrp="1"/>
          </p:cNvSpPr>
          <p:nvPr>
            <p:ph type="body" idx="1"/>
          </p:nvPr>
        </p:nvSpPr>
        <p:spPr/>
        <p:txBody>
          <a:bodyPr/>
          <a:lstStyle/>
          <a:p>
            <a:pPr marL="0" indent="0">
              <a:buNone/>
            </a:pPr>
            <a:r>
              <a:rPr lang="en-US" dirty="0"/>
              <a:t>1. Maria stated her Case Manager is disenrolling her from services due to lack of contact, but Maria states she has been in regular contact with her Case Manager. </a:t>
            </a:r>
          </a:p>
          <a:p>
            <a:pPr marL="0" indent="0">
              <a:buNone/>
            </a:pPr>
            <a:endParaRPr lang="en-US" dirty="0"/>
          </a:p>
          <a:p>
            <a:r>
              <a:rPr lang="en-US" dirty="0"/>
              <a:t>Read provider notes from Case Manager</a:t>
            </a:r>
          </a:p>
          <a:p>
            <a:r>
              <a:rPr lang="en-US" dirty="0"/>
              <a:t>Interview Case Manager regarding contact with Maria</a:t>
            </a:r>
          </a:p>
          <a:p>
            <a:r>
              <a:rPr lang="en-US" dirty="0"/>
              <a:t>See if there are contact issues with others </a:t>
            </a:r>
          </a:p>
          <a:p>
            <a:r>
              <a:rPr lang="en-US"/>
              <a:t>Review disenrollment policy</a:t>
            </a:r>
            <a:endParaRPr lang="en-US" dirty="0"/>
          </a:p>
          <a:p>
            <a:r>
              <a:rPr lang="en-US" dirty="0"/>
              <a:t>Ask Maria to provide any evidence </a:t>
            </a:r>
          </a:p>
        </p:txBody>
      </p:sp>
    </p:spTree>
    <p:extLst>
      <p:ext uri="{BB962C8B-B14F-4D97-AF65-F5344CB8AC3E}">
        <p14:creationId xmlns:p14="http://schemas.microsoft.com/office/powerpoint/2010/main" val="125469169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67AD1-5D89-E179-BC59-462B6ECFBEEE}"/>
              </a:ext>
            </a:extLst>
          </p:cNvPr>
          <p:cNvSpPr>
            <a:spLocks noGrp="1"/>
          </p:cNvSpPr>
          <p:nvPr>
            <p:ph type="title"/>
          </p:nvPr>
        </p:nvSpPr>
        <p:spPr/>
        <p:txBody>
          <a:bodyPr/>
          <a:lstStyle/>
          <a:p>
            <a:r>
              <a:rPr lang="en-US" dirty="0"/>
              <a:t>Reviewing Notes </a:t>
            </a:r>
          </a:p>
        </p:txBody>
      </p:sp>
      <p:sp>
        <p:nvSpPr>
          <p:cNvPr id="3" name="Text Placeholder 2">
            <a:extLst>
              <a:ext uri="{FF2B5EF4-FFF2-40B4-BE49-F238E27FC236}">
                <a16:creationId xmlns:a16="http://schemas.microsoft.com/office/drawing/2014/main" id="{BCBE42AA-ADBD-F8AA-5DD1-BBF5118F135B}"/>
              </a:ext>
            </a:extLst>
          </p:cNvPr>
          <p:cNvSpPr>
            <a:spLocks noGrp="1"/>
          </p:cNvSpPr>
          <p:nvPr>
            <p:ph type="body" idx="1"/>
          </p:nvPr>
        </p:nvSpPr>
        <p:spPr/>
        <p:txBody>
          <a:bodyPr/>
          <a:lstStyle/>
          <a:p>
            <a:r>
              <a:rPr lang="en-US" dirty="0"/>
              <a:t>Read notes from Maria’s Case Manager</a:t>
            </a:r>
          </a:p>
          <a:p>
            <a:r>
              <a:rPr lang="en-US" dirty="0"/>
              <a:t>Look for any notes regarding missing/cancelling appointments, attempts to contact, texts, calls, emails, etc.</a:t>
            </a:r>
          </a:p>
          <a:p>
            <a:r>
              <a:rPr lang="en-US" dirty="0"/>
              <a:t>See if there are any contact issues with other providers</a:t>
            </a:r>
          </a:p>
          <a:p>
            <a:pPr marL="0" indent="0">
              <a:buNone/>
            </a:pPr>
            <a:r>
              <a:rPr lang="en-US" dirty="0"/>
              <a:t> </a:t>
            </a:r>
          </a:p>
        </p:txBody>
      </p:sp>
    </p:spTree>
    <p:extLst>
      <p:ext uri="{BB962C8B-B14F-4D97-AF65-F5344CB8AC3E}">
        <p14:creationId xmlns:p14="http://schemas.microsoft.com/office/powerpoint/2010/main" val="1147797679"/>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40E67-F356-3CA3-602A-65EC98D5F3D9}"/>
              </a:ext>
            </a:extLst>
          </p:cNvPr>
          <p:cNvSpPr>
            <a:spLocks noGrp="1"/>
          </p:cNvSpPr>
          <p:nvPr>
            <p:ph type="title"/>
          </p:nvPr>
        </p:nvSpPr>
        <p:spPr/>
        <p:txBody>
          <a:bodyPr/>
          <a:lstStyle/>
          <a:p>
            <a:r>
              <a:rPr lang="en-US" dirty="0"/>
              <a:t>Interviewing the CM</a:t>
            </a:r>
          </a:p>
        </p:txBody>
      </p:sp>
      <p:sp>
        <p:nvSpPr>
          <p:cNvPr id="3" name="Text Placeholder 2">
            <a:extLst>
              <a:ext uri="{FF2B5EF4-FFF2-40B4-BE49-F238E27FC236}">
                <a16:creationId xmlns:a16="http://schemas.microsoft.com/office/drawing/2014/main" id="{830A46F7-788F-2D52-7D63-0D1717F870B3}"/>
              </a:ext>
            </a:extLst>
          </p:cNvPr>
          <p:cNvSpPr>
            <a:spLocks noGrp="1"/>
          </p:cNvSpPr>
          <p:nvPr>
            <p:ph type="body" idx="1"/>
          </p:nvPr>
        </p:nvSpPr>
        <p:spPr/>
        <p:txBody>
          <a:bodyPr/>
          <a:lstStyle/>
          <a:p>
            <a:r>
              <a:rPr lang="en-US" dirty="0"/>
              <a:t>Last contact/last face-to-face</a:t>
            </a:r>
          </a:p>
          <a:p>
            <a:r>
              <a:rPr lang="en-US" dirty="0"/>
              <a:t>Attempts to contact</a:t>
            </a:r>
          </a:p>
          <a:p>
            <a:r>
              <a:rPr lang="en-US" dirty="0"/>
              <a:t>Any additional information </a:t>
            </a:r>
          </a:p>
        </p:txBody>
      </p:sp>
    </p:spTree>
    <p:extLst>
      <p:ext uri="{BB962C8B-B14F-4D97-AF65-F5344CB8AC3E}">
        <p14:creationId xmlns:p14="http://schemas.microsoft.com/office/powerpoint/2010/main" val="3667583689"/>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B6CE0-BE5C-A6C5-1156-892D2B76F2C1}"/>
              </a:ext>
            </a:extLst>
          </p:cNvPr>
          <p:cNvSpPr>
            <a:spLocks noGrp="1"/>
          </p:cNvSpPr>
          <p:nvPr>
            <p:ph type="title"/>
          </p:nvPr>
        </p:nvSpPr>
        <p:spPr/>
        <p:txBody>
          <a:bodyPr/>
          <a:lstStyle/>
          <a:p>
            <a:r>
              <a:rPr lang="en-US" dirty="0"/>
              <a:t>Evidence Provided by Maria</a:t>
            </a:r>
          </a:p>
        </p:txBody>
      </p:sp>
      <p:sp>
        <p:nvSpPr>
          <p:cNvPr id="3" name="Text Placeholder 2">
            <a:extLst>
              <a:ext uri="{FF2B5EF4-FFF2-40B4-BE49-F238E27FC236}">
                <a16:creationId xmlns:a16="http://schemas.microsoft.com/office/drawing/2014/main" id="{09EC5745-FA02-888A-116A-A707C6276B5D}"/>
              </a:ext>
            </a:extLst>
          </p:cNvPr>
          <p:cNvSpPr>
            <a:spLocks noGrp="1"/>
          </p:cNvSpPr>
          <p:nvPr>
            <p:ph type="body" idx="1"/>
          </p:nvPr>
        </p:nvSpPr>
        <p:spPr/>
        <p:txBody>
          <a:bodyPr/>
          <a:lstStyle/>
          <a:p>
            <a:pPr marL="0" indent="0">
              <a:buNone/>
            </a:pPr>
            <a:r>
              <a:rPr lang="en-US" dirty="0"/>
              <a:t>Things can be changed online</a:t>
            </a:r>
          </a:p>
          <a:p>
            <a:r>
              <a:rPr lang="en-US" dirty="0"/>
              <a:t>If evidence is being offered, asked to see if from the source</a:t>
            </a:r>
          </a:p>
          <a:p>
            <a:pPr lvl="1"/>
            <a:r>
              <a:rPr lang="en-US" dirty="0"/>
              <a:t>Text messages, not printouts </a:t>
            </a:r>
          </a:p>
          <a:p>
            <a:pPr lvl="1"/>
            <a:r>
              <a:rPr lang="en-US" dirty="0"/>
              <a:t>Phone logs, not printout</a:t>
            </a:r>
          </a:p>
          <a:p>
            <a:pPr lvl="1"/>
            <a:r>
              <a:rPr lang="en-US" dirty="0"/>
              <a:t>Emails, not printouts</a:t>
            </a:r>
          </a:p>
          <a:p>
            <a:pPr marL="457200" lvl="1" indent="0">
              <a:buNone/>
            </a:pPr>
            <a:r>
              <a:rPr lang="en-US" dirty="0"/>
              <a:t> </a:t>
            </a:r>
          </a:p>
          <a:p>
            <a:pPr lvl="1"/>
            <a:endParaRPr lang="en-US" dirty="0"/>
          </a:p>
        </p:txBody>
      </p:sp>
    </p:spTree>
    <p:extLst>
      <p:ext uri="{BB962C8B-B14F-4D97-AF65-F5344CB8AC3E}">
        <p14:creationId xmlns:p14="http://schemas.microsoft.com/office/powerpoint/2010/main" val="1693836281"/>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E5507-5A25-01E0-1039-2FC6184ED808}"/>
              </a:ext>
            </a:extLst>
          </p:cNvPr>
          <p:cNvSpPr>
            <a:spLocks noGrp="1"/>
          </p:cNvSpPr>
          <p:nvPr>
            <p:ph type="title"/>
          </p:nvPr>
        </p:nvSpPr>
        <p:spPr/>
        <p:txBody>
          <a:bodyPr/>
          <a:lstStyle/>
          <a:p>
            <a:r>
              <a:rPr lang="en-US" dirty="0"/>
              <a:t>Burden of Proof </a:t>
            </a:r>
          </a:p>
        </p:txBody>
      </p:sp>
      <p:sp>
        <p:nvSpPr>
          <p:cNvPr id="3" name="Text Placeholder 2">
            <a:extLst>
              <a:ext uri="{FF2B5EF4-FFF2-40B4-BE49-F238E27FC236}">
                <a16:creationId xmlns:a16="http://schemas.microsoft.com/office/drawing/2014/main" id="{60F556B2-DC64-0DAC-F5D7-64A558E695FD}"/>
              </a:ext>
            </a:extLst>
          </p:cNvPr>
          <p:cNvSpPr>
            <a:spLocks noGrp="1"/>
          </p:cNvSpPr>
          <p:nvPr>
            <p:ph type="body" idx="1"/>
          </p:nvPr>
        </p:nvSpPr>
        <p:spPr>
          <a:xfrm>
            <a:off x="838200" y="1487157"/>
            <a:ext cx="10515600" cy="4689806"/>
          </a:xfrm>
        </p:spPr>
        <p:txBody>
          <a:bodyPr/>
          <a:lstStyle/>
          <a:p>
            <a:pPr marL="0" indent="0">
              <a:buNone/>
            </a:pPr>
            <a:r>
              <a:rPr lang="en-US" dirty="0"/>
              <a:t>DHHS has a Grievance Process – Burden of Proof </a:t>
            </a:r>
          </a:p>
          <a:p>
            <a:pPr marL="0" indent="0">
              <a:buNone/>
            </a:pPr>
            <a:endParaRPr lang="en-US" dirty="0"/>
          </a:p>
          <a:p>
            <a:r>
              <a:rPr lang="en-US" dirty="0"/>
              <a:t>Where a </a:t>
            </a:r>
            <a:r>
              <a:rPr lang="en-US" b="1" dirty="0"/>
              <a:t>patient</a:t>
            </a:r>
            <a:r>
              <a:rPr lang="en-US" dirty="0"/>
              <a:t> is </a:t>
            </a:r>
            <a:r>
              <a:rPr lang="en-US" b="1" dirty="0"/>
              <a:t>sanctioned</a:t>
            </a:r>
            <a:r>
              <a:rPr lang="en-US" dirty="0"/>
              <a:t> for a rule violation, the staff must show that it is </a:t>
            </a:r>
            <a:r>
              <a:rPr lang="en-US" b="1" dirty="0"/>
              <a:t>More Probable Than Not </a:t>
            </a:r>
            <a:r>
              <a:rPr lang="en-US" dirty="0"/>
              <a:t>(any amount of proof over 50%) that the patient violated the rule. </a:t>
            </a:r>
          </a:p>
          <a:p>
            <a:r>
              <a:rPr lang="en-US" dirty="0"/>
              <a:t>Where a </a:t>
            </a:r>
            <a:r>
              <a:rPr lang="en-US" b="1" dirty="0"/>
              <a:t>patient claims wrongdoing </a:t>
            </a:r>
            <a:r>
              <a:rPr lang="en-US" dirty="0"/>
              <a:t>on the </a:t>
            </a:r>
            <a:r>
              <a:rPr lang="en-US" b="1" dirty="0"/>
              <a:t>staff’s</a:t>
            </a:r>
            <a:r>
              <a:rPr lang="en-US" dirty="0"/>
              <a:t> part, the burden is on the </a:t>
            </a:r>
            <a:r>
              <a:rPr lang="en-US" b="1" dirty="0"/>
              <a:t>patient</a:t>
            </a:r>
            <a:r>
              <a:rPr lang="en-US" dirty="0"/>
              <a:t> to show that it is More Probable Than Not that the staff acted as alleged. </a:t>
            </a:r>
          </a:p>
          <a:p>
            <a:pPr marL="0" indent="0">
              <a:buNone/>
            </a:pPr>
            <a:endParaRPr lang="en-US" sz="2000" dirty="0"/>
          </a:p>
          <a:p>
            <a:pPr marL="0" indent="0">
              <a:buNone/>
            </a:pPr>
            <a:r>
              <a:rPr lang="en-US" sz="2000" dirty="0"/>
              <a:t>https://www.dhs.wisconsin.gov/clientrights/cgdd-gp-burden-proof.pdf </a:t>
            </a:r>
          </a:p>
          <a:p>
            <a:pPr marL="0" indent="0">
              <a:buNone/>
            </a:pPr>
            <a:endParaRPr lang="en-US" dirty="0"/>
          </a:p>
        </p:txBody>
      </p:sp>
    </p:spTree>
    <p:extLst>
      <p:ext uri="{BB962C8B-B14F-4D97-AF65-F5344CB8AC3E}">
        <p14:creationId xmlns:p14="http://schemas.microsoft.com/office/powerpoint/2010/main" val="1734545648"/>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4A1C6-EB97-93AC-C321-14527BB5C762}"/>
              </a:ext>
            </a:extLst>
          </p:cNvPr>
          <p:cNvSpPr>
            <a:spLocks noGrp="1"/>
          </p:cNvSpPr>
          <p:nvPr>
            <p:ph type="title"/>
          </p:nvPr>
        </p:nvSpPr>
        <p:spPr/>
        <p:txBody>
          <a:bodyPr/>
          <a:lstStyle/>
          <a:p>
            <a:r>
              <a:rPr lang="en-US" dirty="0"/>
              <a:t>Investigation</a:t>
            </a:r>
          </a:p>
        </p:txBody>
      </p:sp>
      <p:sp>
        <p:nvSpPr>
          <p:cNvPr id="3" name="Text Placeholder 2">
            <a:extLst>
              <a:ext uri="{FF2B5EF4-FFF2-40B4-BE49-F238E27FC236}">
                <a16:creationId xmlns:a16="http://schemas.microsoft.com/office/drawing/2014/main" id="{13CEBE95-E445-C884-55CD-80B5BDC5E1FA}"/>
              </a:ext>
            </a:extLst>
          </p:cNvPr>
          <p:cNvSpPr>
            <a:spLocks noGrp="1"/>
          </p:cNvSpPr>
          <p:nvPr>
            <p:ph type="body" idx="1"/>
          </p:nvPr>
        </p:nvSpPr>
        <p:spPr/>
        <p:txBody>
          <a:bodyPr>
            <a:normAutofit/>
          </a:bodyPr>
          <a:lstStyle/>
          <a:p>
            <a:pPr marL="0" indent="0">
              <a:buNone/>
            </a:pPr>
            <a:r>
              <a:rPr lang="en-US" dirty="0"/>
              <a:t>After reading notes, speaking with Maria’s case manager, other providers, and reviewing any proof Maria is able to supply, you should have good idea if lack of contact was indeed an issue or not.    </a:t>
            </a:r>
          </a:p>
          <a:p>
            <a:pPr marL="0" indent="0">
              <a:buNone/>
            </a:pPr>
            <a:endParaRPr lang="en-US" dirty="0"/>
          </a:p>
          <a:p>
            <a:pPr marL="0" indent="0">
              <a:buNone/>
            </a:pPr>
            <a:r>
              <a:rPr lang="en-US" dirty="0"/>
              <a:t>If things are not adding up: </a:t>
            </a:r>
          </a:p>
          <a:p>
            <a:r>
              <a:rPr lang="en-US" dirty="0"/>
              <a:t>Look outside of the box </a:t>
            </a:r>
          </a:p>
          <a:p>
            <a:r>
              <a:rPr lang="en-US" dirty="0"/>
              <a:t>Consult with your team</a:t>
            </a:r>
          </a:p>
          <a:p>
            <a:r>
              <a:rPr lang="en-US" dirty="0"/>
              <a:t>Reach out to BHS CRS</a:t>
            </a:r>
          </a:p>
        </p:txBody>
      </p:sp>
    </p:spTree>
    <p:extLst>
      <p:ext uri="{BB962C8B-B14F-4D97-AF65-F5344CB8AC3E}">
        <p14:creationId xmlns:p14="http://schemas.microsoft.com/office/powerpoint/2010/main" val="101396393"/>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500D4-34C3-FBB1-C861-31D9982D2BE6}"/>
              </a:ext>
            </a:extLst>
          </p:cNvPr>
          <p:cNvSpPr>
            <a:spLocks noGrp="1"/>
          </p:cNvSpPr>
          <p:nvPr>
            <p:ph type="title"/>
          </p:nvPr>
        </p:nvSpPr>
        <p:spPr/>
        <p:txBody>
          <a:bodyPr/>
          <a:lstStyle/>
          <a:p>
            <a:r>
              <a:rPr lang="en-US" dirty="0"/>
              <a:t>Let’s investigate Grievance 2</a:t>
            </a:r>
          </a:p>
        </p:txBody>
      </p:sp>
      <p:sp>
        <p:nvSpPr>
          <p:cNvPr id="3" name="Text Placeholder 2">
            <a:extLst>
              <a:ext uri="{FF2B5EF4-FFF2-40B4-BE49-F238E27FC236}">
                <a16:creationId xmlns:a16="http://schemas.microsoft.com/office/drawing/2014/main" id="{552D309D-9008-8A58-94AD-65695A79D4A2}"/>
              </a:ext>
            </a:extLst>
          </p:cNvPr>
          <p:cNvSpPr>
            <a:spLocks noGrp="1"/>
          </p:cNvSpPr>
          <p:nvPr>
            <p:ph type="body" idx="1"/>
          </p:nvPr>
        </p:nvSpPr>
        <p:spPr/>
        <p:txBody>
          <a:bodyPr/>
          <a:lstStyle/>
          <a:p>
            <a:pPr marL="0" indent="0">
              <a:buNone/>
            </a:pPr>
            <a:r>
              <a:rPr lang="en-US" dirty="0"/>
              <a:t>Maria’s ISDP continues to schedule appointments on Tuesday &amp; Thursdays after her counseling sessions, despite these requests not to. </a:t>
            </a:r>
          </a:p>
          <a:p>
            <a:pPr marL="0" indent="0">
              <a:buNone/>
            </a:pPr>
            <a:endParaRPr lang="en-US" dirty="0"/>
          </a:p>
          <a:p>
            <a:r>
              <a:rPr lang="en-US" dirty="0"/>
              <a:t>Read provider notes from ISDP</a:t>
            </a:r>
          </a:p>
          <a:p>
            <a:r>
              <a:rPr lang="en-US" dirty="0"/>
              <a:t>Interview ISDP regarding appointment days</a:t>
            </a:r>
          </a:p>
          <a:p>
            <a:r>
              <a:rPr lang="en-US" dirty="0"/>
              <a:t>Ask Maria to provide any evidence </a:t>
            </a:r>
          </a:p>
          <a:p>
            <a:pPr marL="0" indent="0">
              <a:buNone/>
            </a:pPr>
            <a:endParaRPr lang="en-US" dirty="0"/>
          </a:p>
        </p:txBody>
      </p:sp>
    </p:spTree>
    <p:extLst>
      <p:ext uri="{BB962C8B-B14F-4D97-AF65-F5344CB8AC3E}">
        <p14:creationId xmlns:p14="http://schemas.microsoft.com/office/powerpoint/2010/main" val="26721704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891DF-129C-CEA0-04EB-85E140360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7D7C99-29B1-437C-0C8A-0EDCD027BAE3}"/>
              </a:ext>
            </a:extLst>
          </p:cNvPr>
          <p:cNvSpPr>
            <a:spLocks noGrp="1"/>
          </p:cNvSpPr>
          <p:nvPr>
            <p:ph type="title"/>
          </p:nvPr>
        </p:nvSpPr>
        <p:spPr/>
        <p:txBody>
          <a:bodyPr/>
          <a:lstStyle/>
          <a:p>
            <a:r>
              <a:rPr lang="en-US" dirty="0"/>
              <a:t>Reviewing Notes </a:t>
            </a:r>
          </a:p>
        </p:txBody>
      </p:sp>
      <p:sp>
        <p:nvSpPr>
          <p:cNvPr id="3" name="Text Placeholder 2">
            <a:extLst>
              <a:ext uri="{FF2B5EF4-FFF2-40B4-BE49-F238E27FC236}">
                <a16:creationId xmlns:a16="http://schemas.microsoft.com/office/drawing/2014/main" id="{95BFECA3-4A51-25A4-30DF-89D45C755CC7}"/>
              </a:ext>
            </a:extLst>
          </p:cNvPr>
          <p:cNvSpPr>
            <a:spLocks noGrp="1"/>
          </p:cNvSpPr>
          <p:nvPr>
            <p:ph type="body" idx="1"/>
          </p:nvPr>
        </p:nvSpPr>
        <p:spPr/>
        <p:txBody>
          <a:bodyPr/>
          <a:lstStyle/>
          <a:p>
            <a:r>
              <a:rPr lang="en-US" dirty="0"/>
              <a:t>Read notes from Maria’s ISDP</a:t>
            </a:r>
          </a:p>
          <a:p>
            <a:r>
              <a:rPr lang="en-US" dirty="0"/>
              <a:t>Look for any notes regarding appointments dates, texts, calls, emails, etc.</a:t>
            </a:r>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2118912669"/>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9083-3CE3-7867-7B71-F7A32CBEB6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A79D02-209F-725C-50FE-9E4CA5F1AC34}"/>
              </a:ext>
            </a:extLst>
          </p:cNvPr>
          <p:cNvSpPr>
            <a:spLocks noGrp="1"/>
          </p:cNvSpPr>
          <p:nvPr>
            <p:ph type="title"/>
          </p:nvPr>
        </p:nvSpPr>
        <p:spPr/>
        <p:txBody>
          <a:bodyPr/>
          <a:lstStyle/>
          <a:p>
            <a:r>
              <a:rPr lang="en-US" dirty="0"/>
              <a:t>Interviewing the ISDP </a:t>
            </a:r>
          </a:p>
        </p:txBody>
      </p:sp>
      <p:sp>
        <p:nvSpPr>
          <p:cNvPr id="3" name="Text Placeholder 2">
            <a:extLst>
              <a:ext uri="{FF2B5EF4-FFF2-40B4-BE49-F238E27FC236}">
                <a16:creationId xmlns:a16="http://schemas.microsoft.com/office/drawing/2014/main" id="{F036F981-4A2B-680A-038D-181418142788}"/>
              </a:ext>
            </a:extLst>
          </p:cNvPr>
          <p:cNvSpPr>
            <a:spLocks noGrp="1"/>
          </p:cNvSpPr>
          <p:nvPr>
            <p:ph type="body" idx="1"/>
          </p:nvPr>
        </p:nvSpPr>
        <p:spPr/>
        <p:txBody>
          <a:bodyPr/>
          <a:lstStyle/>
          <a:p>
            <a:r>
              <a:rPr lang="en-US" dirty="0"/>
              <a:t>Last several appointments – overall impression </a:t>
            </a:r>
          </a:p>
          <a:p>
            <a:r>
              <a:rPr lang="en-US" dirty="0"/>
              <a:t>When next appointments are set</a:t>
            </a:r>
          </a:p>
          <a:p>
            <a:r>
              <a:rPr lang="en-US" dirty="0"/>
              <a:t>Any additional information </a:t>
            </a:r>
          </a:p>
        </p:txBody>
      </p:sp>
    </p:spTree>
    <p:extLst>
      <p:ext uri="{BB962C8B-B14F-4D97-AF65-F5344CB8AC3E}">
        <p14:creationId xmlns:p14="http://schemas.microsoft.com/office/powerpoint/2010/main" val="3558975132"/>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2C4A-AC5A-3285-7695-0AF53D1B8B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64349E-B227-4B00-71A7-BDC61E842DA5}"/>
              </a:ext>
            </a:extLst>
          </p:cNvPr>
          <p:cNvSpPr>
            <a:spLocks noGrp="1"/>
          </p:cNvSpPr>
          <p:nvPr>
            <p:ph type="title"/>
          </p:nvPr>
        </p:nvSpPr>
        <p:spPr/>
        <p:txBody>
          <a:bodyPr/>
          <a:lstStyle/>
          <a:p>
            <a:r>
              <a:rPr lang="en-US" dirty="0"/>
              <a:t>Evidence Provided </a:t>
            </a:r>
          </a:p>
        </p:txBody>
      </p:sp>
      <p:sp>
        <p:nvSpPr>
          <p:cNvPr id="3" name="Text Placeholder 2">
            <a:extLst>
              <a:ext uri="{FF2B5EF4-FFF2-40B4-BE49-F238E27FC236}">
                <a16:creationId xmlns:a16="http://schemas.microsoft.com/office/drawing/2014/main" id="{225ACFEB-013F-6BDE-8D06-A4A606EF3308}"/>
              </a:ext>
            </a:extLst>
          </p:cNvPr>
          <p:cNvSpPr>
            <a:spLocks noGrp="1"/>
          </p:cNvSpPr>
          <p:nvPr>
            <p:ph type="body" idx="1"/>
          </p:nvPr>
        </p:nvSpPr>
        <p:spPr/>
        <p:txBody>
          <a:bodyPr/>
          <a:lstStyle/>
          <a:p>
            <a:pPr marL="0" indent="0">
              <a:buNone/>
            </a:pPr>
            <a:r>
              <a:rPr lang="en-US" dirty="0"/>
              <a:t>Review any evidence provided</a:t>
            </a:r>
          </a:p>
          <a:p>
            <a:r>
              <a:rPr lang="en-US" dirty="0"/>
              <a:t>Actual emails, text messages, phone logs</a:t>
            </a:r>
          </a:p>
          <a:p>
            <a:pPr marL="0" indent="0">
              <a:buNone/>
            </a:pPr>
            <a:endParaRPr lang="en-US" dirty="0"/>
          </a:p>
          <a:p>
            <a:pPr marL="457200" lvl="1" indent="0">
              <a:buNone/>
            </a:pPr>
            <a:r>
              <a:rPr lang="en-US" dirty="0"/>
              <a:t> </a:t>
            </a:r>
          </a:p>
          <a:p>
            <a:pPr lvl="1"/>
            <a:endParaRPr lang="en-US" dirty="0"/>
          </a:p>
        </p:txBody>
      </p:sp>
    </p:spTree>
    <p:extLst>
      <p:ext uri="{BB962C8B-B14F-4D97-AF65-F5344CB8AC3E}">
        <p14:creationId xmlns:p14="http://schemas.microsoft.com/office/powerpoint/2010/main" val="298686517"/>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A18CA-628F-AE04-BEBA-A87475FAD2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E76FEC-83E5-2467-93FE-767708F9B4C3}"/>
              </a:ext>
            </a:extLst>
          </p:cNvPr>
          <p:cNvSpPr>
            <a:spLocks noGrp="1"/>
          </p:cNvSpPr>
          <p:nvPr>
            <p:ph type="title"/>
          </p:nvPr>
        </p:nvSpPr>
        <p:spPr/>
        <p:txBody>
          <a:bodyPr/>
          <a:lstStyle/>
          <a:p>
            <a:r>
              <a:rPr lang="en-US" dirty="0"/>
              <a:t>Grievance 3</a:t>
            </a:r>
          </a:p>
        </p:txBody>
      </p:sp>
      <p:sp>
        <p:nvSpPr>
          <p:cNvPr id="3" name="Text Placeholder 2">
            <a:extLst>
              <a:ext uri="{FF2B5EF4-FFF2-40B4-BE49-F238E27FC236}">
                <a16:creationId xmlns:a16="http://schemas.microsoft.com/office/drawing/2014/main" id="{C21D396A-3EB2-1EC4-E1BB-EB1EF773F4F0}"/>
              </a:ext>
            </a:extLst>
          </p:cNvPr>
          <p:cNvSpPr>
            <a:spLocks noGrp="1"/>
          </p:cNvSpPr>
          <p:nvPr>
            <p:ph type="body" idx="1"/>
          </p:nvPr>
        </p:nvSpPr>
        <p:spPr/>
        <p:txBody>
          <a:bodyPr/>
          <a:lstStyle/>
          <a:p>
            <a:pPr marL="0" indent="0">
              <a:buNone/>
            </a:pPr>
            <a:r>
              <a:rPr lang="en-US" dirty="0"/>
              <a:t>Maria stated she has left several messages with her Case Manager’s supervisor without response</a:t>
            </a:r>
          </a:p>
          <a:p>
            <a:pPr marL="0" indent="0">
              <a:buNone/>
            </a:pPr>
            <a:endParaRPr lang="en-US" dirty="0"/>
          </a:p>
          <a:p>
            <a:r>
              <a:rPr lang="en-US" dirty="0"/>
              <a:t>Read provider notes or call logs from Supervisor (if available) </a:t>
            </a:r>
          </a:p>
          <a:p>
            <a:r>
              <a:rPr lang="en-US" dirty="0"/>
              <a:t>Interview Supervisor regarding calls</a:t>
            </a:r>
          </a:p>
          <a:p>
            <a:r>
              <a:rPr lang="en-US" dirty="0"/>
              <a:t>Review internal policies</a:t>
            </a:r>
          </a:p>
          <a:p>
            <a:r>
              <a:rPr lang="en-US" dirty="0"/>
              <a:t>Ask Maria to provide any evidence </a:t>
            </a:r>
          </a:p>
          <a:p>
            <a:pPr marL="0" indent="0">
              <a:buNone/>
            </a:pPr>
            <a:endParaRPr lang="en-US" dirty="0"/>
          </a:p>
        </p:txBody>
      </p:sp>
    </p:spTree>
    <p:extLst>
      <p:ext uri="{BB962C8B-B14F-4D97-AF65-F5344CB8AC3E}">
        <p14:creationId xmlns:p14="http://schemas.microsoft.com/office/powerpoint/2010/main" val="13943606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24A8F-EEC2-86AB-0B78-5D285E03FD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1A5E2B-E293-D9AE-1253-65C4C3248CDE}"/>
              </a:ext>
            </a:extLst>
          </p:cNvPr>
          <p:cNvSpPr>
            <a:spLocks noGrp="1"/>
          </p:cNvSpPr>
          <p:nvPr>
            <p:ph type="title"/>
          </p:nvPr>
        </p:nvSpPr>
        <p:spPr/>
        <p:txBody>
          <a:bodyPr/>
          <a:lstStyle/>
          <a:p>
            <a:r>
              <a:rPr lang="en-US" dirty="0"/>
              <a:t>Notes, Interviews, &amp; Evidence </a:t>
            </a:r>
          </a:p>
        </p:txBody>
      </p:sp>
      <p:sp>
        <p:nvSpPr>
          <p:cNvPr id="3" name="Text Placeholder 2">
            <a:extLst>
              <a:ext uri="{FF2B5EF4-FFF2-40B4-BE49-F238E27FC236}">
                <a16:creationId xmlns:a16="http://schemas.microsoft.com/office/drawing/2014/main" id="{6757651C-E1A0-3F16-4127-4352C9B0BB9E}"/>
              </a:ext>
            </a:extLst>
          </p:cNvPr>
          <p:cNvSpPr>
            <a:spLocks noGrp="1"/>
          </p:cNvSpPr>
          <p:nvPr>
            <p:ph type="body" idx="1"/>
          </p:nvPr>
        </p:nvSpPr>
        <p:spPr/>
        <p:txBody>
          <a:bodyPr/>
          <a:lstStyle/>
          <a:p>
            <a:r>
              <a:rPr lang="en-US" dirty="0"/>
              <a:t>Read notes any notes from Supervisor</a:t>
            </a:r>
          </a:p>
          <a:p>
            <a:r>
              <a:rPr lang="en-US" dirty="0"/>
              <a:t>Review call logs &amp; policies</a:t>
            </a:r>
          </a:p>
          <a:p>
            <a:r>
              <a:rPr lang="en-US" dirty="0"/>
              <a:t>Interview Supervisor – ask about calls/messages received and if they responded</a:t>
            </a:r>
          </a:p>
          <a:p>
            <a:r>
              <a:rPr lang="en-US" dirty="0"/>
              <a:t>Review evidence provided by Maria </a:t>
            </a:r>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3233808371"/>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AE0DF-2C66-AED3-F37F-CF2C5B1F5883}"/>
              </a:ext>
            </a:extLst>
          </p:cNvPr>
          <p:cNvSpPr>
            <a:spLocks noGrp="1"/>
          </p:cNvSpPr>
          <p:nvPr>
            <p:ph type="title"/>
          </p:nvPr>
        </p:nvSpPr>
        <p:spPr/>
        <p:txBody>
          <a:bodyPr/>
          <a:lstStyle/>
          <a:p>
            <a:r>
              <a:rPr lang="en-US" dirty="0"/>
              <a:t>When Do We Speak to Maria? </a:t>
            </a:r>
          </a:p>
        </p:txBody>
      </p:sp>
      <p:sp>
        <p:nvSpPr>
          <p:cNvPr id="3" name="Text Placeholder 2">
            <a:extLst>
              <a:ext uri="{FF2B5EF4-FFF2-40B4-BE49-F238E27FC236}">
                <a16:creationId xmlns:a16="http://schemas.microsoft.com/office/drawing/2014/main" id="{CF5D3D0B-B3FB-B7A4-AEAB-B583E184A500}"/>
              </a:ext>
            </a:extLst>
          </p:cNvPr>
          <p:cNvSpPr>
            <a:spLocks noGrp="1"/>
          </p:cNvSpPr>
          <p:nvPr>
            <p:ph type="body" idx="1"/>
          </p:nvPr>
        </p:nvSpPr>
        <p:spPr/>
        <p:txBody>
          <a:bodyPr/>
          <a:lstStyle/>
          <a:p>
            <a:pPr marL="0" indent="0">
              <a:buNone/>
            </a:pPr>
            <a:endParaRPr lang="en-US" dirty="0"/>
          </a:p>
          <a:p>
            <a:r>
              <a:rPr lang="en-US" dirty="0"/>
              <a:t>Anytime we have questions</a:t>
            </a:r>
          </a:p>
          <a:p>
            <a:r>
              <a:rPr lang="en-US" dirty="0"/>
              <a:t>Whenever they call, text, or email</a:t>
            </a:r>
          </a:p>
          <a:p>
            <a:r>
              <a:rPr lang="en-US" dirty="0"/>
              <a:t>To confirm you received something</a:t>
            </a:r>
          </a:p>
          <a:p>
            <a:endParaRPr lang="en-US" dirty="0"/>
          </a:p>
          <a:p>
            <a:pPr marL="0" indent="0">
              <a:buNone/>
            </a:pPr>
            <a:r>
              <a:rPr lang="en-US" dirty="0"/>
              <a:t>People like to know you are working on solving their problem! </a:t>
            </a:r>
          </a:p>
        </p:txBody>
      </p:sp>
    </p:spTree>
    <p:extLst>
      <p:ext uri="{BB962C8B-B14F-4D97-AF65-F5344CB8AC3E}">
        <p14:creationId xmlns:p14="http://schemas.microsoft.com/office/powerpoint/2010/main" val="277634024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B6A53-7FAA-91F3-795A-D76F723D0A7C}"/>
              </a:ext>
            </a:extLst>
          </p:cNvPr>
          <p:cNvSpPr>
            <a:spLocks noGrp="1"/>
          </p:cNvSpPr>
          <p:nvPr>
            <p:ph type="title"/>
          </p:nvPr>
        </p:nvSpPr>
        <p:spPr>
          <a:xfrm>
            <a:off x="7676254" y="365125"/>
            <a:ext cx="4515746" cy="1325563"/>
          </a:xfrm>
        </p:spPr>
        <p:txBody>
          <a:bodyPr/>
          <a:lstStyle/>
          <a:p>
            <a:r>
              <a:rPr lang="en-US" dirty="0"/>
              <a:t>Decision Letter </a:t>
            </a:r>
          </a:p>
        </p:txBody>
      </p:sp>
      <p:pic>
        <p:nvPicPr>
          <p:cNvPr id="4" name="Picture 3">
            <a:extLst>
              <a:ext uri="{FF2B5EF4-FFF2-40B4-BE49-F238E27FC236}">
                <a16:creationId xmlns:a16="http://schemas.microsoft.com/office/drawing/2014/main" id="{71FF78BD-C2CB-41DD-8031-57D2F782714D}"/>
              </a:ext>
            </a:extLst>
          </p:cNvPr>
          <p:cNvPicPr>
            <a:picLocks noChangeAspect="1"/>
          </p:cNvPicPr>
          <p:nvPr/>
        </p:nvPicPr>
        <p:blipFill>
          <a:blip r:embed="rId3"/>
          <a:stretch>
            <a:fillRect/>
          </a:stretch>
        </p:blipFill>
        <p:spPr>
          <a:xfrm>
            <a:off x="132576" y="285769"/>
            <a:ext cx="7344800" cy="6487430"/>
          </a:xfrm>
          <a:prstGeom prst="rect">
            <a:avLst/>
          </a:prstGeom>
        </p:spPr>
      </p:pic>
    </p:spTree>
    <p:extLst>
      <p:ext uri="{BB962C8B-B14F-4D97-AF65-F5344CB8AC3E}">
        <p14:creationId xmlns:p14="http://schemas.microsoft.com/office/powerpoint/2010/main" val="4190684578"/>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7F09F-0454-DE22-D29A-70F3EE390A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CEAAC7-AC8F-66EA-191E-02DDEC81F93F}"/>
              </a:ext>
            </a:extLst>
          </p:cNvPr>
          <p:cNvSpPr>
            <a:spLocks noGrp="1"/>
          </p:cNvSpPr>
          <p:nvPr>
            <p:ph type="title"/>
          </p:nvPr>
        </p:nvSpPr>
        <p:spPr/>
        <p:txBody>
          <a:bodyPr/>
          <a:lstStyle/>
          <a:p>
            <a:r>
              <a:rPr lang="en-US" dirty="0"/>
              <a:t>Decision </a:t>
            </a:r>
          </a:p>
        </p:txBody>
      </p:sp>
      <p:sp>
        <p:nvSpPr>
          <p:cNvPr id="3" name="Text Placeholder 2">
            <a:extLst>
              <a:ext uri="{FF2B5EF4-FFF2-40B4-BE49-F238E27FC236}">
                <a16:creationId xmlns:a16="http://schemas.microsoft.com/office/drawing/2014/main" id="{26881E75-C92C-093B-1406-18AC3A318E74}"/>
              </a:ext>
            </a:extLst>
          </p:cNvPr>
          <p:cNvSpPr>
            <a:spLocks noGrp="1"/>
          </p:cNvSpPr>
          <p:nvPr>
            <p:ph type="body" idx="1"/>
          </p:nvPr>
        </p:nvSpPr>
        <p:spPr>
          <a:xfrm>
            <a:off x="838200" y="1690688"/>
            <a:ext cx="10515600" cy="4486275"/>
          </a:xfrm>
        </p:spPr>
        <p:txBody>
          <a:bodyPr/>
          <a:lstStyle/>
          <a:p>
            <a:r>
              <a:rPr lang="en-US" dirty="0"/>
              <a:t>Include a CR brochure with your letter</a:t>
            </a:r>
          </a:p>
          <a:p>
            <a:r>
              <a:rPr lang="en-US" dirty="0"/>
              <a:t>CC to the Program Manager</a:t>
            </a:r>
          </a:p>
          <a:p>
            <a:r>
              <a:rPr lang="en-US" dirty="0"/>
              <a:t>You can call to explain the decision letter, findings &amp; next steps</a:t>
            </a:r>
          </a:p>
          <a:p>
            <a:endParaRPr lang="en-US" dirty="0"/>
          </a:p>
          <a:p>
            <a:pPr marL="0" indent="0">
              <a:buNone/>
            </a:pPr>
            <a:r>
              <a:rPr lang="en-US" dirty="0"/>
              <a:t>Even if things are not found in the client’s favor – still try to help solve the problem</a:t>
            </a:r>
          </a:p>
        </p:txBody>
      </p:sp>
    </p:spTree>
    <p:extLst>
      <p:ext uri="{BB962C8B-B14F-4D97-AF65-F5344CB8AC3E}">
        <p14:creationId xmlns:p14="http://schemas.microsoft.com/office/powerpoint/2010/main" val="2908489674"/>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9E9D5-1EBB-217B-DAA6-BCA62B14D9CF}"/>
              </a:ext>
            </a:extLst>
          </p:cNvPr>
          <p:cNvSpPr>
            <a:spLocks noGrp="1"/>
          </p:cNvSpPr>
          <p:nvPr>
            <p:ph type="title"/>
          </p:nvPr>
        </p:nvSpPr>
        <p:spPr/>
        <p:txBody>
          <a:bodyPr/>
          <a:lstStyle/>
          <a:p>
            <a:r>
              <a:rPr lang="en-US" dirty="0"/>
              <a:t>Brochures</a:t>
            </a:r>
          </a:p>
        </p:txBody>
      </p:sp>
      <p:sp>
        <p:nvSpPr>
          <p:cNvPr id="3" name="Text Placeholder 2">
            <a:extLst>
              <a:ext uri="{FF2B5EF4-FFF2-40B4-BE49-F238E27FC236}">
                <a16:creationId xmlns:a16="http://schemas.microsoft.com/office/drawing/2014/main" id="{CAC37263-1374-5115-CA04-724911666E85}"/>
              </a:ext>
            </a:extLst>
          </p:cNvPr>
          <p:cNvSpPr>
            <a:spLocks noGrp="1"/>
          </p:cNvSpPr>
          <p:nvPr>
            <p:ph type="body" idx="1"/>
          </p:nvPr>
        </p:nvSpPr>
        <p:spPr/>
        <p:txBody>
          <a:bodyPr>
            <a:normAutofit fontScale="92500" lnSpcReduction="10000"/>
          </a:bodyPr>
          <a:lstStyle/>
          <a:p>
            <a:pPr marL="0" indent="0">
              <a:buNone/>
            </a:pPr>
            <a:r>
              <a:rPr lang="en-US" dirty="0"/>
              <a:t>It is recommended that every letter you send out has the CR brochure added. </a:t>
            </a:r>
          </a:p>
          <a:p>
            <a:pPr marL="0" indent="0">
              <a:buNone/>
            </a:pPr>
            <a:endParaRPr lang="en-US" dirty="0"/>
          </a:p>
          <a:p>
            <a:r>
              <a:rPr lang="en-US" dirty="0"/>
              <a:t>It reviews the grievance process</a:t>
            </a:r>
          </a:p>
          <a:p>
            <a:r>
              <a:rPr lang="en-US" dirty="0"/>
              <a:t>Has your CRS contact information</a:t>
            </a:r>
          </a:p>
          <a:p>
            <a:pPr marL="0" indent="0">
              <a:buNone/>
            </a:pPr>
            <a:endParaRPr lang="en-US" dirty="0"/>
          </a:p>
          <a:p>
            <a:pPr marL="0" indent="0">
              <a:buNone/>
            </a:pPr>
            <a:r>
              <a:rPr lang="en-US" sz="2200" dirty="0">
                <a:hlinkClick r:id="rId3"/>
              </a:rPr>
              <a:t>https://www.dhs.wisconsin.gov/library/collection/p-23112</a:t>
            </a:r>
            <a:r>
              <a:rPr lang="en-US" sz="2200" dirty="0"/>
              <a:t> </a:t>
            </a:r>
          </a:p>
          <a:p>
            <a:pPr marL="0" indent="0">
              <a:buNone/>
            </a:pPr>
            <a:endParaRPr lang="en-US" dirty="0"/>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1165409646"/>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00CDC2-19A4-CB3F-B331-77BD4159E61C}"/>
              </a:ext>
            </a:extLst>
          </p:cNvPr>
          <p:cNvPicPr>
            <a:picLocks noChangeAspect="1"/>
          </p:cNvPicPr>
          <p:nvPr/>
        </p:nvPicPr>
        <p:blipFill>
          <a:blip r:embed="rId2"/>
          <a:stretch>
            <a:fillRect/>
          </a:stretch>
        </p:blipFill>
        <p:spPr>
          <a:xfrm>
            <a:off x="210619" y="143004"/>
            <a:ext cx="8781415" cy="5152478"/>
          </a:xfrm>
          <a:prstGeom prst="rect">
            <a:avLst/>
          </a:prstGeom>
          <a:ln>
            <a:solidFill>
              <a:schemeClr val="tx1">
                <a:alpha val="97000"/>
              </a:schemeClr>
            </a:solidFill>
          </a:ln>
        </p:spPr>
      </p:pic>
      <p:pic>
        <p:nvPicPr>
          <p:cNvPr id="7" name="Picture 6">
            <a:extLst>
              <a:ext uri="{FF2B5EF4-FFF2-40B4-BE49-F238E27FC236}">
                <a16:creationId xmlns:a16="http://schemas.microsoft.com/office/drawing/2014/main" id="{35D909A9-039C-E717-719C-7299E54E6BEF}"/>
              </a:ext>
            </a:extLst>
          </p:cNvPr>
          <p:cNvPicPr>
            <a:picLocks noChangeAspect="1"/>
          </p:cNvPicPr>
          <p:nvPr/>
        </p:nvPicPr>
        <p:blipFill>
          <a:blip r:embed="rId3"/>
          <a:stretch>
            <a:fillRect/>
          </a:stretch>
        </p:blipFill>
        <p:spPr>
          <a:xfrm>
            <a:off x="1085221" y="1511672"/>
            <a:ext cx="8832467" cy="5203323"/>
          </a:xfrm>
          <a:prstGeom prst="rect">
            <a:avLst/>
          </a:prstGeom>
          <a:ln>
            <a:solidFill>
              <a:schemeClr val="tx1">
                <a:alpha val="97000"/>
              </a:schemeClr>
            </a:solidFill>
          </a:ln>
        </p:spPr>
      </p:pic>
    </p:spTree>
    <p:extLst>
      <p:ext uri="{BB962C8B-B14F-4D97-AF65-F5344CB8AC3E}">
        <p14:creationId xmlns:p14="http://schemas.microsoft.com/office/powerpoint/2010/main" val="2755035619"/>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347DD-B625-9D57-287A-9CC8505B5BE8}"/>
              </a:ext>
            </a:extLst>
          </p:cNvPr>
          <p:cNvSpPr>
            <a:spLocks noGrp="1"/>
          </p:cNvSpPr>
          <p:nvPr>
            <p:ph type="title"/>
          </p:nvPr>
        </p:nvSpPr>
        <p:spPr>
          <a:xfrm>
            <a:off x="838200" y="681037"/>
            <a:ext cx="10515600" cy="1009651"/>
          </a:xfrm>
        </p:spPr>
        <p:txBody>
          <a:bodyPr>
            <a:normAutofit fontScale="90000"/>
          </a:bodyPr>
          <a:lstStyle/>
          <a:p>
            <a:r>
              <a:rPr lang="en-US" dirty="0"/>
              <a:t>Reporting Grievances</a:t>
            </a:r>
            <a:br>
              <a:rPr lang="en-US" dirty="0"/>
            </a:br>
            <a:endParaRPr lang="en-US" dirty="0"/>
          </a:p>
        </p:txBody>
      </p:sp>
      <p:sp>
        <p:nvSpPr>
          <p:cNvPr id="3" name="Text Placeholder 2">
            <a:extLst>
              <a:ext uri="{FF2B5EF4-FFF2-40B4-BE49-F238E27FC236}">
                <a16:creationId xmlns:a16="http://schemas.microsoft.com/office/drawing/2014/main" id="{853E3854-58A7-CE20-9FFE-B107C82FF9B0}"/>
              </a:ext>
            </a:extLst>
          </p:cNvPr>
          <p:cNvSpPr>
            <a:spLocks noGrp="1"/>
          </p:cNvSpPr>
          <p:nvPr>
            <p:ph type="body" idx="1"/>
          </p:nvPr>
        </p:nvSpPr>
        <p:spPr>
          <a:xfrm>
            <a:off x="838200" y="1426866"/>
            <a:ext cx="10515600" cy="4750097"/>
          </a:xfrm>
        </p:spPr>
        <p:txBody>
          <a:bodyPr/>
          <a:lstStyle/>
          <a:p>
            <a:pPr marL="0" indent="0">
              <a:buNone/>
            </a:pPr>
            <a:r>
              <a:rPr lang="en-US" dirty="0"/>
              <a:t>Make sure your agency is reporting </a:t>
            </a:r>
            <a:r>
              <a:rPr lang="en-US" u="sng" dirty="0"/>
              <a:t>ALL</a:t>
            </a:r>
            <a:r>
              <a:rPr lang="en-US" dirty="0"/>
              <a:t> Level 1A and Level 1B’s grievances on the CR Website </a:t>
            </a:r>
          </a:p>
          <a:p>
            <a:pPr marL="0" indent="0">
              <a:buNone/>
            </a:pPr>
            <a:r>
              <a:rPr lang="en-US" sz="1600" dirty="0">
                <a:hlinkClick r:id="rId3"/>
              </a:rPr>
              <a:t>https://county.milwaukee.gov/EN/DHHS/BHD/Wraparound-Milwaukee/Provider-Portal/Client-Rights-Specialists</a:t>
            </a:r>
            <a:r>
              <a:rPr lang="en-US" sz="1600" dirty="0"/>
              <a:t> </a:t>
            </a:r>
          </a:p>
        </p:txBody>
      </p:sp>
      <p:pic>
        <p:nvPicPr>
          <p:cNvPr id="5" name="Picture 4">
            <a:extLst>
              <a:ext uri="{FF2B5EF4-FFF2-40B4-BE49-F238E27FC236}">
                <a16:creationId xmlns:a16="http://schemas.microsoft.com/office/drawing/2014/main" id="{DE67E53A-F70B-3B9B-B272-4C9C6B28307F}"/>
              </a:ext>
            </a:extLst>
          </p:cNvPr>
          <p:cNvPicPr>
            <a:picLocks noChangeAspect="1"/>
          </p:cNvPicPr>
          <p:nvPr/>
        </p:nvPicPr>
        <p:blipFill>
          <a:blip r:embed="rId4"/>
          <a:stretch>
            <a:fillRect/>
          </a:stretch>
        </p:blipFill>
        <p:spPr>
          <a:xfrm>
            <a:off x="1698790" y="2930455"/>
            <a:ext cx="7965924" cy="3746732"/>
          </a:xfrm>
          <a:prstGeom prst="rect">
            <a:avLst/>
          </a:prstGeom>
        </p:spPr>
      </p:pic>
    </p:spTree>
    <p:extLst>
      <p:ext uri="{BB962C8B-B14F-4D97-AF65-F5344CB8AC3E}">
        <p14:creationId xmlns:p14="http://schemas.microsoft.com/office/powerpoint/2010/main" val="4069720995"/>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FB53F-CEC1-A848-6547-467661D3A5B9}"/>
              </a:ext>
            </a:extLst>
          </p:cNvPr>
          <p:cNvSpPr>
            <a:spLocks noGrp="1"/>
          </p:cNvSpPr>
          <p:nvPr>
            <p:ph type="title"/>
          </p:nvPr>
        </p:nvSpPr>
        <p:spPr/>
        <p:txBody>
          <a:bodyPr/>
          <a:lstStyle/>
          <a:p>
            <a:r>
              <a:rPr lang="en-US" dirty="0"/>
              <a:t>Posters</a:t>
            </a:r>
          </a:p>
        </p:txBody>
      </p:sp>
      <p:sp>
        <p:nvSpPr>
          <p:cNvPr id="3" name="Text Placeholder 2">
            <a:extLst>
              <a:ext uri="{FF2B5EF4-FFF2-40B4-BE49-F238E27FC236}">
                <a16:creationId xmlns:a16="http://schemas.microsoft.com/office/drawing/2014/main" id="{C40E3F2A-CEF1-8E7B-FC22-3A4EEE4E245E}"/>
              </a:ext>
            </a:extLst>
          </p:cNvPr>
          <p:cNvSpPr>
            <a:spLocks noGrp="1"/>
          </p:cNvSpPr>
          <p:nvPr>
            <p:ph type="body" idx="1"/>
          </p:nvPr>
        </p:nvSpPr>
        <p:spPr>
          <a:xfrm>
            <a:off x="838200" y="1690688"/>
            <a:ext cx="10515600" cy="4486275"/>
          </a:xfrm>
        </p:spPr>
        <p:txBody>
          <a:bodyPr/>
          <a:lstStyle/>
          <a:p>
            <a:pPr marL="0" indent="0">
              <a:buNone/>
            </a:pPr>
            <a:r>
              <a:rPr lang="en-US" dirty="0"/>
              <a:t>Per DHS Requirements:</a:t>
            </a:r>
          </a:p>
          <a:p>
            <a:pPr marL="0" indent="0">
              <a:buNone/>
            </a:pPr>
            <a:endParaRPr lang="en-US" dirty="0"/>
          </a:p>
          <a:p>
            <a:pPr marL="0" indent="0">
              <a:buNone/>
            </a:pPr>
            <a:r>
              <a:rPr lang="en-US" dirty="0"/>
              <a:t>All of us are required to have at least one CR poster hung in our building, in a public facing area. </a:t>
            </a:r>
          </a:p>
          <a:p>
            <a:pPr marL="0" indent="0">
              <a:buNone/>
            </a:pPr>
            <a:endParaRPr lang="en-US" dirty="0"/>
          </a:p>
          <a:p>
            <a:pPr marL="0" indent="0">
              <a:buNone/>
            </a:pPr>
            <a:r>
              <a:rPr lang="en-US" dirty="0"/>
              <a:t>You can order posters at </a:t>
            </a:r>
            <a:r>
              <a:rPr lang="en-US" sz="2000" dirty="0">
                <a:hlinkClick r:id="rId3"/>
              </a:rPr>
              <a:t>https://www.dhs.wisconsin.gov/clientrights/formspubsposters.htm</a:t>
            </a:r>
            <a:endParaRPr lang="en-US" sz="2000" dirty="0"/>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214802543"/>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23C23A-C349-3CE0-5F8F-EFD707D6AF70}"/>
              </a:ext>
            </a:extLst>
          </p:cNvPr>
          <p:cNvSpPr>
            <a:spLocks noGrp="1"/>
          </p:cNvSpPr>
          <p:nvPr>
            <p:ph type="title"/>
          </p:nvPr>
        </p:nvSpPr>
        <p:spPr/>
        <p:txBody>
          <a:bodyPr/>
          <a:lstStyle/>
          <a:p>
            <a:r>
              <a:rPr lang="en-US" dirty="0"/>
              <a:t>Questions</a:t>
            </a:r>
          </a:p>
        </p:txBody>
      </p:sp>
      <p:sp>
        <p:nvSpPr>
          <p:cNvPr id="5" name="Text Placeholder 4">
            <a:extLst>
              <a:ext uri="{FF2B5EF4-FFF2-40B4-BE49-F238E27FC236}">
                <a16:creationId xmlns:a16="http://schemas.microsoft.com/office/drawing/2014/main" id="{E56E1D51-CF78-9987-3AD5-CB779145D228}"/>
              </a:ext>
            </a:extLst>
          </p:cNvPr>
          <p:cNvSpPr>
            <a:spLocks noGrp="1"/>
          </p:cNvSpPr>
          <p:nvPr>
            <p:ph type="body" idx="1"/>
          </p:nvPr>
        </p:nvSpPr>
        <p:spPr/>
        <p:txBody>
          <a:bodyPr>
            <a:normAutofit/>
          </a:bodyPr>
          <a:lstStyle/>
          <a:p>
            <a:pPr marL="0" indent="0">
              <a:buNone/>
            </a:pPr>
            <a:r>
              <a:rPr lang="en-US" dirty="0"/>
              <a:t>If you have any questions, please feel free to raise your hand or put your questions in the chat.</a:t>
            </a:r>
          </a:p>
          <a:p>
            <a:pPr marL="0" indent="0">
              <a:buNone/>
            </a:pPr>
            <a:endParaRPr lang="en-US" dirty="0"/>
          </a:p>
          <a:p>
            <a:r>
              <a:rPr lang="en-US" dirty="0"/>
              <a:t>Please remember not to disclose any HIPPA protected info</a:t>
            </a:r>
          </a:p>
          <a:p>
            <a:pPr marL="0" indent="0">
              <a:buNone/>
            </a:pPr>
            <a:endParaRPr lang="en-US" dirty="0"/>
          </a:p>
          <a:p>
            <a:pPr marL="0" indent="0">
              <a:buNone/>
            </a:pPr>
            <a:endParaRPr lang="en-US" dirty="0"/>
          </a:p>
          <a:p>
            <a:endParaRPr lang="en-US" dirty="0"/>
          </a:p>
          <a:p>
            <a:pPr marL="0" indent="0">
              <a:buNone/>
            </a:pPr>
            <a:r>
              <a:rPr lang="en-US" dirty="0"/>
              <a:t> </a:t>
            </a:r>
          </a:p>
        </p:txBody>
      </p:sp>
    </p:spTree>
    <p:extLst>
      <p:ext uri="{BB962C8B-B14F-4D97-AF65-F5344CB8AC3E}">
        <p14:creationId xmlns:p14="http://schemas.microsoft.com/office/powerpoint/2010/main" val="1172990737"/>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81CE2-0D74-BE40-7AB4-FF116B10A2F0}"/>
              </a:ext>
            </a:extLst>
          </p:cNvPr>
          <p:cNvSpPr>
            <a:spLocks noGrp="1"/>
          </p:cNvSpPr>
          <p:nvPr>
            <p:ph type="title"/>
          </p:nvPr>
        </p:nvSpPr>
        <p:spPr/>
        <p:txBody>
          <a:bodyPr/>
          <a:lstStyle/>
          <a:p>
            <a:r>
              <a:rPr lang="en-US" dirty="0"/>
              <a:t>Survey</a:t>
            </a:r>
          </a:p>
        </p:txBody>
      </p:sp>
      <p:sp>
        <p:nvSpPr>
          <p:cNvPr id="3" name="Text Placeholder 2">
            <a:extLst>
              <a:ext uri="{FF2B5EF4-FFF2-40B4-BE49-F238E27FC236}">
                <a16:creationId xmlns:a16="http://schemas.microsoft.com/office/drawing/2014/main" id="{2665AE07-53E3-E728-2477-4DB6BF3BACB0}"/>
              </a:ext>
            </a:extLst>
          </p:cNvPr>
          <p:cNvSpPr>
            <a:spLocks noGrp="1"/>
          </p:cNvSpPr>
          <p:nvPr>
            <p:ph type="body" idx="1"/>
          </p:nvPr>
        </p:nvSpPr>
        <p:spPr/>
        <p:txBody>
          <a:bodyPr/>
          <a:lstStyle/>
          <a:p>
            <a:pPr marL="0" indent="0">
              <a:buNone/>
            </a:pPr>
            <a:r>
              <a:rPr lang="en-US" dirty="0"/>
              <a:t>Your input is important to us! Please fill out our quick survey!</a:t>
            </a:r>
          </a:p>
          <a:p>
            <a:pPr marL="0" indent="0">
              <a:buNone/>
            </a:pPr>
            <a:endParaRPr lang="en-US" dirty="0"/>
          </a:p>
          <a:p>
            <a:r>
              <a:rPr lang="en-US" dirty="0"/>
              <a:t>How did we do? </a:t>
            </a:r>
          </a:p>
          <a:p>
            <a:r>
              <a:rPr lang="en-US" dirty="0"/>
              <a:t>What topic(s) would you like us to discuss at the next forum? </a:t>
            </a:r>
          </a:p>
        </p:txBody>
      </p:sp>
    </p:spTree>
    <p:extLst>
      <p:ext uri="{BB962C8B-B14F-4D97-AF65-F5344CB8AC3E}">
        <p14:creationId xmlns:p14="http://schemas.microsoft.com/office/powerpoint/2010/main" val="3354345931"/>
      </p:ext>
    </p:ext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A36088-8C69-CC42-9B5A-944897B21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3">
            <a:extLst>
              <a:ext uri="{FF2B5EF4-FFF2-40B4-BE49-F238E27FC236}">
                <a16:creationId xmlns:a16="http://schemas.microsoft.com/office/drawing/2014/main" id="{CAC823E9-D58C-8277-6618-2C5F92304776}"/>
              </a:ext>
            </a:extLst>
          </p:cNvPr>
          <p:cNvSpPr>
            <a:spLocks noGrp="1"/>
          </p:cNvSpPr>
          <p:nvPr>
            <p:ph type="title"/>
          </p:nvPr>
        </p:nvSpPr>
        <p:spPr>
          <a:xfrm>
            <a:off x="0" y="559593"/>
            <a:ext cx="12192000" cy="1125538"/>
          </a:xfrm>
        </p:spPr>
        <p:txBody>
          <a:bodyPr>
            <a:normAutofit/>
          </a:bodyPr>
          <a:lstStyle/>
          <a:p>
            <a:r>
              <a:rPr lang="en-US" dirty="0"/>
              <a:t>Thank you for all you do!</a:t>
            </a:r>
          </a:p>
        </p:txBody>
      </p:sp>
      <p:sp>
        <p:nvSpPr>
          <p:cNvPr id="6" name="Text Placeholder 5">
            <a:extLst>
              <a:ext uri="{FF2B5EF4-FFF2-40B4-BE49-F238E27FC236}">
                <a16:creationId xmlns:a16="http://schemas.microsoft.com/office/drawing/2014/main" id="{0EF441F5-528F-40D7-50CA-9BA0730F5AC5}"/>
              </a:ext>
            </a:extLst>
          </p:cNvPr>
          <p:cNvSpPr>
            <a:spLocks noGrp="1"/>
          </p:cNvSpPr>
          <p:nvPr>
            <p:ph type="body" sz="quarter" idx="1"/>
          </p:nvPr>
        </p:nvSpPr>
        <p:spPr>
          <a:xfrm>
            <a:off x="1516828" y="1866900"/>
            <a:ext cx="9151172" cy="4157381"/>
          </a:xfrm>
        </p:spPr>
        <p:txBody>
          <a:bodyPr>
            <a:normAutofit/>
          </a:bodyPr>
          <a:lstStyle/>
          <a:p>
            <a:r>
              <a:rPr lang="en-US" dirty="0"/>
              <a:t>Grievances can be tricky. We are here to help! Please feel free to contact us if you have any questions or need support! </a:t>
            </a:r>
          </a:p>
          <a:p>
            <a:endParaRPr lang="en-US" dirty="0"/>
          </a:p>
          <a:p>
            <a:r>
              <a:rPr lang="en-US" dirty="0"/>
              <a:t>Milwaukee Co. Client Rights Line 414-257-7469</a:t>
            </a:r>
          </a:p>
          <a:p>
            <a:r>
              <a:rPr lang="en-US" dirty="0"/>
              <a:t>bhsclientrights@milwaukeecountywi.gov</a:t>
            </a:r>
          </a:p>
          <a:p>
            <a:r>
              <a:rPr lang="en-US" dirty="0"/>
              <a:t>Holly McElhatton &amp; Vicki Orzel </a:t>
            </a:r>
          </a:p>
          <a:p>
            <a:endParaRPr lang="en-US" dirty="0"/>
          </a:p>
        </p:txBody>
      </p:sp>
    </p:spTree>
    <p:extLst>
      <p:ext uri="{BB962C8B-B14F-4D97-AF65-F5344CB8AC3E}">
        <p14:creationId xmlns:p14="http://schemas.microsoft.com/office/powerpoint/2010/main" val="3349263954"/>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1605</TotalTime>
  <Words>5000</Words>
  <Application>Microsoft Office PowerPoint</Application>
  <PresentationFormat>Widescreen</PresentationFormat>
  <Paragraphs>273</Paragraphs>
  <Slides>45</Slides>
  <Notes>35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Helvetica</vt:lpstr>
      <vt:lpstr>Helvetica Neue</vt:lpstr>
      <vt:lpstr>Office Theme</vt:lpstr>
      <vt:lpstr>Client Rights Forum</vt:lpstr>
      <vt:lpstr>Agenda</vt:lpstr>
      <vt:lpstr>Complaint vs Grievance </vt:lpstr>
      <vt:lpstr>Complaint Defined</vt:lpstr>
      <vt:lpstr>Grievance Defined</vt:lpstr>
      <vt:lpstr>Complaint Examples</vt:lpstr>
      <vt:lpstr>Grievance Examples </vt:lpstr>
      <vt:lpstr>Complaint vs Grievance </vt:lpstr>
      <vt:lpstr>Multiple Grievances</vt:lpstr>
      <vt:lpstr>DHS 94.46(1) Multiple Grievances </vt:lpstr>
      <vt:lpstr>DHS 94.46(1) continued…</vt:lpstr>
      <vt:lpstr>DHS 94.46(2)</vt:lpstr>
      <vt:lpstr>What Does 94.46 Really Mean? </vt:lpstr>
      <vt:lpstr>Multiple Grievances can be stressful</vt:lpstr>
      <vt:lpstr>Multiple Grievances Example</vt:lpstr>
      <vt:lpstr>Grievance Example 1: ISDP </vt:lpstr>
      <vt:lpstr>Grievance Example 2: CM</vt:lpstr>
      <vt:lpstr>Grievance Example 3: Supervisor</vt:lpstr>
      <vt:lpstr>Where to start? </vt:lpstr>
      <vt:lpstr>Rights Reported as Violated</vt:lpstr>
      <vt:lpstr>Grievance Confirmation Letter </vt:lpstr>
      <vt:lpstr>Investigations</vt:lpstr>
      <vt:lpstr>Let’s Investigate Maria’s Grievances</vt:lpstr>
      <vt:lpstr>Reviewing Notes </vt:lpstr>
      <vt:lpstr>Interviewing the CM</vt:lpstr>
      <vt:lpstr>Evidence Provided by Maria</vt:lpstr>
      <vt:lpstr>Burden of Proof </vt:lpstr>
      <vt:lpstr>Investigation</vt:lpstr>
      <vt:lpstr>Let’s investigate Grievance 2</vt:lpstr>
      <vt:lpstr>Reviewing Notes </vt:lpstr>
      <vt:lpstr>Interviewing the ISDP </vt:lpstr>
      <vt:lpstr>Evidence Provided </vt:lpstr>
      <vt:lpstr>Grievance 3</vt:lpstr>
      <vt:lpstr>Notes, Interviews, &amp; Evidence </vt:lpstr>
      <vt:lpstr>When Do We Speak to Maria? </vt:lpstr>
      <vt:lpstr>Decision Letter </vt:lpstr>
      <vt:lpstr>Decision </vt:lpstr>
      <vt:lpstr>Brochures</vt:lpstr>
      <vt:lpstr>PowerPoint Presentation</vt:lpstr>
      <vt:lpstr>Reporting Grievances </vt:lpstr>
      <vt:lpstr>Posters</vt:lpstr>
      <vt:lpstr>Questions</vt:lpstr>
      <vt:lpstr>Survey</vt:lpstr>
      <vt:lpstr>Thank you for all you do!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McElhatton</dc:creator>
  <cp:lastModifiedBy>Holly McElhatton</cp:lastModifiedBy>
  <cp:revision>10</cp:revision>
  <dcterms:modified xsi:type="dcterms:W3CDTF">2026-05-06T18:31:36Z</dcterms:modified>
</cp:coreProperties>
</file>